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309" r:id="rId3"/>
    <p:sldId id="344" r:id="rId4"/>
    <p:sldId id="329" r:id="rId5"/>
    <p:sldId id="331" r:id="rId6"/>
    <p:sldId id="330" r:id="rId7"/>
    <p:sldId id="332" r:id="rId8"/>
    <p:sldId id="333" r:id="rId9"/>
    <p:sldId id="324" r:id="rId10"/>
    <p:sldId id="335" r:id="rId11"/>
    <p:sldId id="336" r:id="rId12"/>
    <p:sldId id="337" r:id="rId13"/>
    <p:sldId id="339" r:id="rId14"/>
    <p:sldId id="340" r:id="rId15"/>
    <p:sldId id="342" r:id="rId16"/>
    <p:sldId id="345" r:id="rId17"/>
    <p:sldId id="341" r:id="rId18"/>
    <p:sldId id="311" r:id="rId19"/>
    <p:sldId id="31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81E"/>
    <a:srgbClr val="F1F1F1"/>
    <a:srgbClr val="1C3442"/>
    <a:srgbClr val="81742C"/>
    <a:srgbClr val="A19648"/>
    <a:srgbClr val="696251"/>
    <a:srgbClr val="65594E"/>
    <a:srgbClr val="5C7723"/>
    <a:srgbClr val="272727"/>
    <a:srgbClr val="535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71429" autoAdjust="0"/>
  </p:normalViewPr>
  <p:slideViewPr>
    <p:cSldViewPr snapToGrid="0">
      <p:cViewPr varScale="1">
        <p:scale>
          <a:sx n="51" d="100"/>
          <a:sy n="51" d="100"/>
        </p:scale>
        <p:origin x="14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vardas\Desktop\Statistika\Statistika%20kurortai%20ir%20kurortin&#279;s%20teritorijo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vardas\Desktop\Statistika\Statistika%20kurortai%20ir%20kurortin&#279;s%20teritorijo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vardas\Desktop\Statistika\Statistika%20kurortai%20ir%20kurortin&#279;s%20teritorij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75402671589955E-2"/>
          <c:y val="0.12176093957235977"/>
          <c:w val="0.97176093131922947"/>
          <c:h val="0.741594349592890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'Turistų skaičius'!$D$14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'Turistų skaičius'!$A$15:$A$18</c:f>
              <c:strCache>
                <c:ptCount val="4"/>
                <c:pt idx="0">
                  <c:v>Birštonas</c:v>
                </c:pt>
                <c:pt idx="1">
                  <c:v>Druskininkai</c:v>
                </c:pt>
                <c:pt idx="2">
                  <c:v>Neringa</c:v>
                </c:pt>
                <c:pt idx="3">
                  <c:v>Palanga</c:v>
                </c:pt>
              </c:strCache>
            </c:strRef>
          </c:cat>
          <c:val>
            <c:numRef>
              <c:f>'Turistų skaičius'!$D$15:$D$18</c:f>
              <c:numCache>
                <c:formatCode>0.0</c:formatCode>
                <c:ptCount val="4"/>
                <c:pt idx="0">
                  <c:v>168.56700000000001</c:v>
                </c:pt>
                <c:pt idx="1">
                  <c:v>371.00900000000001</c:v>
                </c:pt>
                <c:pt idx="2">
                  <c:v>90.049000000000007</c:v>
                </c:pt>
                <c:pt idx="3">
                  <c:v>353.02800000000002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6E-4E1B-8214-36F4CCA52148}"/>
            </c:ext>
          </c:extLst>
        </c:ser>
        <c:ser>
          <c:idx val="1"/>
          <c:order val="1"/>
          <c:tx>
            <c:strRef>
              <c:f>'Turistų skaičius'!$E$14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'Turistų skaičius'!$A$15:$A$18</c:f>
              <c:strCache>
                <c:ptCount val="4"/>
                <c:pt idx="0">
                  <c:v>Birštonas</c:v>
                </c:pt>
                <c:pt idx="1">
                  <c:v>Druskininkai</c:v>
                </c:pt>
                <c:pt idx="2">
                  <c:v>Neringa</c:v>
                </c:pt>
                <c:pt idx="3">
                  <c:v>Palanga</c:v>
                </c:pt>
              </c:strCache>
            </c:strRef>
          </c:cat>
          <c:val>
            <c:numRef>
              <c:f>'Turistų skaičius'!$E$15:$E$18</c:f>
              <c:numCache>
                <c:formatCode>0.0</c:formatCode>
                <c:ptCount val="4"/>
                <c:pt idx="0">
                  <c:v>127.98699999999999</c:v>
                </c:pt>
                <c:pt idx="1">
                  <c:v>224.99</c:v>
                </c:pt>
                <c:pt idx="2">
                  <c:v>75.069000000000003</c:v>
                </c:pt>
                <c:pt idx="3">
                  <c:v>306.84100000000001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6E-4E1B-8214-36F4CCA52148}"/>
            </c:ext>
          </c:extLst>
        </c:ser>
        <c:ser>
          <c:idx val="2"/>
          <c:order val="2"/>
          <c:tx>
            <c:strRef>
              <c:f>'Turistų skaičius'!$F$14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'Turistų skaičius'!$A$15:$A$18</c:f>
              <c:strCache>
                <c:ptCount val="4"/>
                <c:pt idx="0">
                  <c:v>Birštonas</c:v>
                </c:pt>
                <c:pt idx="1">
                  <c:v>Druskininkai</c:v>
                </c:pt>
                <c:pt idx="2">
                  <c:v>Neringa</c:v>
                </c:pt>
                <c:pt idx="3">
                  <c:v>Palanga</c:v>
                </c:pt>
              </c:strCache>
            </c:strRef>
          </c:cat>
          <c:val>
            <c:numRef>
              <c:f>'Turistų skaičius'!$F$15:$F$18</c:f>
              <c:numCache>
                <c:formatCode>0.0</c:formatCode>
                <c:ptCount val="4"/>
                <c:pt idx="0">
                  <c:v>118.559</c:v>
                </c:pt>
                <c:pt idx="1">
                  <c:v>246.387</c:v>
                </c:pt>
                <c:pt idx="2" formatCode="0.00">
                  <c:v>74.801000000000002</c:v>
                </c:pt>
                <c:pt idx="3" formatCode="0.00">
                  <c:v>369.803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6E-4E1B-8214-36F4CCA52148}"/>
            </c:ext>
          </c:extLst>
        </c:ser>
        <c:ser>
          <c:idx val="3"/>
          <c:order val="3"/>
          <c:tx>
            <c:strRef>
              <c:f>'Turistų skaičius'!$G$14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'Turistų skaičius'!$A$15:$A$18</c:f>
              <c:strCache>
                <c:ptCount val="4"/>
                <c:pt idx="0">
                  <c:v>Birštonas</c:v>
                </c:pt>
                <c:pt idx="1">
                  <c:v>Druskininkai</c:v>
                </c:pt>
                <c:pt idx="2">
                  <c:v>Neringa</c:v>
                </c:pt>
                <c:pt idx="3">
                  <c:v>Palanga</c:v>
                </c:pt>
              </c:strCache>
            </c:strRef>
          </c:cat>
          <c:val>
            <c:numRef>
              <c:f>'Turistų skaičius'!$G$15:$G$18</c:f>
              <c:numCache>
                <c:formatCode>0.0</c:formatCode>
                <c:ptCount val="4"/>
                <c:pt idx="0">
                  <c:v>186.33</c:v>
                </c:pt>
                <c:pt idx="1">
                  <c:v>375.99299999999999</c:v>
                </c:pt>
                <c:pt idx="2">
                  <c:v>87.959000000000003</c:v>
                </c:pt>
                <c:pt idx="3">
                  <c:v>490.17399999999998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6E-4E1B-8214-36F4CCA521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216610383"/>
        <c:axId val="216613711"/>
      </c:barChart>
      <c:catAx>
        <c:axId val="21661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6613711"/>
        <c:crosses val="autoZero"/>
        <c:auto val="1"/>
        <c:lblAlgn val="ctr"/>
        <c:lblOffset val="100"/>
        <c:noMultiLvlLbl val="0"/>
      </c:catAx>
      <c:valAx>
        <c:axId val="216613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6610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92991972967309"/>
          <c:y val="0.94998355325542949"/>
          <c:w val="0.2596510889207192"/>
          <c:h val="5.0016446744570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+mj-lt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372220318680625E-2"/>
          <c:y val="6.2099591717701956E-2"/>
          <c:w val="0.92184243334503035"/>
          <c:h val="0.775107887910131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'Turistų skaičius'!$D$14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'Turistų skaičius'!$A$32:$A$36</c:f>
              <c:strCache>
                <c:ptCount val="5"/>
                <c:pt idx="0">
                  <c:v>Anykščių raj.</c:v>
                </c:pt>
                <c:pt idx="1">
                  <c:v>Ignalinos raj.</c:v>
                </c:pt>
                <c:pt idx="2">
                  <c:v>Kauno raj.</c:v>
                </c:pt>
                <c:pt idx="3">
                  <c:v>Trakų raj.</c:v>
                </c:pt>
                <c:pt idx="4">
                  <c:v>Zarasų raj.</c:v>
                </c:pt>
              </c:strCache>
            </c:strRef>
          </c:cat>
          <c:val>
            <c:numRef>
              <c:f>'Turistų skaičius'!$D$21:$D$25</c:f>
              <c:numCache>
                <c:formatCode>0.0</c:formatCode>
                <c:ptCount val="5"/>
                <c:pt idx="0">
                  <c:v>24.856999999999999</c:v>
                </c:pt>
                <c:pt idx="1">
                  <c:v>9.1590000000000007</c:v>
                </c:pt>
                <c:pt idx="2">
                  <c:v>28.91</c:v>
                </c:pt>
                <c:pt idx="3">
                  <c:v>85.774000000000001</c:v>
                </c:pt>
                <c:pt idx="4">
                  <c:v>9.0980000000000008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75-4790-9366-55BB5EC811A1}"/>
            </c:ext>
          </c:extLst>
        </c:ser>
        <c:ser>
          <c:idx val="1"/>
          <c:order val="1"/>
          <c:tx>
            <c:strRef>
              <c:f>'Turistų skaičius'!$E$14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'Turistų skaičius'!$A$32:$A$36</c:f>
              <c:strCache>
                <c:ptCount val="5"/>
                <c:pt idx="0">
                  <c:v>Anykščių raj.</c:v>
                </c:pt>
                <c:pt idx="1">
                  <c:v>Ignalinos raj.</c:v>
                </c:pt>
                <c:pt idx="2">
                  <c:v>Kauno raj.</c:v>
                </c:pt>
                <c:pt idx="3">
                  <c:v>Trakų raj.</c:v>
                </c:pt>
                <c:pt idx="4">
                  <c:v>Zarasų raj.</c:v>
                </c:pt>
              </c:strCache>
            </c:strRef>
          </c:cat>
          <c:val>
            <c:numRef>
              <c:f>'Turistų skaičius'!$E$21:$E$25</c:f>
              <c:numCache>
                <c:formatCode>0.0</c:formatCode>
                <c:ptCount val="5"/>
                <c:pt idx="0">
                  <c:v>23.036000000000001</c:v>
                </c:pt>
                <c:pt idx="1">
                  <c:v>7.4539999999999997</c:v>
                </c:pt>
                <c:pt idx="2">
                  <c:v>16.143999999999998</c:v>
                </c:pt>
                <c:pt idx="3">
                  <c:v>40.991999999999997</c:v>
                </c:pt>
                <c:pt idx="4">
                  <c:v>8.4619999999999997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75-4790-9366-55BB5EC811A1}"/>
            </c:ext>
          </c:extLst>
        </c:ser>
        <c:ser>
          <c:idx val="2"/>
          <c:order val="2"/>
          <c:tx>
            <c:strRef>
              <c:f>'Turistų skaičius'!$F$14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'Turistų skaičius'!$A$32:$A$36</c:f>
              <c:strCache>
                <c:ptCount val="5"/>
                <c:pt idx="0">
                  <c:v>Anykščių raj.</c:v>
                </c:pt>
                <c:pt idx="1">
                  <c:v>Ignalinos raj.</c:v>
                </c:pt>
                <c:pt idx="2">
                  <c:v>Kauno raj.</c:v>
                </c:pt>
                <c:pt idx="3">
                  <c:v>Trakų raj.</c:v>
                </c:pt>
                <c:pt idx="4">
                  <c:v>Zarasų raj.</c:v>
                </c:pt>
              </c:strCache>
            </c:strRef>
          </c:cat>
          <c:val>
            <c:numRef>
              <c:f>'Turistų skaičius'!$F$21:$F$25</c:f>
              <c:numCache>
                <c:formatCode>0.0</c:formatCode>
                <c:ptCount val="5"/>
                <c:pt idx="0">
                  <c:v>23.53</c:v>
                </c:pt>
                <c:pt idx="1">
                  <c:v>8.76</c:v>
                </c:pt>
                <c:pt idx="2">
                  <c:v>16.382000000000001</c:v>
                </c:pt>
                <c:pt idx="3">
                  <c:v>37.523000000000003</c:v>
                </c:pt>
                <c:pt idx="4">
                  <c:v>12.061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75-4790-9366-55BB5EC811A1}"/>
            </c:ext>
          </c:extLst>
        </c:ser>
        <c:ser>
          <c:idx val="3"/>
          <c:order val="3"/>
          <c:tx>
            <c:strRef>
              <c:f>'Turistų skaičius'!$G$14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'Turistų skaičius'!$A$32:$A$36</c:f>
              <c:strCache>
                <c:ptCount val="5"/>
                <c:pt idx="0">
                  <c:v>Anykščių raj.</c:v>
                </c:pt>
                <c:pt idx="1">
                  <c:v>Ignalinos raj.</c:v>
                </c:pt>
                <c:pt idx="2">
                  <c:v>Kauno raj.</c:v>
                </c:pt>
                <c:pt idx="3">
                  <c:v>Trakų raj.</c:v>
                </c:pt>
                <c:pt idx="4">
                  <c:v>Zarasų raj.</c:v>
                </c:pt>
              </c:strCache>
            </c:strRef>
          </c:cat>
          <c:val>
            <c:numRef>
              <c:f>'Turistų skaičius'!$G$21:$G$25</c:f>
              <c:numCache>
                <c:formatCode>0.0</c:formatCode>
                <c:ptCount val="5"/>
                <c:pt idx="0">
                  <c:v>32.308999999999997</c:v>
                </c:pt>
                <c:pt idx="1">
                  <c:v>12.458</c:v>
                </c:pt>
                <c:pt idx="2">
                  <c:v>27.004000000000001</c:v>
                </c:pt>
                <c:pt idx="3">
                  <c:v>47.779000000000003</c:v>
                </c:pt>
                <c:pt idx="4">
                  <c:v>6.891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75-4790-9366-55BB5EC811A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802241919"/>
        <c:axId val="1802236511"/>
      </c:barChart>
      <c:catAx>
        <c:axId val="180224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802236511"/>
        <c:crosses val="autoZero"/>
        <c:auto val="1"/>
        <c:lblAlgn val="ctr"/>
        <c:lblOffset val="100"/>
        <c:noMultiLvlLbl val="0"/>
      </c:catAx>
      <c:valAx>
        <c:axId val="1802236511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80224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+mj-lt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Sheet1!$Q$140</c:f>
              <c:strCache>
                <c:ptCount val="1"/>
                <c:pt idx="0">
                  <c:v>Vietiniai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Sheet1!$R$139:$Z$139</c:f>
              <c:strCache>
                <c:ptCount val="9"/>
                <c:pt idx="0">
                  <c:v>Birštonas</c:v>
                </c:pt>
                <c:pt idx="1">
                  <c:v>Druskininkai</c:v>
                </c:pt>
                <c:pt idx="2">
                  <c:v>Neringa</c:v>
                </c:pt>
                <c:pt idx="3">
                  <c:v>Palanga</c:v>
                </c:pt>
                <c:pt idx="4">
                  <c:v>Anykščiai</c:v>
                </c:pt>
                <c:pt idx="5">
                  <c:v>Ignalina</c:v>
                </c:pt>
                <c:pt idx="6">
                  <c:v>Kauno raj.</c:v>
                </c:pt>
                <c:pt idx="7">
                  <c:v>Trakai</c:v>
                </c:pt>
                <c:pt idx="8">
                  <c:v>Zarasai</c:v>
                </c:pt>
              </c:strCache>
            </c:strRef>
          </c:cat>
          <c:val>
            <c:numRef>
              <c:f>Sheet1!$R$140:$Z$140</c:f>
              <c:numCache>
                <c:formatCode>General</c:formatCode>
                <c:ptCount val="9"/>
                <c:pt idx="0">
                  <c:v>92.8</c:v>
                </c:pt>
                <c:pt idx="1">
                  <c:v>76.8</c:v>
                </c:pt>
                <c:pt idx="2">
                  <c:v>91.7</c:v>
                </c:pt>
                <c:pt idx="3">
                  <c:v>93.2</c:v>
                </c:pt>
                <c:pt idx="4">
                  <c:v>91.4</c:v>
                </c:pt>
                <c:pt idx="5">
                  <c:v>97.8</c:v>
                </c:pt>
                <c:pt idx="6">
                  <c:v>62.3</c:v>
                </c:pt>
                <c:pt idx="7">
                  <c:v>85.5</c:v>
                </c:pt>
                <c:pt idx="8">
                  <c:v>70.400000000000006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E-4386-8F22-6D1AD1EE3441}"/>
            </c:ext>
          </c:extLst>
        </c:ser>
        <c:ser>
          <c:idx val="1"/>
          <c:order val="1"/>
          <c:tx>
            <c:strRef>
              <c:f>Sheet1!$Q$141</c:f>
              <c:strCache>
                <c:ptCount val="1"/>
                <c:pt idx="0">
                  <c:v>Užsieniečiai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2.7649250243003486E-2"/>
                  <c:y val="5.248912090641685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3E-4386-8F22-6D1AD1EE34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Sheet1!$R$139:$Z$139</c:f>
              <c:strCache>
                <c:ptCount val="9"/>
                <c:pt idx="0">
                  <c:v>Birštonas</c:v>
                </c:pt>
                <c:pt idx="1">
                  <c:v>Druskininkai</c:v>
                </c:pt>
                <c:pt idx="2">
                  <c:v>Neringa</c:v>
                </c:pt>
                <c:pt idx="3">
                  <c:v>Palanga</c:v>
                </c:pt>
                <c:pt idx="4">
                  <c:v>Anykščiai</c:v>
                </c:pt>
                <c:pt idx="5">
                  <c:v>Ignalina</c:v>
                </c:pt>
                <c:pt idx="6">
                  <c:v>Kauno raj.</c:v>
                </c:pt>
                <c:pt idx="7">
                  <c:v>Trakai</c:v>
                </c:pt>
                <c:pt idx="8">
                  <c:v>Zarasai</c:v>
                </c:pt>
              </c:strCache>
            </c:strRef>
          </c:cat>
          <c:val>
            <c:numRef>
              <c:f>Sheet1!$R$141:$Z$141</c:f>
              <c:numCache>
                <c:formatCode>General</c:formatCode>
                <c:ptCount val="9"/>
                <c:pt idx="0">
                  <c:v>7.2</c:v>
                </c:pt>
                <c:pt idx="1">
                  <c:v>22.1</c:v>
                </c:pt>
                <c:pt idx="2">
                  <c:v>8.3000000000000007</c:v>
                </c:pt>
                <c:pt idx="3">
                  <c:v>6.8</c:v>
                </c:pt>
                <c:pt idx="4">
                  <c:v>9.8000000000000007</c:v>
                </c:pt>
                <c:pt idx="5">
                  <c:v>2.2000000000000002</c:v>
                </c:pt>
                <c:pt idx="6">
                  <c:v>37.700000000000003</c:v>
                </c:pt>
                <c:pt idx="7">
                  <c:v>14.5</c:v>
                </c:pt>
                <c:pt idx="8">
                  <c:v>29.6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3E-4386-8F22-6D1AD1EE34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0151280"/>
        <c:axId val="80137840"/>
      </c:barChart>
      <c:catAx>
        <c:axId val="80151280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80137840"/>
        <c:crosses val="autoZero"/>
        <c:auto val="1"/>
        <c:lblAlgn val="ctr"/>
        <c:lblOffset val="100"/>
        <c:noMultiLvlLbl val="0"/>
      </c:catAx>
      <c:valAx>
        <c:axId val="80137840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8015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44203633516606"/>
          <c:y val="0.10574249745251064"/>
          <c:w val="0.68969315944881893"/>
          <c:h val="0.90935378723705218"/>
        </c:manualLayout>
      </c:layout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Stulpelis1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437-44BF-9EDC-751FAFA2442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37-44BF-9EDC-751FAFA2442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0FF-40A8-B1C4-A3AEF73F1E7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34804821832951949"/>
                      <c:h val="0.271634781328092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437-44BF-9EDC-751FAFA2442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37-44BF-9EDC-751FAFA244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1"/>
                <c:pt idx="0">
                  <c:v>Vokietija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27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37-44BF-9EDC-751FAFA24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925109527295736E-2"/>
          <c:y val="8.9139400256916065E-2"/>
          <c:w val="0.81524391482986125"/>
          <c:h val="0.85392027088363365"/>
        </c:manualLayout>
      </c:layout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Stulpelis1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91-4BBB-B43F-A7A9A65141F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91-4BBB-B43F-A7A9A65141F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91-4BBB-B43F-A7A9A65141F2}"/>
              </c:ext>
            </c:extLst>
          </c:dPt>
          <c:cat>
            <c:strRef>
              <c:f>Lapas1!$A$2:$A$5</c:f>
              <c:strCache>
                <c:ptCount val="1"/>
                <c:pt idx="0">
                  <c:v>Vokietija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30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91-4BBB-B43F-A7A9A6514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483849456280433"/>
          <c:w val="0.72251613626883249"/>
          <c:h val="0.79262331010869858"/>
        </c:manualLayout>
      </c:layout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Stulpelis1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F6-4469-BE9F-C97F49E076F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F6-4469-BE9F-C97F49E076F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F6-4469-BE9F-C97F49E076F5}"/>
              </c:ext>
            </c:extLst>
          </c:dPt>
          <c:cat>
            <c:strRef>
              <c:f>Lapas1!$A$2:$A$5</c:f>
              <c:strCache>
                <c:ptCount val="1"/>
                <c:pt idx="0">
                  <c:v>Vokietija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AF6-4469-BE9F-C97F49E076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646068446622765E-3"/>
          <c:y val="7.7748183868339177E-2"/>
          <c:w val="0.84067905947275368"/>
          <c:h val="0.92225181613166085"/>
        </c:manualLayout>
      </c:layout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Stulpelis1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57-4AA6-95B4-A7E0386E011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57-4AA6-95B4-A7E0386E011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057-4AA6-95B4-A7E0386E011F}"/>
              </c:ext>
            </c:extLst>
          </c:dPt>
          <c:cat>
            <c:strRef>
              <c:f>Lapas1!$A$2:$A$5</c:f>
              <c:strCache>
                <c:ptCount val="1"/>
                <c:pt idx="0">
                  <c:v>Vokietija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57-4AA6-95B4-A7E0386E01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5C7665-4670-4EC6-AE81-717897FB22E6}" type="doc">
      <dgm:prSet loTypeId="urn:microsoft.com/office/officeart/2005/8/layout/arrow6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C4CB46-374D-4D62-A6F5-BAFC11A78FA1}">
      <dgm:prSet phldrT="[Tekstas]" custT="1"/>
      <dgm:spPr/>
      <dgm:t>
        <a:bodyPr/>
        <a:lstStyle/>
        <a:p>
          <a:r>
            <a:rPr lang="en-US" sz="4400" dirty="0" err="1">
              <a:latin typeface="+mj-lt"/>
            </a:rPr>
            <a:t>Iššūkiai</a:t>
          </a:r>
          <a:endParaRPr lang="en-US" sz="4400" dirty="0">
            <a:latin typeface="+mj-lt"/>
          </a:endParaRPr>
        </a:p>
      </dgm:t>
    </dgm:pt>
    <dgm:pt modelId="{812DD05D-0BD7-4D12-AB60-9F485F9A91EC}" type="parTrans" cxnId="{3BEAE417-DCD2-48C8-981E-DDE18EC23099}">
      <dgm:prSet/>
      <dgm:spPr/>
      <dgm:t>
        <a:bodyPr/>
        <a:lstStyle/>
        <a:p>
          <a:endParaRPr lang="en-US"/>
        </a:p>
      </dgm:t>
    </dgm:pt>
    <dgm:pt modelId="{42A6A353-F941-4DFC-AEDD-B87DC0F270DD}" type="sibTrans" cxnId="{3BEAE417-DCD2-48C8-981E-DDE18EC23099}">
      <dgm:prSet/>
      <dgm:spPr/>
      <dgm:t>
        <a:bodyPr/>
        <a:lstStyle/>
        <a:p>
          <a:endParaRPr lang="en-US"/>
        </a:p>
      </dgm:t>
    </dgm:pt>
    <dgm:pt modelId="{58ABA063-337A-43CB-B96E-84D56D2F33BF}">
      <dgm:prSet phldrT="[Tekstas]" custT="1"/>
      <dgm:spPr/>
      <dgm:t>
        <a:bodyPr/>
        <a:lstStyle/>
        <a:p>
          <a:r>
            <a:rPr lang="en-US" sz="4400" dirty="0" err="1">
              <a:latin typeface="+mj-lt"/>
            </a:rPr>
            <a:t>Galimybės</a:t>
          </a:r>
          <a:endParaRPr lang="en-US" sz="4200" dirty="0">
            <a:latin typeface="+mj-lt"/>
          </a:endParaRPr>
        </a:p>
      </dgm:t>
    </dgm:pt>
    <dgm:pt modelId="{0DBD35C1-52D3-44C2-8EDB-964A19959B19}" type="parTrans" cxnId="{584D8036-5E28-455E-A998-88BDAA2A3AA4}">
      <dgm:prSet/>
      <dgm:spPr/>
      <dgm:t>
        <a:bodyPr/>
        <a:lstStyle/>
        <a:p>
          <a:endParaRPr lang="en-US"/>
        </a:p>
      </dgm:t>
    </dgm:pt>
    <dgm:pt modelId="{B5D368D6-3B16-496D-AC9A-E1D297871309}" type="sibTrans" cxnId="{584D8036-5E28-455E-A998-88BDAA2A3AA4}">
      <dgm:prSet/>
      <dgm:spPr/>
      <dgm:t>
        <a:bodyPr/>
        <a:lstStyle/>
        <a:p>
          <a:endParaRPr lang="en-US"/>
        </a:p>
      </dgm:t>
    </dgm:pt>
    <dgm:pt modelId="{805D5288-51C9-42D1-BCC8-5B71A0B605F1}" type="pres">
      <dgm:prSet presAssocID="{C65C7665-4670-4EC6-AE81-717897FB22E6}" presName="compositeShape" presStyleCnt="0">
        <dgm:presLayoutVars>
          <dgm:chMax val="2"/>
          <dgm:dir/>
          <dgm:resizeHandles val="exact"/>
        </dgm:presLayoutVars>
      </dgm:prSet>
      <dgm:spPr/>
    </dgm:pt>
    <dgm:pt modelId="{94777433-9003-43CA-8600-F712207979A5}" type="pres">
      <dgm:prSet presAssocID="{C65C7665-4670-4EC6-AE81-717897FB22E6}" presName="ribbon" presStyleLbl="node1" presStyleIdx="0" presStyleCnt="1"/>
      <dgm:spPr/>
    </dgm:pt>
    <dgm:pt modelId="{27347CB1-32F8-4614-B093-6E024C4116D5}" type="pres">
      <dgm:prSet presAssocID="{C65C7665-4670-4EC6-AE81-717897FB22E6}" presName="leftArrowText" presStyleLbl="node1" presStyleIdx="0" presStyleCnt="1" custLinFactNeighborY="3253">
        <dgm:presLayoutVars>
          <dgm:chMax val="0"/>
          <dgm:bulletEnabled val="1"/>
        </dgm:presLayoutVars>
      </dgm:prSet>
      <dgm:spPr/>
    </dgm:pt>
    <dgm:pt modelId="{D61AB44E-63C4-41D1-819A-1B17DC163269}" type="pres">
      <dgm:prSet presAssocID="{C65C7665-4670-4EC6-AE81-717897FB22E6}" presName="rightArrowText" presStyleLbl="node1" presStyleIdx="0" presStyleCnt="1" custScaleX="106671">
        <dgm:presLayoutVars>
          <dgm:chMax val="0"/>
          <dgm:bulletEnabled val="1"/>
        </dgm:presLayoutVars>
      </dgm:prSet>
      <dgm:spPr/>
    </dgm:pt>
  </dgm:ptLst>
  <dgm:cxnLst>
    <dgm:cxn modelId="{9E29EE02-35C5-4DA4-82D2-9EF63E095D76}" type="presOf" srcId="{18C4CB46-374D-4D62-A6F5-BAFC11A78FA1}" destId="{27347CB1-32F8-4614-B093-6E024C4116D5}" srcOrd="0" destOrd="0" presId="urn:microsoft.com/office/officeart/2005/8/layout/arrow6"/>
    <dgm:cxn modelId="{F605E307-3523-4636-9EAE-497E58990734}" type="presOf" srcId="{C65C7665-4670-4EC6-AE81-717897FB22E6}" destId="{805D5288-51C9-42D1-BCC8-5B71A0B605F1}" srcOrd="0" destOrd="0" presId="urn:microsoft.com/office/officeart/2005/8/layout/arrow6"/>
    <dgm:cxn modelId="{3BEAE417-DCD2-48C8-981E-DDE18EC23099}" srcId="{C65C7665-4670-4EC6-AE81-717897FB22E6}" destId="{18C4CB46-374D-4D62-A6F5-BAFC11A78FA1}" srcOrd="0" destOrd="0" parTransId="{812DD05D-0BD7-4D12-AB60-9F485F9A91EC}" sibTransId="{42A6A353-F941-4DFC-AEDD-B87DC0F270DD}"/>
    <dgm:cxn modelId="{584D8036-5E28-455E-A998-88BDAA2A3AA4}" srcId="{C65C7665-4670-4EC6-AE81-717897FB22E6}" destId="{58ABA063-337A-43CB-B96E-84D56D2F33BF}" srcOrd="1" destOrd="0" parTransId="{0DBD35C1-52D3-44C2-8EDB-964A19959B19}" sibTransId="{B5D368D6-3B16-496D-AC9A-E1D297871309}"/>
    <dgm:cxn modelId="{378C17AD-9ED2-48B3-B2D7-5A02670CE4D4}" type="presOf" srcId="{58ABA063-337A-43CB-B96E-84D56D2F33BF}" destId="{D61AB44E-63C4-41D1-819A-1B17DC163269}" srcOrd="0" destOrd="0" presId="urn:microsoft.com/office/officeart/2005/8/layout/arrow6"/>
    <dgm:cxn modelId="{538D2C3B-B0A2-4480-8721-4C4790BBBDB9}" type="presParOf" srcId="{805D5288-51C9-42D1-BCC8-5B71A0B605F1}" destId="{94777433-9003-43CA-8600-F712207979A5}" srcOrd="0" destOrd="0" presId="urn:microsoft.com/office/officeart/2005/8/layout/arrow6"/>
    <dgm:cxn modelId="{0A797BB6-46A2-4769-8E8B-5F960EC3F368}" type="presParOf" srcId="{805D5288-51C9-42D1-BCC8-5B71A0B605F1}" destId="{27347CB1-32F8-4614-B093-6E024C4116D5}" srcOrd="1" destOrd="0" presId="urn:microsoft.com/office/officeart/2005/8/layout/arrow6"/>
    <dgm:cxn modelId="{48A358D8-14FD-43D2-97DA-1EDB8681033B}" type="presParOf" srcId="{805D5288-51C9-42D1-BCC8-5B71A0B605F1}" destId="{D61AB44E-63C4-41D1-819A-1B17DC163269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77433-9003-43CA-8600-F712207979A5}">
      <dsp:nvSpPr>
        <dsp:cNvPr id="0" name=""/>
        <dsp:cNvSpPr/>
      </dsp:nvSpPr>
      <dsp:spPr>
        <a:xfrm>
          <a:off x="0" y="824519"/>
          <a:ext cx="5900738" cy="2360295"/>
        </a:xfrm>
        <a:prstGeom prst="leftRightRibb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347CB1-32F8-4614-B093-6E024C4116D5}">
      <dsp:nvSpPr>
        <dsp:cNvPr id="0" name=""/>
        <dsp:cNvSpPr/>
      </dsp:nvSpPr>
      <dsp:spPr>
        <a:xfrm>
          <a:off x="708088" y="1275193"/>
          <a:ext cx="1947243" cy="115654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6464" rIns="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+mj-lt"/>
            </a:rPr>
            <a:t>Iššūkiai</a:t>
          </a:r>
          <a:endParaRPr lang="en-US" sz="4400" kern="1200" dirty="0">
            <a:latin typeface="+mj-lt"/>
          </a:endParaRPr>
        </a:p>
      </dsp:txBody>
      <dsp:txXfrm>
        <a:off x="708088" y="1275193"/>
        <a:ext cx="1947243" cy="1156544"/>
      </dsp:txXfrm>
    </dsp:sp>
    <dsp:sp modelId="{D61AB44E-63C4-41D1-819A-1B17DC163269}">
      <dsp:nvSpPr>
        <dsp:cNvPr id="0" name=""/>
        <dsp:cNvSpPr/>
      </dsp:nvSpPr>
      <dsp:spPr>
        <a:xfrm>
          <a:off x="2873609" y="1615218"/>
          <a:ext cx="2454806" cy="115654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6464" rIns="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+mj-lt"/>
            </a:rPr>
            <a:t>Galimybės</a:t>
          </a:r>
          <a:endParaRPr lang="en-US" sz="4200" kern="1200" dirty="0">
            <a:latin typeface="+mj-lt"/>
          </a:endParaRPr>
        </a:p>
      </dsp:txBody>
      <dsp:txXfrm>
        <a:off x="2873609" y="1615218"/>
        <a:ext cx="2454806" cy="1156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0.87824</cdr:x>
      <cdr:y>0.11939</cdr:y>
    </cdr:from>
    <cdr:to>
      <cdr:x>1</cdr:x>
      <cdr:y>0.25719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427C7D61-55BB-0FF0-F260-4CDD82B9A3D1}"/>
            </a:ext>
          </a:extLst>
        </cdr:cNvPr>
        <cdr:cNvSpPr txBox="1"/>
      </cdr:nvSpPr>
      <cdr:spPr>
        <a:xfrm xmlns:a="http://schemas.openxmlformats.org/drawingml/2006/main" rot="5400000">
          <a:off x="10584709" y="496372"/>
          <a:ext cx="886465" cy="14297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solidFill>
                <a:srgbClr val="FF0000"/>
              </a:solidFill>
              <a:latin typeface="+mj-lt"/>
            </a:rPr>
            <a:t>+32,55 %</a:t>
          </a:r>
        </a:p>
      </cdr:txBody>
    </cdr:sp>
  </cdr:relSizeAnchor>
  <cdr:relSizeAnchor xmlns:cdr="http://schemas.openxmlformats.org/drawingml/2006/chartDrawing">
    <cdr:from>
      <cdr:x>0.45379</cdr:x>
      <cdr:y>0.32986</cdr:y>
    </cdr:from>
    <cdr:to>
      <cdr:x>0.54621</cdr:x>
      <cdr:y>0.67014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34CA9B51-8F85-FD93-708E-65067DCC56FD}"/>
            </a:ext>
          </a:extLst>
        </cdr:cNvPr>
        <cdr:cNvSpPr txBox="1"/>
      </cdr:nvSpPr>
      <cdr:spPr>
        <a:xfrm xmlns:a="http://schemas.openxmlformats.org/drawingml/2006/main">
          <a:off x="4489847" y="8864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0.19184</cdr:x>
      <cdr:y>0.49717</cdr:y>
    </cdr:from>
    <cdr:to>
      <cdr:x>0.39087</cdr:x>
      <cdr:y>0.59102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37432E87-2A65-AD00-AFC8-69FB946C7F9D}"/>
            </a:ext>
          </a:extLst>
        </cdr:cNvPr>
        <cdr:cNvSpPr txBox="1"/>
      </cdr:nvSpPr>
      <cdr:spPr>
        <a:xfrm xmlns:a="http://schemas.openxmlformats.org/drawingml/2006/main" rot="5400000">
          <a:off x="3119510" y="2331544"/>
          <a:ext cx="603699" cy="23371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vert="vert270" wrap="square" rtlCol="0"/>
        <a:lstStyle xmlns:a="http://schemas.openxmlformats.org/drawingml/2006/main"/>
        <a:p xmlns:a="http://schemas.openxmlformats.org/drawingml/2006/main">
          <a:r>
            <a:rPr lang="en-US" sz="2400" b="1" dirty="0">
              <a:solidFill>
                <a:srgbClr val="FF0000"/>
              </a:solidFill>
              <a:latin typeface="+mj-lt"/>
            </a:rPr>
            <a:t>+57,16 %</a:t>
          </a:r>
        </a:p>
      </cdr:txBody>
    </cdr:sp>
  </cdr:relSizeAnchor>
  <cdr:relSizeAnchor xmlns:cdr="http://schemas.openxmlformats.org/drawingml/2006/chartDrawing">
    <cdr:from>
      <cdr:x>0.42744</cdr:x>
      <cdr:y>0.23335</cdr:y>
    </cdr:from>
    <cdr:to>
      <cdr:x>0.6331</cdr:x>
      <cdr:y>0.30881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427C7D61-55BB-0FF0-F260-4CDD82B9A3D1}"/>
            </a:ext>
          </a:extLst>
        </cdr:cNvPr>
        <cdr:cNvSpPr txBox="1"/>
      </cdr:nvSpPr>
      <cdr:spPr>
        <a:xfrm xmlns:a="http://schemas.openxmlformats.org/drawingml/2006/main" rot="5400000">
          <a:off x="5984117" y="536320"/>
          <a:ext cx="485449" cy="241503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solidFill>
                <a:srgbClr val="FF0000"/>
              </a:solidFill>
              <a:latin typeface="+mj-lt"/>
            </a:rPr>
            <a:t>+52,60 %</a:t>
          </a:r>
        </a:p>
      </cdr:txBody>
    </cdr:sp>
  </cdr:relSizeAnchor>
  <cdr:relSizeAnchor xmlns:cdr="http://schemas.openxmlformats.org/drawingml/2006/chartDrawing">
    <cdr:from>
      <cdr:x>0.65762</cdr:x>
      <cdr:y>0.6158</cdr:y>
    </cdr:from>
    <cdr:to>
      <cdr:x>0.77835</cdr:x>
      <cdr:y>0.78431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427C7D61-55BB-0FF0-F260-4CDD82B9A3D1}"/>
            </a:ext>
          </a:extLst>
        </cdr:cNvPr>
        <cdr:cNvSpPr txBox="1"/>
      </cdr:nvSpPr>
      <cdr:spPr>
        <a:xfrm xmlns:a="http://schemas.openxmlformats.org/drawingml/2006/main">
          <a:off x="7722268" y="3961369"/>
          <a:ext cx="1417746" cy="10840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solidFill>
                <a:srgbClr val="FF0000"/>
              </a:solidFill>
              <a:latin typeface="+mj-lt"/>
            </a:rPr>
            <a:t>+17,60 %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0.15178</cdr:x>
      <cdr:y>0.44893</cdr:y>
    </cdr:from>
    <cdr:to>
      <cdr:x>0.27326</cdr:x>
      <cdr:y>0.58578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351536A-C10E-C3DE-5EE7-B81B36345D37}"/>
            </a:ext>
          </a:extLst>
        </cdr:cNvPr>
        <cdr:cNvSpPr txBox="1"/>
      </cdr:nvSpPr>
      <cdr:spPr>
        <a:xfrm xmlns:a="http://schemas.openxmlformats.org/drawingml/2006/main" rot="5400000">
          <a:off x="2057016" y="2825956"/>
          <a:ext cx="938494" cy="1444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/>
        <a:lstStyle xmlns:a="http://schemas.openxmlformats.org/drawingml/2006/main"/>
        <a:p xmlns:a="http://schemas.openxmlformats.org/drawingml/2006/main">
          <a:r>
            <a:rPr lang="en-US" sz="2400" b="1" dirty="0">
              <a:solidFill>
                <a:srgbClr val="FF0000"/>
              </a:solidFill>
              <a:latin typeface="+mj-lt"/>
            </a:rPr>
            <a:t>+37,31 %</a:t>
          </a:r>
        </a:p>
      </cdr:txBody>
    </cdr:sp>
  </cdr:relSizeAnchor>
  <cdr:relSizeAnchor xmlns:cdr="http://schemas.openxmlformats.org/drawingml/2006/chartDrawing">
    <cdr:from>
      <cdr:x>0.32279</cdr:x>
      <cdr:y>0.62331</cdr:y>
    </cdr:from>
    <cdr:to>
      <cdr:x>0.44874</cdr:x>
      <cdr:y>0.70828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B85065D5-26AF-397A-46CE-A5A019455065}"/>
            </a:ext>
          </a:extLst>
        </cdr:cNvPr>
        <cdr:cNvSpPr txBox="1"/>
      </cdr:nvSpPr>
      <cdr:spPr>
        <a:xfrm xmlns:a="http://schemas.openxmlformats.org/drawingml/2006/main">
          <a:off x="3837071" y="4274660"/>
          <a:ext cx="1497191" cy="5827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solidFill>
                <a:srgbClr val="FF0000"/>
              </a:solidFill>
              <a:latin typeface="+mj-lt"/>
            </a:rPr>
            <a:t>+42,21%</a:t>
          </a:r>
        </a:p>
      </cdr:txBody>
    </cdr:sp>
  </cdr:relSizeAnchor>
  <cdr:relSizeAnchor xmlns:cdr="http://schemas.openxmlformats.org/drawingml/2006/chartDrawing">
    <cdr:from>
      <cdr:x>0.5225</cdr:x>
      <cdr:y>0.4845</cdr:y>
    </cdr:from>
    <cdr:to>
      <cdr:x>0.67226</cdr:x>
      <cdr:y>0.62133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E7B7865E-FDAA-9861-ACB1-2965EFAC7B26}"/>
            </a:ext>
          </a:extLst>
        </cdr:cNvPr>
        <cdr:cNvSpPr txBox="1"/>
      </cdr:nvSpPr>
      <cdr:spPr>
        <a:xfrm xmlns:a="http://schemas.openxmlformats.org/drawingml/2006/main" rot="5400000">
          <a:off x="6631990" y="2901775"/>
          <a:ext cx="938376" cy="1780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>
              <a:solidFill>
                <a:srgbClr val="FF0000"/>
              </a:solidFill>
              <a:latin typeface="+mj-lt"/>
            </a:rPr>
            <a:t>+</a:t>
          </a:r>
          <a:r>
            <a:rPr lang="en-US" sz="2400" b="1" dirty="0">
              <a:solidFill>
                <a:srgbClr val="FF0000"/>
              </a:solidFill>
              <a:latin typeface="+mj-lt"/>
            </a:rPr>
            <a:t>64,84 </a:t>
          </a:r>
          <a:r>
            <a:rPr lang="en-US" sz="2400" dirty="0">
              <a:solidFill>
                <a:srgbClr val="FF0000"/>
              </a:solidFill>
              <a:latin typeface="+mj-lt"/>
            </a:rPr>
            <a:t>%</a:t>
          </a:r>
        </a:p>
      </cdr:txBody>
    </cdr:sp>
  </cdr:relSizeAnchor>
  <cdr:relSizeAnchor xmlns:cdr="http://schemas.openxmlformats.org/drawingml/2006/chartDrawing">
    <cdr:from>
      <cdr:x>0.70712</cdr:x>
      <cdr:y>0.34161</cdr:y>
    </cdr:from>
    <cdr:to>
      <cdr:x>0.84622</cdr:x>
      <cdr:y>0.47846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A3B855C4-72DF-09BE-6A7C-E055C995E25A}"/>
            </a:ext>
          </a:extLst>
        </cdr:cNvPr>
        <cdr:cNvSpPr txBox="1"/>
      </cdr:nvSpPr>
      <cdr:spPr>
        <a:xfrm xmlns:a="http://schemas.openxmlformats.org/drawingml/2006/main" rot="5400000">
          <a:off x="8763213" y="1985305"/>
          <a:ext cx="938494" cy="1653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>
              <a:solidFill>
                <a:srgbClr val="FF0000"/>
              </a:solidFill>
              <a:latin typeface="+mj-lt"/>
            </a:rPr>
            <a:t>+</a:t>
          </a:r>
          <a:r>
            <a:rPr lang="en-US" sz="2400" b="1" dirty="0">
              <a:solidFill>
                <a:srgbClr val="FF0000"/>
              </a:solidFill>
              <a:latin typeface="+mj-lt"/>
            </a:rPr>
            <a:t>27,33</a:t>
          </a:r>
          <a:r>
            <a:rPr lang="en-US" sz="2400" dirty="0">
              <a:solidFill>
                <a:srgbClr val="FF0000"/>
              </a:solidFill>
              <a:latin typeface="+mj-lt"/>
            </a:rPr>
            <a:t>%</a:t>
          </a:r>
        </a:p>
      </cdr:txBody>
    </cdr:sp>
  </cdr:relSizeAnchor>
  <cdr:relSizeAnchor xmlns:cdr="http://schemas.openxmlformats.org/drawingml/2006/chartDrawing">
    <cdr:from>
      <cdr:x>0.8933</cdr:x>
      <cdr:y>0.62472</cdr:y>
    </cdr:from>
    <cdr:to>
      <cdr:x>1</cdr:x>
      <cdr:y>0.72446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A3B855C4-72DF-09BE-6A7C-E055C995E25A}"/>
            </a:ext>
          </a:extLst>
        </cdr:cNvPr>
        <cdr:cNvSpPr txBox="1"/>
      </cdr:nvSpPr>
      <cdr:spPr>
        <a:xfrm xmlns:a="http://schemas.openxmlformats.org/drawingml/2006/main">
          <a:off x="10618871" y="4284359"/>
          <a:ext cx="1268328" cy="684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solidFill>
                <a:srgbClr val="FF0000"/>
              </a:solidFill>
              <a:latin typeface="+mj-lt"/>
            </a:rPr>
            <a:t>-42,87%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0.42869</cdr:x>
      <cdr:y>0.37435</cdr:y>
    </cdr:from>
    <cdr:to>
      <cdr:x>0.8814</cdr:x>
      <cdr:y>0.63994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1787B3CD-0128-1ACF-EF1A-4E62A2E50AD9}"/>
            </a:ext>
          </a:extLst>
        </cdr:cNvPr>
        <cdr:cNvSpPr txBox="1"/>
      </cdr:nvSpPr>
      <cdr:spPr>
        <a:xfrm xmlns:a="http://schemas.openxmlformats.org/drawingml/2006/main">
          <a:off x="963667" y="660161"/>
          <a:ext cx="1017696" cy="46836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solidFill>
                <a:schemeClr val="tx1"/>
              </a:solidFill>
              <a:latin typeface="+mj-lt"/>
            </a:rPr>
            <a:t>27 %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0.18377</cdr:x>
      <cdr:y>0.37445</cdr:y>
    </cdr:from>
    <cdr:to>
      <cdr:x>0.6648</cdr:x>
      <cdr:y>0.64004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04369DC3-2651-E548-0F99-DA4AC0C86E17}"/>
            </a:ext>
          </a:extLst>
        </cdr:cNvPr>
        <cdr:cNvSpPr txBox="1"/>
      </cdr:nvSpPr>
      <cdr:spPr>
        <a:xfrm xmlns:a="http://schemas.openxmlformats.org/drawingml/2006/main">
          <a:off x="334607" y="650917"/>
          <a:ext cx="875838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solidFill>
                <a:schemeClr val="tx1"/>
              </a:solidFill>
              <a:latin typeface="+mj-lt"/>
            </a:rPr>
            <a:t>30 %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0.17641</cdr:x>
      <cdr:y>0.38564</cdr:y>
    </cdr:from>
    <cdr:to>
      <cdr:x>0.62913</cdr:x>
      <cdr:y>0.64743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04369DC3-2651-E548-0F99-DA4AC0C86E17}"/>
            </a:ext>
          </a:extLst>
        </cdr:cNvPr>
        <cdr:cNvSpPr txBox="1"/>
      </cdr:nvSpPr>
      <cdr:spPr>
        <a:xfrm xmlns:a="http://schemas.openxmlformats.org/drawingml/2006/main">
          <a:off x="371353" y="740068"/>
          <a:ext cx="953005" cy="5023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solidFill>
                <a:schemeClr val="tx1"/>
              </a:solidFill>
              <a:latin typeface="+mj-lt"/>
            </a:rPr>
            <a:t>15 %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0.19228</cdr:x>
      <cdr:y>0.3691</cdr:y>
    </cdr:from>
    <cdr:to>
      <cdr:x>0.645</cdr:x>
      <cdr:y>0.63089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04369DC3-2651-E548-0F99-DA4AC0C86E17}"/>
            </a:ext>
          </a:extLst>
        </cdr:cNvPr>
        <cdr:cNvSpPr txBox="1"/>
      </cdr:nvSpPr>
      <cdr:spPr>
        <a:xfrm xmlns:a="http://schemas.openxmlformats.org/drawingml/2006/main">
          <a:off x="360466" y="615142"/>
          <a:ext cx="848711" cy="43629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solidFill>
                <a:schemeClr val="tx1"/>
              </a:solidFill>
              <a:latin typeface="+mj-lt"/>
            </a:rPr>
            <a:t>65 %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0BC1C-96A7-430D-92D2-D222DC1F7D9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8CEA5-77C0-4853-991B-1DB2A74C2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3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Kurortai</a:t>
            </a:r>
            <a:r>
              <a:rPr lang="en-US" dirty="0"/>
              <a:t> ir </a:t>
            </a:r>
            <a:r>
              <a:rPr lang="en-US" dirty="0" err="1"/>
              <a:t>kurortinės</a:t>
            </a:r>
            <a:r>
              <a:rPr lang="en-US" dirty="0"/>
              <a:t> </a:t>
            </a:r>
            <a:r>
              <a:rPr lang="en-US" dirty="0" err="1"/>
              <a:t>teritorijos</a:t>
            </a:r>
            <a:r>
              <a:rPr lang="en-US" dirty="0"/>
              <a:t> – </a:t>
            </a:r>
            <a:r>
              <a:rPr lang="en-US" dirty="0" err="1"/>
              <a:t>sveikatinimo</a:t>
            </a:r>
            <a:r>
              <a:rPr lang="en-US" dirty="0"/>
              <a:t> turizmo </a:t>
            </a:r>
            <a:r>
              <a:rPr lang="en-US" dirty="0" err="1"/>
              <a:t>širdis</a:t>
            </a:r>
            <a:r>
              <a:rPr lang="en-US" dirty="0"/>
              <a:t>. </a:t>
            </a:r>
            <a:r>
              <a:rPr lang="en-US" dirty="0" err="1"/>
              <a:t>Dažnai</a:t>
            </a:r>
            <a:r>
              <a:rPr lang="en-US" dirty="0"/>
              <a:t> </a:t>
            </a:r>
            <a:r>
              <a:rPr lang="en-US" dirty="0" err="1"/>
              <a:t>Lietuvos</a:t>
            </a:r>
            <a:r>
              <a:rPr lang="en-US" dirty="0"/>
              <a:t> turizmo </a:t>
            </a:r>
            <a:r>
              <a:rPr lang="en-US" dirty="0" err="1"/>
              <a:t>sektoriaus</a:t>
            </a:r>
            <a:r>
              <a:rPr lang="en-US" dirty="0"/>
              <a:t> </a:t>
            </a:r>
            <a:r>
              <a:rPr lang="en-US" dirty="0" err="1"/>
              <a:t>dalyviai</a:t>
            </a:r>
            <a:r>
              <a:rPr lang="en-US" dirty="0"/>
              <a:t> </a:t>
            </a:r>
            <a:r>
              <a:rPr lang="en-US" dirty="0" err="1"/>
              <a:t>kelia</a:t>
            </a:r>
            <a:r>
              <a:rPr lang="en-US" dirty="0"/>
              <a:t> </a:t>
            </a:r>
            <a:r>
              <a:rPr lang="en-US" dirty="0" err="1"/>
              <a:t>šį</a:t>
            </a:r>
            <a:r>
              <a:rPr lang="en-US" dirty="0"/>
              <a:t> </a:t>
            </a:r>
            <a:r>
              <a:rPr lang="en-US" dirty="0" err="1"/>
              <a:t>klausimą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ir </a:t>
            </a:r>
            <a:r>
              <a:rPr lang="en-US" dirty="0" err="1"/>
              <a:t>vieni</a:t>
            </a:r>
            <a:r>
              <a:rPr lang="en-US" dirty="0"/>
              <a:t> </a:t>
            </a:r>
            <a:r>
              <a:rPr lang="en-US" dirty="0" err="1"/>
              <a:t>kitiems</a:t>
            </a:r>
            <a:r>
              <a:rPr lang="en-US" dirty="0"/>
              <a:t>. Kas </a:t>
            </a:r>
            <a:r>
              <a:rPr lang="en-US" dirty="0" err="1"/>
              <a:t>turėtų</a:t>
            </a:r>
            <a:r>
              <a:rPr lang="en-US" dirty="0"/>
              <a:t> </a:t>
            </a:r>
            <a:r>
              <a:rPr lang="en-US" dirty="0" err="1"/>
              <a:t>pasikeisti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pagaliau</a:t>
            </a:r>
            <a:r>
              <a:rPr lang="en-US" dirty="0"/>
              <a:t> tai </a:t>
            </a:r>
            <a:r>
              <a:rPr lang="en-US" dirty="0" err="1"/>
              <a:t>taptų</a:t>
            </a:r>
            <a:r>
              <a:rPr lang="en-US" dirty="0"/>
              <a:t> </a:t>
            </a:r>
            <a:r>
              <a:rPr lang="en-US" dirty="0" err="1"/>
              <a:t>realybe</a:t>
            </a:r>
            <a:r>
              <a:rPr lang="en-US" dirty="0"/>
              <a:t>?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28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Mes</a:t>
            </a:r>
            <a:r>
              <a:rPr lang="en-US" dirty="0"/>
              <a:t> </a:t>
            </a:r>
            <a:r>
              <a:rPr lang="en-US" dirty="0" err="1"/>
              <a:t>dažnai</a:t>
            </a:r>
            <a:r>
              <a:rPr lang="en-US" dirty="0"/>
              <a:t> </a:t>
            </a:r>
            <a:r>
              <a:rPr lang="en-US" dirty="0" err="1"/>
              <a:t>lygiuojamės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kitomis</a:t>
            </a:r>
            <a:r>
              <a:rPr lang="en-US" dirty="0"/>
              <a:t> </a:t>
            </a:r>
            <a:r>
              <a:rPr lang="en-US" dirty="0" err="1"/>
              <a:t>sėkmingomis</a:t>
            </a:r>
            <a:r>
              <a:rPr lang="en-US" dirty="0"/>
              <a:t> </a:t>
            </a:r>
            <a:r>
              <a:rPr lang="en-US" dirty="0" err="1"/>
              <a:t>šalimis</a:t>
            </a:r>
            <a:r>
              <a:rPr lang="en-US" dirty="0"/>
              <a:t>, </a:t>
            </a:r>
            <a:r>
              <a:rPr lang="en-US" dirty="0" err="1"/>
              <a:t>tokiomis</a:t>
            </a:r>
            <a:r>
              <a:rPr lang="en-US" dirty="0"/>
              <a:t>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Čekija</a:t>
            </a:r>
            <a:r>
              <a:rPr lang="en-US" dirty="0"/>
              <a:t>, </a:t>
            </a:r>
            <a:r>
              <a:rPr lang="en-US" dirty="0" err="1"/>
              <a:t>Slovėnija</a:t>
            </a:r>
            <a:r>
              <a:rPr lang="en-US" dirty="0"/>
              <a:t>, </a:t>
            </a:r>
            <a:r>
              <a:rPr lang="en-US" dirty="0" err="1"/>
              <a:t>Slovakija</a:t>
            </a:r>
            <a:r>
              <a:rPr lang="en-US" dirty="0"/>
              <a:t>, </a:t>
            </a:r>
            <a:r>
              <a:rPr lang="en-US" dirty="0" err="1"/>
              <a:t>Vengrija</a:t>
            </a:r>
            <a:r>
              <a:rPr lang="en-US" dirty="0"/>
              <a:t>. Ir </a:t>
            </a:r>
            <a:r>
              <a:rPr lang="en-US" dirty="0" err="1"/>
              <a:t>nuolat</a:t>
            </a:r>
            <a:r>
              <a:rPr lang="en-US" dirty="0"/>
              <a:t> </a:t>
            </a:r>
            <a:r>
              <a:rPr lang="en-US" dirty="0" err="1"/>
              <a:t>galvojame</a:t>
            </a:r>
            <a:r>
              <a:rPr lang="en-US" dirty="0"/>
              <a:t>, </a:t>
            </a:r>
            <a:r>
              <a:rPr lang="en-US" dirty="0" err="1"/>
              <a:t>ką</a:t>
            </a:r>
            <a:r>
              <a:rPr lang="en-US" dirty="0"/>
              <a:t> </a:t>
            </a:r>
            <a:r>
              <a:rPr lang="en-US" dirty="0" err="1"/>
              <a:t>mes</a:t>
            </a:r>
            <a:r>
              <a:rPr lang="en-US" dirty="0"/>
              <a:t> </a:t>
            </a:r>
            <a:r>
              <a:rPr lang="en-US" dirty="0" err="1"/>
              <a:t>turime</a:t>
            </a:r>
            <a:r>
              <a:rPr lang="en-US" dirty="0"/>
              <a:t> </a:t>
            </a:r>
            <a:r>
              <a:rPr lang="en-US" dirty="0" err="1"/>
              <a:t>padaryti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ir </a:t>
            </a:r>
            <a:r>
              <a:rPr lang="en-US" dirty="0" err="1"/>
              <a:t>Lietuva</a:t>
            </a:r>
            <a:r>
              <a:rPr lang="en-US" dirty="0"/>
              <a:t> </a:t>
            </a:r>
            <a:r>
              <a:rPr lang="en-US" dirty="0" err="1"/>
              <a:t>būtų</a:t>
            </a:r>
            <a:r>
              <a:rPr lang="en-US" dirty="0"/>
              <a:t> </a:t>
            </a:r>
            <a:r>
              <a:rPr lang="en-US" dirty="0" err="1"/>
              <a:t>tokia</a:t>
            </a:r>
            <a:r>
              <a:rPr lang="en-US" dirty="0"/>
              <a:t> </a:t>
            </a:r>
            <a:r>
              <a:rPr lang="en-US" dirty="0" err="1"/>
              <a:t>pati</a:t>
            </a:r>
            <a:r>
              <a:rPr lang="en-US" dirty="0"/>
              <a:t> </a:t>
            </a:r>
            <a:r>
              <a:rPr lang="en-US" dirty="0" err="1"/>
              <a:t>patraukli</a:t>
            </a:r>
            <a:r>
              <a:rPr lang="en-US" dirty="0"/>
              <a:t> </a:t>
            </a:r>
            <a:r>
              <a:rPr lang="en-US" dirty="0" err="1"/>
              <a:t>kryptis</a:t>
            </a:r>
            <a:r>
              <a:rPr lang="en-US" dirty="0"/>
              <a:t> </a:t>
            </a:r>
            <a:r>
              <a:rPr lang="en-US" dirty="0" err="1"/>
              <a:t>kaip</a:t>
            </a:r>
            <a:r>
              <a:rPr lang="en-US" dirty="0"/>
              <a:t> ir </a:t>
            </a:r>
            <a:r>
              <a:rPr lang="en-US" dirty="0" err="1"/>
              <a:t>šios</a:t>
            </a:r>
            <a:r>
              <a:rPr lang="en-US" dirty="0"/>
              <a:t> </a:t>
            </a:r>
            <a:r>
              <a:rPr lang="en-US" dirty="0" err="1"/>
              <a:t>šalys</a:t>
            </a:r>
            <a:r>
              <a:rPr lang="en-US" dirty="0"/>
              <a:t>, </a:t>
            </a:r>
            <a:r>
              <a:rPr lang="en-US" dirty="0" err="1"/>
              <a:t>kurių</a:t>
            </a:r>
            <a:r>
              <a:rPr lang="en-US" dirty="0"/>
              <a:t> </a:t>
            </a:r>
            <a:r>
              <a:rPr lang="en-US" dirty="0" err="1"/>
              <a:t>pagrindinis</a:t>
            </a:r>
            <a:r>
              <a:rPr lang="en-US" dirty="0"/>
              <a:t> turizmo </a:t>
            </a:r>
            <a:r>
              <a:rPr lang="en-US" dirty="0" err="1"/>
              <a:t>produktas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sveikatinimas</a:t>
            </a:r>
            <a:r>
              <a:rPr lang="en-US" dirty="0"/>
              <a:t>?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11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Džiaugiamės</a:t>
            </a:r>
            <a:r>
              <a:rPr lang="en-US" dirty="0"/>
              <a:t> ir </a:t>
            </a:r>
            <a:r>
              <a:rPr lang="en-US" dirty="0" err="1"/>
              <a:t>tikimės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Seimas </a:t>
            </a:r>
            <a:r>
              <a:rPr lang="en-US" dirty="0" err="1"/>
              <a:t>greitu</a:t>
            </a:r>
            <a:r>
              <a:rPr lang="en-US" dirty="0"/>
              <a:t> </a:t>
            </a:r>
            <a:r>
              <a:rPr lang="en-US" dirty="0" err="1"/>
              <a:t>metu</a:t>
            </a:r>
            <a:r>
              <a:rPr lang="en-US" dirty="0"/>
              <a:t> </a:t>
            </a:r>
            <a:r>
              <a:rPr lang="en-US" dirty="0" err="1"/>
              <a:t>apsispręs</a:t>
            </a:r>
            <a:r>
              <a:rPr lang="en-US" dirty="0"/>
              <a:t> </a:t>
            </a:r>
            <a:r>
              <a:rPr lang="en-US" dirty="0" err="1"/>
              <a:t>dėl</a:t>
            </a:r>
            <a:r>
              <a:rPr lang="en-US" dirty="0"/>
              <a:t> </a:t>
            </a:r>
            <a:r>
              <a:rPr lang="en-US" dirty="0" err="1"/>
              <a:t>Kurortų</a:t>
            </a:r>
            <a:r>
              <a:rPr lang="en-US" dirty="0"/>
              <a:t> </a:t>
            </a:r>
            <a:r>
              <a:rPr lang="en-US" dirty="0" err="1"/>
              <a:t>įstatymo</a:t>
            </a:r>
            <a:r>
              <a:rPr lang="en-US" dirty="0"/>
              <a:t> </a:t>
            </a:r>
            <a:r>
              <a:rPr lang="en-US" dirty="0" err="1"/>
              <a:t>likimo</a:t>
            </a:r>
            <a:r>
              <a:rPr lang="en-US" dirty="0"/>
              <a:t>. </a:t>
            </a:r>
            <a:r>
              <a:rPr lang="en-US" dirty="0" err="1"/>
              <a:t>Šis</a:t>
            </a:r>
            <a:r>
              <a:rPr lang="en-US" dirty="0"/>
              <a:t> </a:t>
            </a:r>
            <a:r>
              <a:rPr lang="en-US" dirty="0" err="1"/>
              <a:t>dokumentas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didelės</a:t>
            </a:r>
            <a:r>
              <a:rPr lang="en-US" dirty="0"/>
              <a:t> </a:t>
            </a:r>
            <a:r>
              <a:rPr lang="en-US" dirty="0" err="1"/>
              <a:t>svarbos</a:t>
            </a:r>
            <a:r>
              <a:rPr lang="en-US" dirty="0"/>
              <a:t>, </a:t>
            </a:r>
            <a:r>
              <a:rPr lang="en-US" dirty="0" err="1"/>
              <a:t>kadangi</a:t>
            </a:r>
            <a:r>
              <a:rPr lang="en-US" dirty="0"/>
              <a:t> ne tik </a:t>
            </a:r>
            <a:r>
              <a:rPr lang="en-US" dirty="0" err="1"/>
              <a:t>apjungtų</a:t>
            </a:r>
            <a:r>
              <a:rPr lang="en-US" dirty="0"/>
              <a:t> 18 skirting </a:t>
            </a:r>
            <a:r>
              <a:rPr lang="en-US" dirty="0" err="1"/>
              <a:t>teisės</a:t>
            </a:r>
            <a:r>
              <a:rPr lang="en-US" dirty="0"/>
              <a:t> </a:t>
            </a:r>
            <a:r>
              <a:rPr lang="en-US" dirty="0" err="1"/>
              <a:t>aktų</a:t>
            </a:r>
            <a:r>
              <a:rPr lang="en-US" dirty="0"/>
              <a:t>, bet ir </a:t>
            </a:r>
            <a:r>
              <a:rPr lang="en-US" dirty="0" err="1"/>
              <a:t>nustatytų</a:t>
            </a:r>
            <a:r>
              <a:rPr lang="en-US" dirty="0"/>
              <a:t> </a:t>
            </a:r>
            <a:r>
              <a:rPr lang="en-US" dirty="0" err="1"/>
              <a:t>atskirų</a:t>
            </a:r>
            <a:r>
              <a:rPr lang="en-US" dirty="0"/>
              <a:t> </a:t>
            </a:r>
            <a:r>
              <a:rPr lang="en-US" dirty="0" err="1"/>
              <a:t>institucijų</a:t>
            </a:r>
            <a:r>
              <a:rPr lang="en-US" dirty="0"/>
              <a:t> </a:t>
            </a:r>
            <a:r>
              <a:rPr lang="en-US" dirty="0" err="1"/>
              <a:t>funkcijas</a:t>
            </a:r>
            <a:r>
              <a:rPr lang="en-US" dirty="0"/>
              <a:t>, </a:t>
            </a:r>
            <a:r>
              <a:rPr lang="en-US" dirty="0" err="1"/>
              <a:t>kurios</a:t>
            </a:r>
            <a:r>
              <a:rPr lang="en-US" dirty="0"/>
              <a:t> </a:t>
            </a:r>
            <a:r>
              <a:rPr lang="en-US" dirty="0" err="1"/>
              <a:t>prisidėtų</a:t>
            </a:r>
            <a:r>
              <a:rPr lang="en-US" dirty="0"/>
              <a:t> </a:t>
            </a:r>
            <a:r>
              <a:rPr lang="en-US" dirty="0" err="1"/>
              <a:t>prie</a:t>
            </a:r>
            <a:r>
              <a:rPr lang="en-US" dirty="0"/>
              <a:t> </a:t>
            </a:r>
            <a:r>
              <a:rPr lang="en-US" dirty="0" err="1"/>
              <a:t>kryptingo</a:t>
            </a:r>
            <a:r>
              <a:rPr lang="en-US" dirty="0"/>
              <a:t> ir DARNAUS </a:t>
            </a:r>
            <a:r>
              <a:rPr lang="en-US" dirty="0" err="1"/>
              <a:t>kurortų</a:t>
            </a:r>
            <a:r>
              <a:rPr lang="en-US" dirty="0"/>
              <a:t> ir </a:t>
            </a:r>
            <a:r>
              <a:rPr lang="en-US" dirty="0" err="1"/>
              <a:t>kurortinių</a:t>
            </a:r>
            <a:r>
              <a:rPr lang="en-US" dirty="0"/>
              <a:t> </a:t>
            </a:r>
            <a:r>
              <a:rPr lang="en-US" dirty="0" err="1"/>
              <a:t>teritorijų</a:t>
            </a:r>
            <a:r>
              <a:rPr lang="en-US" dirty="0"/>
              <a:t> </a:t>
            </a:r>
            <a:r>
              <a:rPr lang="en-US" dirty="0" err="1"/>
              <a:t>vystymo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Dar </a:t>
            </a:r>
            <a:r>
              <a:rPr lang="en-US" dirty="0" err="1"/>
              <a:t>vienas</a:t>
            </a:r>
            <a:r>
              <a:rPr lang="en-US" dirty="0"/>
              <a:t> </a:t>
            </a:r>
            <a:r>
              <a:rPr lang="en-US" dirty="0" err="1"/>
              <a:t>labai</a:t>
            </a:r>
            <a:r>
              <a:rPr lang="en-US" dirty="0"/>
              <a:t> </a:t>
            </a:r>
            <a:r>
              <a:rPr lang="en-US" dirty="0" err="1"/>
              <a:t>svarbus</a:t>
            </a:r>
            <a:r>
              <a:rPr lang="en-US" dirty="0"/>
              <a:t> </a:t>
            </a:r>
            <a:r>
              <a:rPr lang="en-US" dirty="0" err="1"/>
              <a:t>akcentas</a:t>
            </a:r>
            <a:r>
              <a:rPr lang="en-US" dirty="0"/>
              <a:t> – </a:t>
            </a:r>
            <a:r>
              <a:rPr lang="en-US" dirty="0" err="1"/>
              <a:t>būtų</a:t>
            </a:r>
            <a:r>
              <a:rPr lang="en-US" dirty="0"/>
              <a:t> </a:t>
            </a:r>
            <a:r>
              <a:rPr lang="en-US" dirty="0" err="1"/>
              <a:t>tvirtinamas</a:t>
            </a:r>
            <a:r>
              <a:rPr lang="en-US" dirty="0"/>
              <a:t> </a:t>
            </a:r>
            <a:r>
              <a:rPr lang="en-US" dirty="0" err="1"/>
              <a:t>ilgalaikis</a:t>
            </a:r>
            <a:r>
              <a:rPr lang="en-US" dirty="0"/>
              <a:t> 10 – </a:t>
            </a:r>
            <a:r>
              <a:rPr lang="en-US" dirty="0" err="1"/>
              <a:t>ies</a:t>
            </a:r>
            <a:r>
              <a:rPr lang="en-US" dirty="0"/>
              <a:t> </a:t>
            </a:r>
            <a:r>
              <a:rPr lang="en-US" dirty="0" err="1"/>
              <a:t>metų</a:t>
            </a:r>
            <a:r>
              <a:rPr lang="en-US" dirty="0"/>
              <a:t> </a:t>
            </a:r>
            <a:r>
              <a:rPr lang="en-US" dirty="0" err="1"/>
              <a:t>kurortų</a:t>
            </a:r>
            <a:r>
              <a:rPr lang="en-US" dirty="0"/>
              <a:t> ir </a:t>
            </a:r>
            <a:r>
              <a:rPr lang="en-US" dirty="0" err="1"/>
              <a:t>kurortinių</a:t>
            </a:r>
            <a:r>
              <a:rPr lang="en-US" dirty="0"/>
              <a:t> </a:t>
            </a:r>
            <a:r>
              <a:rPr lang="en-US" dirty="0" err="1"/>
              <a:t>teritorijų</a:t>
            </a:r>
            <a:r>
              <a:rPr lang="en-US" dirty="0"/>
              <a:t> </a:t>
            </a:r>
            <a:r>
              <a:rPr lang="en-US" dirty="0" err="1"/>
              <a:t>plėtros</a:t>
            </a:r>
            <a:r>
              <a:rPr lang="en-US" dirty="0"/>
              <a:t> </a:t>
            </a:r>
            <a:r>
              <a:rPr lang="en-US" dirty="0" err="1"/>
              <a:t>planas</a:t>
            </a:r>
            <a:r>
              <a:rPr lang="en-US" dirty="0"/>
              <a:t>, </a:t>
            </a:r>
            <a:r>
              <a:rPr lang="en-US" dirty="0" err="1"/>
              <a:t>kuriame</a:t>
            </a:r>
            <a:r>
              <a:rPr lang="en-US" dirty="0"/>
              <a:t> </a:t>
            </a:r>
            <a:r>
              <a:rPr lang="en-US" dirty="0" err="1"/>
              <a:t>sugultų</a:t>
            </a:r>
            <a:r>
              <a:rPr lang="en-US" dirty="0"/>
              <a:t> </a:t>
            </a:r>
            <a:r>
              <a:rPr lang="en-US" dirty="0" err="1"/>
              <a:t>svarbiausi</a:t>
            </a:r>
            <a:r>
              <a:rPr lang="en-US" dirty="0"/>
              <a:t> </a:t>
            </a:r>
            <a:r>
              <a:rPr lang="en-US" dirty="0" err="1"/>
              <a:t>akcentai</a:t>
            </a:r>
            <a:r>
              <a:rPr lang="en-US" dirty="0"/>
              <a:t>, </a:t>
            </a:r>
            <a:r>
              <a:rPr lang="en-US" dirty="0" err="1"/>
              <a:t>padėsiantys</a:t>
            </a:r>
            <a:r>
              <a:rPr lang="en-US" dirty="0"/>
              <a:t> </a:t>
            </a:r>
            <a:r>
              <a:rPr lang="en-US" dirty="0" err="1"/>
              <a:t>kurortams</a:t>
            </a:r>
            <a:r>
              <a:rPr lang="en-US" dirty="0"/>
              <a:t> </a:t>
            </a:r>
            <a:r>
              <a:rPr lang="en-US" dirty="0" err="1"/>
              <a:t>nuosekliai</a:t>
            </a:r>
            <a:r>
              <a:rPr lang="en-US" dirty="0"/>
              <a:t>, </a:t>
            </a:r>
            <a:r>
              <a:rPr lang="en-US" dirty="0" err="1"/>
              <a:t>racionaliai</a:t>
            </a:r>
            <a:r>
              <a:rPr lang="en-US" dirty="0"/>
              <a:t> ir </a:t>
            </a:r>
            <a:r>
              <a:rPr lang="en-US" dirty="0" err="1"/>
              <a:t>svarbiausia</a:t>
            </a:r>
            <a:r>
              <a:rPr lang="en-US" dirty="0"/>
              <a:t> – </a:t>
            </a:r>
            <a:r>
              <a:rPr lang="en-US" dirty="0" err="1"/>
              <a:t>kryptingai</a:t>
            </a:r>
            <a:r>
              <a:rPr lang="en-US" dirty="0"/>
              <a:t> </a:t>
            </a:r>
            <a:r>
              <a:rPr lang="en-US" dirty="0" err="1"/>
              <a:t>eiti</a:t>
            </a:r>
            <a:r>
              <a:rPr lang="en-US" dirty="0"/>
              <a:t> į </a:t>
            </a:r>
            <a:r>
              <a:rPr lang="en-US" dirty="0" err="1"/>
              <a:t>priekį</a:t>
            </a:r>
            <a:r>
              <a:rPr lang="en-US" dirty="0"/>
              <a:t>. </a:t>
            </a:r>
            <a:r>
              <a:rPr lang="en-US" dirty="0" err="1"/>
              <a:t>Norime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kurortai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daugiau</a:t>
            </a:r>
            <a:r>
              <a:rPr lang="en-US" dirty="0"/>
              <a:t> </a:t>
            </a:r>
            <a:r>
              <a:rPr lang="en-US" dirty="0" err="1"/>
              <a:t>prisidėtų</a:t>
            </a:r>
            <a:r>
              <a:rPr lang="en-US" dirty="0"/>
              <a:t> </a:t>
            </a:r>
            <a:r>
              <a:rPr lang="en-US" dirty="0" err="1"/>
              <a:t>tiek</a:t>
            </a:r>
            <a:r>
              <a:rPr lang="en-US" dirty="0"/>
              <a:t> </a:t>
            </a:r>
            <a:r>
              <a:rPr lang="en-US" dirty="0" err="1"/>
              <a:t>prie</a:t>
            </a:r>
            <a:r>
              <a:rPr lang="en-US" dirty="0"/>
              <a:t> </a:t>
            </a:r>
            <a:r>
              <a:rPr lang="en-US" dirty="0" err="1"/>
              <a:t>šalies</a:t>
            </a:r>
            <a:r>
              <a:rPr lang="en-US" dirty="0"/>
              <a:t> </a:t>
            </a:r>
            <a:r>
              <a:rPr lang="en-US" dirty="0" err="1"/>
              <a:t>ekonomikos</a:t>
            </a:r>
            <a:r>
              <a:rPr lang="en-US" dirty="0"/>
              <a:t>, </a:t>
            </a:r>
            <a:r>
              <a:rPr lang="en-US" dirty="0" err="1"/>
              <a:t>tiek</a:t>
            </a:r>
            <a:r>
              <a:rPr lang="en-US" dirty="0"/>
              <a:t> </a:t>
            </a:r>
            <a:r>
              <a:rPr lang="en-US" dirty="0" err="1"/>
              <a:t>prie</a:t>
            </a:r>
            <a:r>
              <a:rPr lang="en-US" dirty="0"/>
              <a:t> </a:t>
            </a:r>
            <a:r>
              <a:rPr lang="en-US" dirty="0" err="1"/>
              <a:t>visų</a:t>
            </a:r>
            <a:r>
              <a:rPr lang="en-US" dirty="0"/>
              <a:t> </a:t>
            </a:r>
            <a:r>
              <a:rPr lang="en-US" dirty="0" err="1"/>
              <a:t>gyventojų</a:t>
            </a:r>
            <a:r>
              <a:rPr lang="en-US" dirty="0"/>
              <a:t> </a:t>
            </a:r>
            <a:r>
              <a:rPr lang="en-US" dirty="0" err="1"/>
              <a:t>gerovės</a:t>
            </a:r>
            <a:r>
              <a:rPr lang="en-US" dirty="0"/>
              <a:t>.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2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2286" tIns="92286" rIns="92286" bIns="92286" anchor="t" anchorCtr="0">
            <a:noAutofit/>
          </a:bodyPr>
          <a:lstStyle/>
          <a:p>
            <a:pPr marL="0" indent="0" defTabSz="923018">
              <a:buNone/>
              <a:defRPr/>
            </a:pPr>
            <a:r>
              <a:rPr lang="lt-LT" sz="2000" dirty="0">
                <a:latin typeface="Poppins" panose="020B0604020202020204" charset="-70"/>
                <a:cs typeface="Poppins" panose="020B0604020202020204" charset="-70"/>
              </a:rPr>
              <a:t>Turizmas kaip prioritetinė šalies ūkio šaka turi būti  įtrauktas į Lietuvos Respublikos Vyriausybės programos prioritetus – dabartinėje Vyriausybės programoje</a:t>
            </a:r>
            <a:r>
              <a:rPr lang="lt-LT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viso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to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nėra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, bet tai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yra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kertiniai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dalykai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,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pamatas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, ant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kurio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stovi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visas turizmo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sektorius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. </a:t>
            </a:r>
          </a:p>
          <a:p>
            <a:pPr marL="0" indent="0" defTabSz="923018">
              <a:buNone/>
              <a:defRPr/>
            </a:pPr>
            <a:endParaRPr lang="en-US" sz="2000" baseline="0" dirty="0">
              <a:latin typeface="Poppins" panose="020B0604020202020204" charset="-70"/>
              <a:cs typeface="Poppins" panose="020B0604020202020204" charset="-70"/>
            </a:endParaRPr>
          </a:p>
          <a:p>
            <a:pPr marL="0" indent="0" defTabSz="923018">
              <a:buNone/>
              <a:defRPr/>
            </a:pP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Neturint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Valstybinio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požiūrio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, į turizmo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skatinimą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orientuotos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politikos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yra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nepaprastai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sunku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. O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juk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mes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, net ir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neturėdami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kalnų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,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krioklių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,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turime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kitus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privalumus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ir turizmo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produktus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,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kuriuos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galime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sėkmingai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eksportuoti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!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Sveikatinimas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,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sanatorinis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gydymas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ir SPA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yra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mūsų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šalies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stiprybė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ir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bendrame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turizmo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paveiksle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užima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labai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svarbią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dalį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.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Todėl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Lietuvai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labai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svarbu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skatinti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savo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kaip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sveikatos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 turizmo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šalies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, </a:t>
            </a:r>
            <a:r>
              <a:rPr lang="en-US" sz="2000" baseline="0" dirty="0" err="1">
                <a:latin typeface="Poppins" panose="020B0604020202020204" charset="-70"/>
                <a:cs typeface="Poppins" panose="020B0604020202020204" charset="-70"/>
              </a:rPr>
              <a:t>poziciją</a:t>
            </a:r>
            <a:r>
              <a:rPr lang="en-US" sz="2000" baseline="0" dirty="0">
                <a:latin typeface="Poppins" panose="020B0604020202020204" charset="-70"/>
                <a:cs typeface="Poppins" panose="020B0604020202020204" charset="-70"/>
              </a:rPr>
              <a:t>. </a:t>
            </a:r>
            <a:endParaRPr lang="lt-LT" sz="2000" baseline="0" dirty="0">
              <a:latin typeface="Poppins" panose="020B0604020202020204" charset="-70"/>
              <a:cs typeface="Poppins" panose="020B0604020202020204" charset="-70"/>
            </a:endParaRPr>
          </a:p>
          <a:p>
            <a:pPr marL="0" indent="0" defTabSz="923018">
              <a:buNone/>
              <a:defRPr/>
            </a:pPr>
            <a:endParaRPr lang="lt-LT" baseline="0" dirty="0">
              <a:latin typeface="Poppins" panose="020B0604020202020204" charset="-70"/>
              <a:cs typeface="Poppins" panose="020B0604020202020204" charset="-70"/>
            </a:endParaRP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1855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Kurortologinių</a:t>
            </a:r>
            <a:r>
              <a:rPr lang="en-US" dirty="0"/>
              <a:t> </a:t>
            </a:r>
            <a:r>
              <a:rPr lang="en-US" dirty="0" err="1"/>
              <a:t>mokslinių</a:t>
            </a:r>
            <a:r>
              <a:rPr lang="en-US" dirty="0"/>
              <a:t> </a:t>
            </a:r>
            <a:r>
              <a:rPr lang="en-US" dirty="0" err="1"/>
              <a:t>tyrimų</a:t>
            </a:r>
            <a:r>
              <a:rPr lang="en-US" dirty="0"/>
              <a:t> </a:t>
            </a:r>
            <a:r>
              <a:rPr lang="en-US" dirty="0" err="1"/>
              <a:t>įgyvendinimas</a:t>
            </a:r>
            <a:r>
              <a:rPr lang="en-US" dirty="0"/>
              <a:t>. </a:t>
            </a:r>
            <a:r>
              <a:rPr lang="en-US" dirty="0" err="1"/>
              <a:t>Mokslinių</a:t>
            </a:r>
            <a:r>
              <a:rPr lang="en-US" dirty="0"/>
              <a:t> </a:t>
            </a:r>
            <a:r>
              <a:rPr lang="en-US" dirty="0" err="1"/>
              <a:t>tyrimų</a:t>
            </a:r>
            <a:r>
              <a:rPr lang="en-US" dirty="0"/>
              <a:t> </a:t>
            </a:r>
            <a:r>
              <a:rPr lang="en-US" dirty="0" err="1"/>
              <a:t>reikalingumas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pripažįstamas</a:t>
            </a:r>
            <a:r>
              <a:rPr lang="en-US" dirty="0"/>
              <a:t>, bet </a:t>
            </a:r>
            <a:r>
              <a:rPr lang="en-US" dirty="0" err="1"/>
              <a:t>kalbant</a:t>
            </a:r>
            <a:r>
              <a:rPr lang="en-US" dirty="0"/>
              <a:t> </a:t>
            </a:r>
            <a:r>
              <a:rPr lang="en-US" dirty="0" err="1"/>
              <a:t>apie</a:t>
            </a:r>
            <a:r>
              <a:rPr lang="en-US" dirty="0"/>
              <a:t> </a:t>
            </a:r>
            <a:r>
              <a:rPr lang="en-US" dirty="0" err="1"/>
              <a:t>nuoseklią</a:t>
            </a:r>
            <a:r>
              <a:rPr lang="en-US" dirty="0"/>
              <a:t> </a:t>
            </a:r>
            <a:r>
              <a:rPr lang="en-US" dirty="0" err="1"/>
              <a:t>kurortologinių</a:t>
            </a:r>
            <a:r>
              <a:rPr lang="en-US" dirty="0"/>
              <a:t> </a:t>
            </a:r>
            <a:r>
              <a:rPr lang="en-US" dirty="0" err="1"/>
              <a:t>mokslinių</a:t>
            </a:r>
            <a:r>
              <a:rPr lang="en-US" dirty="0"/>
              <a:t> </a:t>
            </a:r>
            <a:r>
              <a:rPr lang="en-US" dirty="0" err="1"/>
              <a:t>tyrimų</a:t>
            </a:r>
            <a:r>
              <a:rPr lang="en-US" dirty="0"/>
              <a:t> </a:t>
            </a:r>
            <a:r>
              <a:rPr lang="en-US" dirty="0" err="1"/>
              <a:t>įgyvendinimo</a:t>
            </a:r>
            <a:r>
              <a:rPr lang="en-US" dirty="0"/>
              <a:t> </a:t>
            </a:r>
            <a:r>
              <a:rPr lang="en-US" dirty="0" err="1"/>
              <a:t>politiką</a:t>
            </a:r>
            <a:r>
              <a:rPr lang="en-US" dirty="0"/>
              <a:t> </a:t>
            </a:r>
            <a:r>
              <a:rPr lang="en-US" dirty="0" err="1"/>
              <a:t>nerandame</a:t>
            </a:r>
            <a:r>
              <a:rPr lang="en-US" dirty="0"/>
              <a:t> </a:t>
            </a:r>
            <a:r>
              <a:rPr lang="en-US" dirty="0" err="1"/>
              <a:t>bendro</a:t>
            </a:r>
            <a:r>
              <a:rPr lang="en-US" dirty="0"/>
              <a:t> </a:t>
            </a:r>
            <a:r>
              <a:rPr lang="en-US" dirty="0" err="1"/>
              <a:t>sutarimo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Turėjome</a:t>
            </a:r>
            <a:r>
              <a:rPr lang="en-US" dirty="0"/>
              <a:t> </a:t>
            </a:r>
            <a:r>
              <a:rPr lang="en-US" dirty="0" err="1"/>
              <a:t>daug</a:t>
            </a:r>
            <a:r>
              <a:rPr lang="en-US" dirty="0"/>
              <a:t> </a:t>
            </a:r>
            <a:r>
              <a:rPr lang="en-US" dirty="0" err="1"/>
              <a:t>diskusijų</a:t>
            </a:r>
            <a:r>
              <a:rPr lang="en-US" dirty="0"/>
              <a:t> </a:t>
            </a:r>
            <a:r>
              <a:rPr lang="en-US" dirty="0" err="1"/>
              <a:t>Seime</a:t>
            </a:r>
            <a:r>
              <a:rPr lang="en-US" dirty="0"/>
              <a:t>: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reikia</a:t>
            </a:r>
            <a:r>
              <a:rPr lang="en-US" dirty="0"/>
              <a:t> </a:t>
            </a:r>
            <a:r>
              <a:rPr lang="en-US" dirty="0" err="1"/>
              <a:t>atskiro</a:t>
            </a:r>
            <a:r>
              <a:rPr lang="en-US" dirty="0"/>
              <a:t> </a:t>
            </a:r>
            <a:r>
              <a:rPr lang="en-US" dirty="0" err="1"/>
              <a:t>centro</a:t>
            </a:r>
            <a:r>
              <a:rPr lang="en-US" dirty="0"/>
              <a:t>,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tyrimų</a:t>
            </a:r>
            <a:r>
              <a:rPr lang="en-US" dirty="0"/>
              <a:t> </a:t>
            </a:r>
            <a:r>
              <a:rPr lang="en-US" dirty="0" err="1"/>
              <a:t>atlikimą</a:t>
            </a:r>
            <a:r>
              <a:rPr lang="en-US" dirty="0"/>
              <a:t> </a:t>
            </a:r>
            <a:r>
              <a:rPr lang="en-US" dirty="0" err="1"/>
              <a:t>galima</a:t>
            </a:r>
            <a:r>
              <a:rPr lang="en-US" dirty="0"/>
              <a:t> </a:t>
            </a:r>
            <a:r>
              <a:rPr lang="en-US" dirty="0" err="1"/>
              <a:t>deleguoti</a:t>
            </a:r>
            <a:r>
              <a:rPr lang="en-US" dirty="0"/>
              <a:t> </a:t>
            </a:r>
            <a:r>
              <a:rPr lang="en-US" dirty="0" err="1"/>
              <a:t>švietimo</a:t>
            </a:r>
            <a:r>
              <a:rPr lang="en-US" dirty="0"/>
              <a:t> </a:t>
            </a:r>
            <a:r>
              <a:rPr lang="en-US" dirty="0" err="1"/>
              <a:t>įstaigoms</a:t>
            </a:r>
            <a:r>
              <a:rPr lang="en-US" dirty="0"/>
              <a:t>, </a:t>
            </a:r>
            <a:r>
              <a:rPr lang="en-US" dirty="0" err="1"/>
              <a:t>sanatorijoms</a:t>
            </a:r>
            <a:r>
              <a:rPr lang="en-US" dirty="0"/>
              <a:t>? Visa tai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išsprendžiama</a:t>
            </a:r>
            <a:r>
              <a:rPr lang="en-US" dirty="0"/>
              <a:t> </a:t>
            </a:r>
            <a:r>
              <a:rPr lang="en-US" dirty="0" err="1"/>
              <a:t>bendrai</a:t>
            </a:r>
            <a:r>
              <a:rPr lang="en-US" dirty="0"/>
              <a:t> </a:t>
            </a:r>
            <a:r>
              <a:rPr lang="en-US" dirty="0" err="1"/>
              <a:t>matant</a:t>
            </a:r>
            <a:r>
              <a:rPr lang="en-US" dirty="0"/>
              <a:t> </a:t>
            </a:r>
            <a:r>
              <a:rPr lang="en-US" dirty="0" err="1"/>
              <a:t>problemą</a:t>
            </a:r>
            <a:r>
              <a:rPr lang="en-US" noProof="0" dirty="0"/>
              <a:t> ir </a:t>
            </a:r>
            <a:r>
              <a:rPr lang="en-US" noProof="0" dirty="0" err="1"/>
              <a:t>apjungiant</a:t>
            </a:r>
            <a:r>
              <a:rPr lang="en-US" noProof="0" dirty="0"/>
              <a:t> visas </a:t>
            </a:r>
            <a:r>
              <a:rPr lang="en-US" noProof="0" dirty="0" err="1"/>
              <a:t>suinteresuotas</a:t>
            </a:r>
            <a:r>
              <a:rPr lang="en-US" noProof="0" dirty="0"/>
              <a:t> </a:t>
            </a:r>
            <a:r>
              <a:rPr lang="en-US" noProof="0" dirty="0" err="1"/>
              <a:t>institucijas</a:t>
            </a:r>
            <a:r>
              <a:rPr lang="en-US" noProof="0" dirty="0"/>
              <a:t>.</a:t>
            </a:r>
          </a:p>
          <a:p>
            <a:endParaRPr lang="en-US" noProof="0" dirty="0"/>
          </a:p>
          <a:p>
            <a:r>
              <a:rPr lang="en-US" noProof="0" dirty="0" err="1"/>
              <a:t>Reikalinga</a:t>
            </a:r>
            <a:r>
              <a:rPr lang="en-US" noProof="0" dirty="0"/>
              <a:t> </a:t>
            </a:r>
            <a:r>
              <a:rPr lang="en-US" noProof="0" dirty="0" err="1"/>
              <a:t>bendra</a:t>
            </a:r>
            <a:r>
              <a:rPr lang="en-US" noProof="0" dirty="0"/>
              <a:t> </a:t>
            </a:r>
            <a:r>
              <a:rPr lang="en-US" noProof="0" dirty="0" err="1"/>
              <a:t>kurortologinių</a:t>
            </a:r>
            <a:r>
              <a:rPr lang="en-US" noProof="0" dirty="0"/>
              <a:t> </a:t>
            </a:r>
            <a:r>
              <a:rPr lang="en-US" noProof="0" dirty="0" err="1"/>
              <a:t>tyrimų</a:t>
            </a:r>
            <a:r>
              <a:rPr lang="en-US" noProof="0" dirty="0"/>
              <a:t> </a:t>
            </a:r>
            <a:r>
              <a:rPr lang="en-US" noProof="0" dirty="0" err="1"/>
              <a:t>įgyvendinimo</a:t>
            </a:r>
            <a:r>
              <a:rPr lang="en-US" noProof="0" dirty="0"/>
              <a:t> </a:t>
            </a:r>
            <a:r>
              <a:rPr lang="en-US" noProof="0" dirty="0" err="1"/>
              <a:t>politika</a:t>
            </a:r>
            <a:r>
              <a:rPr lang="en-US" noProof="0" dirty="0"/>
              <a:t>, </a:t>
            </a:r>
            <a:r>
              <a:rPr lang="en-US" noProof="0" dirty="0" err="1"/>
              <a:t>kurios</a:t>
            </a:r>
            <a:r>
              <a:rPr lang="en-US" noProof="0" dirty="0"/>
              <a:t> </a:t>
            </a:r>
            <a:r>
              <a:rPr lang="en-US" noProof="0" dirty="0" err="1"/>
              <a:t>pagrindu</a:t>
            </a:r>
            <a:r>
              <a:rPr lang="en-US" noProof="0" dirty="0"/>
              <a:t> </a:t>
            </a:r>
            <a:r>
              <a:rPr lang="en-US" noProof="0" dirty="0" err="1"/>
              <a:t>būtų</a:t>
            </a:r>
            <a:r>
              <a:rPr lang="en-US" noProof="0" dirty="0"/>
              <a:t> </a:t>
            </a:r>
            <a:r>
              <a:rPr lang="en-US" noProof="0" dirty="0" err="1"/>
              <a:t>svarstomos</a:t>
            </a:r>
            <a:r>
              <a:rPr lang="en-US" noProof="0" dirty="0"/>
              <a:t> ir </a:t>
            </a:r>
            <a:r>
              <a:rPr lang="en-US" noProof="0" dirty="0" err="1"/>
              <a:t>įgyvendinamos</a:t>
            </a:r>
            <a:r>
              <a:rPr lang="en-US" noProof="0" dirty="0"/>
              <a:t> </a:t>
            </a:r>
            <a:r>
              <a:rPr lang="en-US" noProof="0" dirty="0" err="1"/>
              <a:t>temos</a:t>
            </a:r>
            <a:r>
              <a:rPr lang="en-US" noProof="0" dirty="0"/>
              <a:t>, </a:t>
            </a:r>
            <a:r>
              <a:rPr lang="en-US" noProof="0" dirty="0" err="1"/>
              <a:t>numatomas</a:t>
            </a:r>
            <a:r>
              <a:rPr lang="en-US" noProof="0" dirty="0"/>
              <a:t> </a:t>
            </a:r>
            <a:r>
              <a:rPr lang="en-US" noProof="0" dirty="0" err="1"/>
              <a:t>finansavimas</a:t>
            </a:r>
            <a:r>
              <a:rPr lang="en-US" noProof="0" dirty="0"/>
              <a:t>, </a:t>
            </a:r>
            <a:r>
              <a:rPr lang="en-US" noProof="0" dirty="0" err="1"/>
              <a:t>įgyvendinama</a:t>
            </a:r>
            <a:r>
              <a:rPr lang="en-US" noProof="0" dirty="0"/>
              <a:t> </a:t>
            </a:r>
            <a:r>
              <a:rPr lang="en-US" noProof="0" dirty="0" err="1"/>
              <a:t>stebėsena</a:t>
            </a:r>
            <a:r>
              <a:rPr lang="en-US" noProof="0" dirty="0"/>
              <a:t>. </a:t>
            </a:r>
            <a:r>
              <a:rPr lang="en-US" noProof="0" dirty="0" err="1"/>
              <a:t>Turime</a:t>
            </a:r>
            <a:r>
              <a:rPr lang="en-US" noProof="0" dirty="0"/>
              <a:t> </a:t>
            </a:r>
            <a:r>
              <a:rPr lang="en-US" noProof="0" dirty="0" err="1"/>
              <a:t>daugybę</a:t>
            </a:r>
            <a:r>
              <a:rPr lang="en-US" noProof="0" dirty="0"/>
              <a:t> </a:t>
            </a:r>
            <a:r>
              <a:rPr lang="en-US" noProof="0" dirty="0" err="1"/>
              <a:t>pavyzdžių</a:t>
            </a:r>
            <a:r>
              <a:rPr lang="en-US" noProof="0" dirty="0"/>
              <a:t> </a:t>
            </a:r>
            <a:r>
              <a:rPr lang="en-US" noProof="0" dirty="0" err="1"/>
              <a:t>Europoje</a:t>
            </a:r>
            <a:r>
              <a:rPr lang="en-US" noProof="0" dirty="0"/>
              <a:t>. </a:t>
            </a:r>
            <a:r>
              <a:rPr lang="en-US" noProof="0" dirty="0" err="1"/>
              <a:t>Rudenį</a:t>
            </a:r>
            <a:r>
              <a:rPr lang="en-US" noProof="0" dirty="0"/>
              <a:t> </a:t>
            </a:r>
            <a:r>
              <a:rPr lang="en-US" noProof="0" dirty="0" err="1"/>
              <a:t>teko</a:t>
            </a:r>
            <a:r>
              <a:rPr lang="en-US" noProof="0" dirty="0"/>
              <a:t> </a:t>
            </a:r>
            <a:r>
              <a:rPr lang="en-US" noProof="0" dirty="0" err="1"/>
              <a:t>lankytis</a:t>
            </a:r>
            <a:r>
              <a:rPr lang="en-US" noProof="0" dirty="0"/>
              <a:t> Europos </a:t>
            </a:r>
            <a:r>
              <a:rPr lang="en-US" noProof="0" dirty="0" err="1"/>
              <a:t>kurortų</a:t>
            </a:r>
            <a:r>
              <a:rPr lang="en-US" noProof="0" dirty="0"/>
              <a:t> </a:t>
            </a:r>
            <a:r>
              <a:rPr lang="en-US" noProof="0" dirty="0" err="1"/>
              <a:t>asociacijos</a:t>
            </a:r>
            <a:r>
              <a:rPr lang="en-US" noProof="0" dirty="0"/>
              <a:t> </a:t>
            </a:r>
            <a:r>
              <a:rPr lang="en-US" noProof="0" dirty="0" err="1"/>
              <a:t>kongrese</a:t>
            </a:r>
            <a:r>
              <a:rPr lang="en-US" noProof="0" dirty="0"/>
              <a:t>, </a:t>
            </a:r>
            <a:r>
              <a:rPr lang="en-US" noProof="0" dirty="0" err="1"/>
              <a:t>kur</a:t>
            </a:r>
            <a:r>
              <a:rPr lang="en-US" noProof="0" dirty="0"/>
              <a:t> </a:t>
            </a:r>
            <a:r>
              <a:rPr lang="en-US" noProof="0" dirty="0" err="1"/>
              <a:t>savo</a:t>
            </a:r>
            <a:r>
              <a:rPr lang="en-US" noProof="0" dirty="0"/>
              <a:t> </a:t>
            </a:r>
            <a:r>
              <a:rPr lang="en-US" noProof="0" dirty="0" err="1"/>
              <a:t>patirtimi</a:t>
            </a:r>
            <a:r>
              <a:rPr lang="en-US" noProof="0" dirty="0"/>
              <a:t> </a:t>
            </a:r>
            <a:r>
              <a:rPr lang="en-US" noProof="0" dirty="0" err="1"/>
              <a:t>dalijosi</a:t>
            </a:r>
            <a:r>
              <a:rPr lang="en-US" noProof="0" dirty="0"/>
              <a:t> </a:t>
            </a:r>
            <a:r>
              <a:rPr lang="en-US" noProof="0" dirty="0" err="1"/>
              <a:t>kitos</a:t>
            </a:r>
            <a:r>
              <a:rPr lang="en-US" noProof="0" dirty="0"/>
              <a:t> </a:t>
            </a:r>
            <a:r>
              <a:rPr lang="en-US" noProof="0" dirty="0" err="1"/>
              <a:t>šalys</a:t>
            </a:r>
            <a:r>
              <a:rPr lang="en-US" noProof="0" dirty="0"/>
              <a:t>. </a:t>
            </a:r>
            <a:r>
              <a:rPr lang="en-US" noProof="0" dirty="0" err="1"/>
              <a:t>Slovakijoje</a:t>
            </a:r>
            <a:r>
              <a:rPr lang="en-US" noProof="0" dirty="0"/>
              <a:t> </a:t>
            </a:r>
            <a:r>
              <a:rPr lang="en-US" noProof="0" dirty="0" err="1"/>
              <a:t>kurortologinių</a:t>
            </a:r>
            <a:r>
              <a:rPr lang="en-US" noProof="0" dirty="0"/>
              <a:t> </a:t>
            </a:r>
            <a:r>
              <a:rPr lang="en-US" noProof="0" dirty="0" err="1"/>
              <a:t>tyrimų</a:t>
            </a:r>
            <a:r>
              <a:rPr lang="en-US" noProof="0" dirty="0"/>
              <a:t> </a:t>
            </a:r>
            <a:r>
              <a:rPr lang="en-US" noProof="0" dirty="0" err="1"/>
              <a:t>fondas</a:t>
            </a:r>
            <a:r>
              <a:rPr lang="en-US" noProof="0" dirty="0"/>
              <a:t> </a:t>
            </a:r>
            <a:r>
              <a:rPr lang="en-US" noProof="0" dirty="0" err="1"/>
              <a:t>formuojamas</a:t>
            </a:r>
            <a:r>
              <a:rPr lang="en-US" noProof="0" dirty="0"/>
              <a:t> </a:t>
            </a:r>
            <a:r>
              <a:rPr lang="en-US" noProof="0" dirty="0" err="1"/>
              <a:t>iš</a:t>
            </a:r>
            <a:r>
              <a:rPr lang="en-US" noProof="0" dirty="0"/>
              <a:t> </a:t>
            </a:r>
            <a:r>
              <a:rPr lang="en-US" noProof="0" dirty="0" err="1"/>
              <a:t>Valstybės</a:t>
            </a:r>
            <a:r>
              <a:rPr lang="en-US" noProof="0" dirty="0"/>
              <a:t> </a:t>
            </a:r>
            <a:r>
              <a:rPr lang="en-US" noProof="0" dirty="0" err="1"/>
              <a:t>lėšų</a:t>
            </a:r>
            <a:r>
              <a:rPr lang="en-US" noProof="0" dirty="0"/>
              <a:t>, </a:t>
            </a:r>
            <a:r>
              <a:rPr lang="en-US" noProof="0" dirty="0" err="1"/>
              <a:t>tuo</a:t>
            </a:r>
            <a:r>
              <a:rPr lang="en-US" noProof="0" dirty="0"/>
              <a:t> </a:t>
            </a:r>
            <a:r>
              <a:rPr lang="en-US" noProof="0" dirty="0" err="1"/>
              <a:t>pačiu</a:t>
            </a:r>
            <a:r>
              <a:rPr lang="en-US" noProof="0" dirty="0"/>
              <a:t> </a:t>
            </a:r>
            <a:r>
              <a:rPr lang="en-US" noProof="0" dirty="0" err="1"/>
              <a:t>investuojant</a:t>
            </a:r>
            <a:r>
              <a:rPr lang="en-US" noProof="0" dirty="0"/>
              <a:t> po 1 </a:t>
            </a:r>
            <a:r>
              <a:rPr lang="en-US" noProof="0" dirty="0" err="1"/>
              <a:t>eurą</a:t>
            </a:r>
            <a:r>
              <a:rPr lang="en-US" noProof="0" dirty="0"/>
              <a:t> </a:t>
            </a:r>
            <a:r>
              <a:rPr lang="en-US" noProof="0" dirty="0" err="1"/>
              <a:t>nuo</a:t>
            </a:r>
            <a:r>
              <a:rPr lang="en-US" noProof="0" dirty="0"/>
              <a:t> </a:t>
            </a:r>
            <a:r>
              <a:rPr lang="en-US" noProof="0" dirty="0" err="1"/>
              <a:t>kiekvieno</a:t>
            </a:r>
            <a:r>
              <a:rPr lang="en-US" noProof="0" dirty="0"/>
              <a:t> </a:t>
            </a:r>
            <a:r>
              <a:rPr lang="en-US" noProof="0" dirty="0" err="1"/>
              <a:t>paciento</a:t>
            </a:r>
            <a:r>
              <a:rPr lang="en-US" noProof="0" dirty="0"/>
              <a:t> </a:t>
            </a:r>
            <a:r>
              <a:rPr lang="en-US" noProof="0" dirty="0" err="1"/>
              <a:t>sanatorijose</a:t>
            </a:r>
            <a:r>
              <a:rPr lang="en-US" noProof="0" dirty="0"/>
              <a:t>. </a:t>
            </a:r>
            <a:r>
              <a:rPr lang="en-US" noProof="0" dirty="0" err="1"/>
              <a:t>Čekijoje</a:t>
            </a:r>
            <a:r>
              <a:rPr lang="en-US" noProof="0" dirty="0"/>
              <a:t> </a:t>
            </a:r>
            <a:r>
              <a:rPr lang="en-US" noProof="0" dirty="0" err="1"/>
              <a:t>taip</a:t>
            </a:r>
            <a:r>
              <a:rPr lang="en-US" noProof="0" dirty="0"/>
              <a:t> pat </a:t>
            </a:r>
            <a:r>
              <a:rPr lang="en-US" noProof="0" dirty="0" err="1"/>
              <a:t>neseniai</a:t>
            </a:r>
            <a:r>
              <a:rPr lang="en-US" noProof="0" dirty="0"/>
              <a:t> </a:t>
            </a:r>
            <a:r>
              <a:rPr lang="en-US" noProof="0" dirty="0" err="1"/>
              <a:t>pradėjo</a:t>
            </a:r>
            <a:r>
              <a:rPr lang="en-US" noProof="0" dirty="0"/>
              <a:t> </a:t>
            </a:r>
            <a:r>
              <a:rPr lang="en-US" noProof="0" dirty="0" err="1"/>
              <a:t>veikti</a:t>
            </a:r>
            <a:r>
              <a:rPr lang="en-US" noProof="0" dirty="0"/>
              <a:t> </a:t>
            </a:r>
            <a:r>
              <a:rPr lang="en-US" noProof="0" dirty="0" err="1"/>
              <a:t>kurortologinių</a:t>
            </a:r>
            <a:r>
              <a:rPr lang="en-US" noProof="0" dirty="0"/>
              <a:t> </a:t>
            </a:r>
            <a:r>
              <a:rPr lang="en-US" noProof="0" dirty="0" err="1"/>
              <a:t>tyrimų</a:t>
            </a:r>
            <a:r>
              <a:rPr lang="en-US" noProof="0" dirty="0"/>
              <a:t> centras, </a:t>
            </a:r>
            <a:r>
              <a:rPr lang="en-US" noProof="0" dirty="0" err="1"/>
              <a:t>kurio</a:t>
            </a:r>
            <a:r>
              <a:rPr lang="en-US" noProof="0" dirty="0"/>
              <a:t> </a:t>
            </a:r>
            <a:r>
              <a:rPr lang="en-US" noProof="0" dirty="0" err="1"/>
              <a:t>veiklą</a:t>
            </a:r>
            <a:r>
              <a:rPr lang="en-US" noProof="0" dirty="0"/>
              <a:t> </a:t>
            </a:r>
            <a:r>
              <a:rPr lang="en-US" noProof="0" dirty="0" err="1"/>
              <a:t>finansuoja</a:t>
            </a:r>
            <a:r>
              <a:rPr lang="en-US" noProof="0" dirty="0"/>
              <a:t> </a:t>
            </a:r>
            <a:r>
              <a:rPr lang="en-US" noProof="0" dirty="0" err="1"/>
              <a:t>Valstybė</a:t>
            </a:r>
            <a:r>
              <a:rPr lang="en-US" noProof="0" dirty="0"/>
              <a:t>. </a:t>
            </a:r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27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Žinoma</a:t>
            </a:r>
            <a:r>
              <a:rPr lang="en-US" dirty="0"/>
              <a:t> </a:t>
            </a:r>
            <a:r>
              <a:rPr lang="en-US" dirty="0" err="1"/>
              <a:t>norime</a:t>
            </a:r>
            <a:r>
              <a:rPr lang="en-US" dirty="0"/>
              <a:t> </a:t>
            </a:r>
            <a:r>
              <a:rPr lang="en-US" dirty="0" err="1"/>
              <a:t>padėkoti</a:t>
            </a:r>
            <a:r>
              <a:rPr lang="en-US" dirty="0"/>
              <a:t> ir </a:t>
            </a:r>
            <a:r>
              <a:rPr lang="en-US" dirty="0" err="1"/>
              <a:t>Ekonomikos</a:t>
            </a:r>
            <a:r>
              <a:rPr lang="en-US" dirty="0"/>
              <a:t> ir </a:t>
            </a:r>
            <a:r>
              <a:rPr lang="en-US" dirty="0" err="1"/>
              <a:t>inovacijų</a:t>
            </a:r>
            <a:r>
              <a:rPr lang="en-US" dirty="0"/>
              <a:t> </a:t>
            </a:r>
            <a:r>
              <a:rPr lang="en-US" dirty="0" err="1"/>
              <a:t>ministerijai</a:t>
            </a:r>
            <a:r>
              <a:rPr lang="en-US" dirty="0"/>
              <a:t>, </a:t>
            </a:r>
            <a:r>
              <a:rPr lang="en-US" dirty="0" err="1"/>
              <a:t>kuri</a:t>
            </a:r>
            <a:r>
              <a:rPr lang="en-US" dirty="0"/>
              <a:t> </a:t>
            </a:r>
            <a:r>
              <a:rPr lang="en-US" dirty="0" err="1"/>
              <a:t>daug</a:t>
            </a:r>
            <a:r>
              <a:rPr lang="en-US" dirty="0"/>
              <a:t> </a:t>
            </a:r>
            <a:r>
              <a:rPr lang="en-US" dirty="0" err="1"/>
              <a:t>metų</a:t>
            </a:r>
            <a:r>
              <a:rPr lang="en-US" dirty="0"/>
              <a:t> eina </a:t>
            </a:r>
            <a:r>
              <a:rPr lang="en-US" dirty="0" err="1"/>
              <a:t>kartu</a:t>
            </a:r>
            <a:r>
              <a:rPr lang="en-US" dirty="0"/>
              <a:t> ir </a:t>
            </a:r>
            <a:r>
              <a:rPr lang="en-US" dirty="0" err="1"/>
              <a:t>supranta</a:t>
            </a:r>
            <a:r>
              <a:rPr lang="en-US" dirty="0"/>
              <a:t> </a:t>
            </a:r>
            <a:r>
              <a:rPr lang="en-US" dirty="0" err="1"/>
              <a:t>kurortologinių</a:t>
            </a:r>
            <a:r>
              <a:rPr lang="en-US" dirty="0"/>
              <a:t> </a:t>
            </a:r>
            <a:r>
              <a:rPr lang="en-US" dirty="0" err="1"/>
              <a:t>tyrimų</a:t>
            </a:r>
            <a:r>
              <a:rPr lang="en-US" dirty="0"/>
              <a:t> </a:t>
            </a:r>
            <a:r>
              <a:rPr lang="en-US" dirty="0" err="1"/>
              <a:t>svarbą</a:t>
            </a:r>
            <a:r>
              <a:rPr lang="en-US" dirty="0"/>
              <a:t>. Pats </a:t>
            </a:r>
            <a:r>
              <a:rPr lang="en-US" dirty="0" err="1"/>
              <a:t>naujausiasa</a:t>
            </a:r>
            <a:r>
              <a:rPr lang="en-US" dirty="0"/>
              <a:t> </a:t>
            </a:r>
            <a:r>
              <a:rPr lang="en-US" dirty="0" err="1"/>
              <a:t>tyrimas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įgyvendamas</a:t>
            </a:r>
            <a:r>
              <a:rPr lang="en-US" dirty="0"/>
              <a:t> </a:t>
            </a:r>
            <a:r>
              <a:rPr lang="en-US" dirty="0" err="1"/>
              <a:t>nuo</a:t>
            </a:r>
            <a:r>
              <a:rPr lang="en-US" dirty="0"/>
              <a:t> </a:t>
            </a:r>
            <a:r>
              <a:rPr lang="en-US" dirty="0" err="1"/>
              <a:t>šių</a:t>
            </a:r>
            <a:r>
              <a:rPr lang="en-US" dirty="0"/>
              <a:t> </a:t>
            </a:r>
            <a:r>
              <a:rPr lang="en-US" dirty="0" err="1"/>
              <a:t>metų</a:t>
            </a:r>
            <a:r>
              <a:rPr lang="en-US" dirty="0"/>
              <a:t> </a:t>
            </a:r>
            <a:r>
              <a:rPr lang="en-US" dirty="0" err="1"/>
              <a:t>žiemos</a:t>
            </a:r>
            <a:r>
              <a:rPr lang="en-US" dirty="0"/>
              <a:t> – </a:t>
            </a:r>
            <a:r>
              <a:rPr lang="en-US" dirty="0" err="1"/>
              <a:t>ankstyvo</a:t>
            </a:r>
            <a:r>
              <a:rPr lang="en-US" dirty="0"/>
              <a:t> </a:t>
            </a:r>
            <a:r>
              <a:rPr lang="en-US" dirty="0" err="1"/>
              <a:t>pavasario</a:t>
            </a:r>
            <a:r>
              <a:rPr lang="en-US" dirty="0"/>
              <a:t> ir </a:t>
            </a:r>
            <a:r>
              <a:rPr lang="en-US" dirty="0" err="1"/>
              <a:t>jį</a:t>
            </a:r>
            <a:r>
              <a:rPr lang="en-US" dirty="0"/>
              <a:t> </a:t>
            </a:r>
            <a:r>
              <a:rPr lang="en-US" dirty="0" err="1"/>
              <a:t>įgyvendina</a:t>
            </a:r>
            <a:r>
              <a:rPr lang="en-US" dirty="0"/>
              <a:t> </a:t>
            </a:r>
            <a:r>
              <a:rPr lang="en-US" dirty="0" err="1"/>
              <a:t>Klaipėdos</a:t>
            </a:r>
            <a:r>
              <a:rPr lang="en-US" dirty="0"/>
              <a:t> </a:t>
            </a:r>
            <a:r>
              <a:rPr lang="en-US" dirty="0" err="1"/>
              <a:t>universitetas</a:t>
            </a:r>
            <a:r>
              <a:rPr lang="en-US" dirty="0"/>
              <a:t>.	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88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Esame</a:t>
            </a:r>
            <a:r>
              <a:rPr lang="en-US" dirty="0"/>
              <a:t> </a:t>
            </a:r>
            <a:r>
              <a:rPr lang="en-US" dirty="0" err="1"/>
              <a:t>pasirašę</a:t>
            </a:r>
            <a:r>
              <a:rPr lang="en-US" dirty="0"/>
              <a:t> ir </a:t>
            </a:r>
            <a:r>
              <a:rPr lang="en-US" dirty="0" err="1"/>
              <a:t>trišalę</a:t>
            </a:r>
            <a:r>
              <a:rPr lang="en-US" dirty="0"/>
              <a:t> </a:t>
            </a:r>
            <a:r>
              <a:rPr lang="en-US" dirty="0" err="1"/>
              <a:t>bendradarbiavimo</a:t>
            </a:r>
            <a:r>
              <a:rPr lang="en-US" dirty="0"/>
              <a:t> </a:t>
            </a:r>
            <a:r>
              <a:rPr lang="en-US" dirty="0" err="1"/>
              <a:t>sutartį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LSMU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Nacionaline</a:t>
            </a:r>
            <a:r>
              <a:rPr lang="en-US" dirty="0"/>
              <a:t> </a:t>
            </a:r>
            <a:r>
              <a:rPr lang="en-US" dirty="0" err="1"/>
              <a:t>sanatorijų</a:t>
            </a:r>
            <a:r>
              <a:rPr lang="en-US" dirty="0"/>
              <a:t> ir </a:t>
            </a:r>
            <a:r>
              <a:rPr lang="en-US" dirty="0" err="1"/>
              <a:t>reabilitacijos</a:t>
            </a:r>
            <a:r>
              <a:rPr lang="en-US" dirty="0"/>
              <a:t> </a:t>
            </a:r>
            <a:r>
              <a:rPr lang="en-US" dirty="0" err="1"/>
              <a:t>įstaigų</a:t>
            </a:r>
            <a:r>
              <a:rPr lang="en-US" dirty="0"/>
              <a:t> </a:t>
            </a:r>
            <a:r>
              <a:rPr lang="en-US" dirty="0" err="1"/>
              <a:t>asociacija</a:t>
            </a:r>
            <a:r>
              <a:rPr lang="en-US" dirty="0"/>
              <a:t>. </a:t>
            </a:r>
            <a:r>
              <a:rPr lang="en-US" dirty="0" err="1"/>
              <a:t>Tokios</a:t>
            </a:r>
            <a:r>
              <a:rPr lang="en-US" dirty="0"/>
              <a:t> </a:t>
            </a:r>
            <a:r>
              <a:rPr lang="en-US" dirty="0" err="1"/>
              <a:t>iniciatyvos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svarbios</a:t>
            </a:r>
            <a:r>
              <a:rPr lang="en-US" dirty="0"/>
              <a:t>, </a:t>
            </a:r>
            <a:r>
              <a:rPr lang="en-US" dirty="0" err="1"/>
              <a:t>nes</a:t>
            </a:r>
            <a:r>
              <a:rPr lang="en-US" dirty="0"/>
              <a:t> </a:t>
            </a:r>
            <a:r>
              <a:rPr lang="en-US" dirty="0" err="1"/>
              <a:t>apjungia</a:t>
            </a:r>
            <a:r>
              <a:rPr lang="en-US" dirty="0"/>
              <a:t> </a:t>
            </a:r>
            <a:r>
              <a:rPr lang="en-US" dirty="0" err="1"/>
              <a:t>skirtingas</a:t>
            </a:r>
            <a:r>
              <a:rPr lang="en-US" dirty="0"/>
              <a:t> </a:t>
            </a:r>
            <a:r>
              <a:rPr lang="en-US" dirty="0" err="1"/>
              <a:t>kompetencijas</a:t>
            </a:r>
            <a:r>
              <a:rPr lang="en-US" dirty="0"/>
              <a:t> ir </a:t>
            </a:r>
            <a:r>
              <a:rPr lang="en-US" dirty="0" err="1"/>
              <a:t>kuravimo</a:t>
            </a:r>
            <a:r>
              <a:rPr lang="en-US" dirty="0"/>
              <a:t> </a:t>
            </a:r>
            <a:r>
              <a:rPr lang="en-US" dirty="0" err="1"/>
              <a:t>sritis</a:t>
            </a:r>
            <a:r>
              <a:rPr lang="en-US" dirty="0"/>
              <a:t>.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06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 </a:t>
            </a:r>
            <a:r>
              <a:rPr lang="en-US" dirty="0" err="1"/>
              <a:t>vienas</a:t>
            </a:r>
            <a:r>
              <a:rPr lang="en-US" dirty="0"/>
              <a:t> </a:t>
            </a:r>
            <a:r>
              <a:rPr lang="en-US" dirty="0" err="1"/>
              <a:t>žingsnis</a:t>
            </a:r>
            <a:r>
              <a:rPr lang="en-US" dirty="0"/>
              <a:t>, </a:t>
            </a:r>
            <a:r>
              <a:rPr lang="en-US" dirty="0" err="1"/>
              <a:t>kuris</a:t>
            </a:r>
            <a:r>
              <a:rPr lang="en-US" dirty="0"/>
              <a:t> </a:t>
            </a:r>
            <a:r>
              <a:rPr lang="en-US" dirty="0" err="1"/>
              <a:t>neabejotinai</a:t>
            </a:r>
            <a:r>
              <a:rPr lang="en-US" dirty="0"/>
              <a:t> </a:t>
            </a:r>
            <a:r>
              <a:rPr lang="en-US" dirty="0" err="1"/>
              <a:t>prisidėtų</a:t>
            </a:r>
            <a:r>
              <a:rPr lang="en-US" dirty="0"/>
              <a:t> </a:t>
            </a:r>
            <a:r>
              <a:rPr lang="en-US" dirty="0" err="1"/>
              <a:t>prie</a:t>
            </a:r>
            <a:r>
              <a:rPr lang="en-US" dirty="0"/>
              <a:t> </a:t>
            </a:r>
            <a:r>
              <a:rPr lang="en-US" dirty="0" err="1"/>
              <a:t>Lietuvos</a:t>
            </a:r>
            <a:r>
              <a:rPr lang="en-US" dirty="0"/>
              <a:t>,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sveikatinimo</a:t>
            </a:r>
            <a:r>
              <a:rPr lang="en-US" dirty="0"/>
              <a:t> turizmo </a:t>
            </a:r>
            <a:r>
              <a:rPr lang="en-US" dirty="0" err="1"/>
              <a:t>šalies</a:t>
            </a:r>
            <a:r>
              <a:rPr lang="en-US" dirty="0"/>
              <a:t> </a:t>
            </a:r>
            <a:r>
              <a:rPr lang="en-US" dirty="0" err="1"/>
              <a:t>patrauklumo</a:t>
            </a:r>
            <a:r>
              <a:rPr lang="en-US" dirty="0"/>
              <a:t> </a:t>
            </a:r>
            <a:r>
              <a:rPr lang="en-US" dirty="0" err="1"/>
              <a:t>didinimo</a:t>
            </a:r>
            <a:r>
              <a:rPr lang="en-US" dirty="0"/>
              <a:t>, </a:t>
            </a:r>
            <a:r>
              <a:rPr lang="en-US" dirty="0" err="1"/>
              <a:t>neabejotinai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rinkodara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Dėkojame</a:t>
            </a:r>
            <a:r>
              <a:rPr lang="en-US" dirty="0"/>
              <a:t> “</a:t>
            </a:r>
            <a:r>
              <a:rPr lang="en-US" dirty="0" err="1"/>
              <a:t>Keliauk</a:t>
            </a:r>
            <a:r>
              <a:rPr lang="en-US" dirty="0"/>
              <a:t> </a:t>
            </a:r>
            <a:r>
              <a:rPr lang="en-US" dirty="0" err="1"/>
              <a:t>Lietuva</a:t>
            </a:r>
            <a:r>
              <a:rPr lang="en-US" dirty="0"/>
              <a:t>”,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jie</a:t>
            </a:r>
            <a:r>
              <a:rPr lang="en-US" dirty="0"/>
              <a:t> </a:t>
            </a:r>
            <a:r>
              <a:rPr lang="en-US" dirty="0" err="1"/>
              <a:t>daro</a:t>
            </a:r>
            <a:r>
              <a:rPr lang="en-US" dirty="0"/>
              <a:t> </a:t>
            </a:r>
            <a:r>
              <a:rPr lang="en-US" dirty="0" err="1"/>
              <a:t>viską</a:t>
            </a:r>
            <a:r>
              <a:rPr lang="en-US" dirty="0"/>
              <a:t> kas </a:t>
            </a:r>
            <a:r>
              <a:rPr lang="en-US" dirty="0" err="1"/>
              <a:t>įmanoma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tokiu</a:t>
            </a:r>
            <a:r>
              <a:rPr lang="en-US" dirty="0"/>
              <a:t> </a:t>
            </a:r>
            <a:r>
              <a:rPr lang="en-US" dirty="0" err="1"/>
              <a:t>mažu</a:t>
            </a:r>
            <a:r>
              <a:rPr lang="en-US" dirty="0"/>
              <a:t> </a:t>
            </a:r>
            <a:r>
              <a:rPr lang="en-US" dirty="0" err="1"/>
              <a:t>biudžetu</a:t>
            </a:r>
            <a:r>
              <a:rPr lang="en-US" dirty="0"/>
              <a:t>. </a:t>
            </a:r>
            <a:r>
              <a:rPr lang="en-US" dirty="0" err="1"/>
              <a:t>Didesnis</a:t>
            </a:r>
            <a:r>
              <a:rPr lang="en-US" dirty="0"/>
              <a:t> </a:t>
            </a:r>
            <a:r>
              <a:rPr lang="en-US" dirty="0" err="1"/>
              <a:t>finansavimas</a:t>
            </a:r>
            <a:r>
              <a:rPr lang="en-US" dirty="0"/>
              <a:t> turizmo </a:t>
            </a:r>
            <a:r>
              <a:rPr lang="en-US" dirty="0" err="1"/>
              <a:t>rinkodarai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būtinas</a:t>
            </a:r>
            <a:r>
              <a:rPr lang="en-US" dirty="0"/>
              <a:t>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oras</a:t>
            </a:r>
            <a:r>
              <a:rPr lang="en-US" dirty="0"/>
              <a:t> ir </a:t>
            </a:r>
            <a:r>
              <a:rPr lang="en-US" dirty="0" err="1"/>
              <a:t>šiai</a:t>
            </a:r>
            <a:r>
              <a:rPr lang="en-US" dirty="0"/>
              <a:t> </a:t>
            </a:r>
            <a:r>
              <a:rPr lang="en-US" dirty="0" err="1"/>
              <a:t>dienai</a:t>
            </a:r>
            <a:r>
              <a:rPr lang="en-US" dirty="0"/>
              <a:t>, </a:t>
            </a:r>
            <a:r>
              <a:rPr lang="en-US" dirty="0" err="1"/>
              <a:t>esant</a:t>
            </a:r>
            <a:r>
              <a:rPr lang="en-US" dirty="0"/>
              <a:t> </a:t>
            </a:r>
            <a:r>
              <a:rPr lang="en-US" dirty="0" err="1"/>
              <a:t>tokiai</a:t>
            </a:r>
            <a:r>
              <a:rPr lang="en-US" dirty="0"/>
              <a:t> </a:t>
            </a:r>
            <a:r>
              <a:rPr lang="en-US" dirty="0" err="1"/>
              <a:t>geopolitinei</a:t>
            </a:r>
            <a:r>
              <a:rPr lang="en-US" dirty="0"/>
              <a:t> </a:t>
            </a:r>
            <a:r>
              <a:rPr lang="en-US" dirty="0" err="1"/>
              <a:t>situacijai</a:t>
            </a:r>
            <a:r>
              <a:rPr lang="en-US" dirty="0"/>
              <a:t> tai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labai</a:t>
            </a:r>
            <a:r>
              <a:rPr lang="en-US" dirty="0"/>
              <a:t> </a:t>
            </a:r>
            <a:r>
              <a:rPr lang="en-US" dirty="0" err="1"/>
              <a:t>svarbu</a:t>
            </a:r>
            <a:r>
              <a:rPr lang="en-US" dirty="0"/>
              <a:t>! </a:t>
            </a:r>
            <a:r>
              <a:rPr lang="en-US" dirty="0" err="1"/>
              <a:t>Turime</a:t>
            </a:r>
            <a:r>
              <a:rPr lang="en-US" dirty="0"/>
              <a:t> </a:t>
            </a:r>
            <a:r>
              <a:rPr lang="en-US" dirty="0" err="1"/>
              <a:t>kartu</a:t>
            </a:r>
            <a:r>
              <a:rPr lang="en-US" dirty="0"/>
              <a:t> </a:t>
            </a:r>
            <a:r>
              <a:rPr lang="en-US" dirty="0" err="1"/>
              <a:t>daryti</a:t>
            </a:r>
            <a:r>
              <a:rPr lang="en-US" dirty="0"/>
              <a:t> </a:t>
            </a:r>
            <a:r>
              <a:rPr lang="en-US" dirty="0" err="1"/>
              <a:t>viską</a:t>
            </a:r>
            <a:r>
              <a:rPr lang="en-US" dirty="0"/>
              <a:t> kas </a:t>
            </a:r>
            <a:r>
              <a:rPr lang="en-US" dirty="0" err="1"/>
              <a:t>įmanoma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finansavimas</a:t>
            </a:r>
            <a:r>
              <a:rPr lang="en-US" dirty="0"/>
              <a:t> </a:t>
            </a:r>
            <a:r>
              <a:rPr lang="en-US" dirty="0" err="1"/>
              <a:t>šalies</a:t>
            </a:r>
            <a:r>
              <a:rPr lang="en-US" dirty="0"/>
              <a:t> </a:t>
            </a:r>
            <a:r>
              <a:rPr lang="en-US" dirty="0" err="1"/>
              <a:t>rinkodarai</a:t>
            </a:r>
            <a:r>
              <a:rPr lang="en-US" dirty="0"/>
              <a:t> </a:t>
            </a:r>
            <a:r>
              <a:rPr lang="en-US" dirty="0" err="1"/>
              <a:t>taptų</a:t>
            </a:r>
            <a:r>
              <a:rPr lang="en-US" dirty="0"/>
              <a:t> </a:t>
            </a:r>
            <a:r>
              <a:rPr lang="en-US" dirty="0" err="1"/>
              <a:t>didesnis</a:t>
            </a:r>
            <a:r>
              <a:rPr lang="en-US" dirty="0"/>
              <a:t>. </a:t>
            </a:r>
            <a:r>
              <a:rPr lang="en-US" dirty="0" err="1"/>
              <a:t>Esame</a:t>
            </a:r>
            <a:r>
              <a:rPr lang="en-US" dirty="0"/>
              <a:t> </a:t>
            </a:r>
            <a:r>
              <a:rPr lang="en-US" dirty="0" err="1"/>
              <a:t>viena</a:t>
            </a:r>
            <a:r>
              <a:rPr lang="en-US" dirty="0"/>
              <a:t> </a:t>
            </a:r>
            <a:r>
              <a:rPr lang="en-US" dirty="0" err="1"/>
              <a:t>iš</a:t>
            </a:r>
            <a:r>
              <a:rPr lang="en-US" dirty="0"/>
              <a:t> </a:t>
            </a:r>
            <a:r>
              <a:rPr lang="en-US" dirty="0" err="1"/>
              <a:t>nedaugelio</a:t>
            </a:r>
            <a:r>
              <a:rPr lang="en-US" dirty="0"/>
              <a:t> </a:t>
            </a:r>
            <a:r>
              <a:rPr lang="en-US" dirty="0" err="1"/>
              <a:t>šalių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tokiu</a:t>
            </a:r>
            <a:r>
              <a:rPr lang="en-US" dirty="0"/>
              <a:t> </a:t>
            </a:r>
            <a:r>
              <a:rPr lang="en-US" dirty="0" err="1"/>
              <a:t>mažu</a:t>
            </a:r>
            <a:r>
              <a:rPr lang="en-US" dirty="0"/>
              <a:t> turizmo </a:t>
            </a:r>
            <a:r>
              <a:rPr lang="en-US" dirty="0" err="1"/>
              <a:t>rinkodaros</a:t>
            </a:r>
            <a:r>
              <a:rPr lang="en-US" dirty="0"/>
              <a:t> </a:t>
            </a:r>
            <a:r>
              <a:rPr lang="en-US" dirty="0" err="1"/>
              <a:t>finansavimu</a:t>
            </a:r>
            <a:r>
              <a:rPr lang="en-US" dirty="0"/>
              <a:t>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Lietuva</a:t>
            </a:r>
            <a:r>
              <a:rPr lang="en-US" dirty="0"/>
              <a:t> </a:t>
            </a:r>
            <a:r>
              <a:rPr lang="en-US" dirty="0" err="1"/>
              <a:t>turi</a:t>
            </a:r>
            <a:r>
              <a:rPr lang="en-US" dirty="0"/>
              <a:t> </a:t>
            </a:r>
            <a:r>
              <a:rPr lang="en-US" dirty="0" err="1"/>
              <a:t>didžiulį</a:t>
            </a:r>
            <a:r>
              <a:rPr lang="en-US" dirty="0"/>
              <a:t> </a:t>
            </a:r>
            <a:r>
              <a:rPr lang="en-US" dirty="0" err="1"/>
              <a:t>potencialą</a:t>
            </a:r>
            <a:r>
              <a:rPr lang="en-US" dirty="0"/>
              <a:t> </a:t>
            </a:r>
            <a:r>
              <a:rPr lang="en-US" dirty="0" err="1"/>
              <a:t>tapti</a:t>
            </a:r>
            <a:r>
              <a:rPr lang="en-US" dirty="0"/>
              <a:t> Europos </a:t>
            </a:r>
            <a:r>
              <a:rPr lang="en-US" dirty="0" err="1"/>
              <a:t>sveikatinimo</a:t>
            </a:r>
            <a:r>
              <a:rPr lang="en-US" dirty="0"/>
              <a:t> turizmo </a:t>
            </a:r>
            <a:r>
              <a:rPr lang="en-US" dirty="0" err="1"/>
              <a:t>širdimi</a:t>
            </a:r>
            <a:r>
              <a:rPr lang="en-US" dirty="0"/>
              <a:t>, </a:t>
            </a:r>
            <a:r>
              <a:rPr lang="en-US" dirty="0" err="1"/>
              <a:t>nes</a:t>
            </a:r>
            <a:r>
              <a:rPr lang="en-US" dirty="0"/>
              <a:t>:</a:t>
            </a:r>
          </a:p>
          <a:p>
            <a:r>
              <a:rPr lang="en-US" dirty="0" err="1"/>
              <a:t>Turime</a:t>
            </a:r>
            <a:r>
              <a:rPr lang="en-US" dirty="0"/>
              <a:t> </a:t>
            </a:r>
            <a:r>
              <a:rPr lang="en-US" dirty="0" err="1"/>
              <a:t>stiprų</a:t>
            </a:r>
            <a:r>
              <a:rPr lang="en-US" dirty="0"/>
              <a:t> </a:t>
            </a:r>
            <a:r>
              <a:rPr lang="en-US" dirty="0" err="1"/>
              <a:t>sanatorinį</a:t>
            </a:r>
            <a:r>
              <a:rPr lang="en-US" dirty="0"/>
              <a:t> </a:t>
            </a:r>
            <a:r>
              <a:rPr lang="en-US" dirty="0" err="1"/>
              <a:t>kurortinį</a:t>
            </a:r>
            <a:r>
              <a:rPr lang="en-US" dirty="0"/>
              <a:t> </a:t>
            </a:r>
            <a:r>
              <a:rPr lang="en-US" dirty="0" err="1"/>
              <a:t>gydymą</a:t>
            </a:r>
            <a:r>
              <a:rPr lang="en-US" dirty="0"/>
              <a:t>, </a:t>
            </a:r>
            <a:r>
              <a:rPr lang="en-US" dirty="0" err="1"/>
              <a:t>mūsų</a:t>
            </a:r>
            <a:r>
              <a:rPr lang="en-US" dirty="0"/>
              <a:t> </a:t>
            </a:r>
            <a:r>
              <a:rPr lang="en-US" dirty="0" err="1"/>
              <a:t>kurortų</a:t>
            </a:r>
            <a:r>
              <a:rPr lang="en-US" dirty="0"/>
              <a:t> ir </a:t>
            </a:r>
            <a:r>
              <a:rPr lang="en-US" dirty="0" err="1"/>
              <a:t>kurortinių</a:t>
            </a:r>
            <a:r>
              <a:rPr lang="en-US" dirty="0"/>
              <a:t> </a:t>
            </a:r>
            <a:r>
              <a:rPr lang="en-US" dirty="0" err="1"/>
              <a:t>teritorijų</a:t>
            </a:r>
            <a:r>
              <a:rPr lang="en-US" dirty="0"/>
              <a:t> </a:t>
            </a:r>
            <a:r>
              <a:rPr lang="en-US" dirty="0" err="1"/>
              <a:t>infrastruktūra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sukurta</a:t>
            </a:r>
            <a:r>
              <a:rPr lang="en-US" dirty="0"/>
              <a:t> </a:t>
            </a:r>
            <a:r>
              <a:rPr lang="en-US" dirty="0" err="1"/>
              <a:t>taip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atlieptų</a:t>
            </a:r>
            <a:r>
              <a:rPr lang="en-US" dirty="0"/>
              <a:t> </a:t>
            </a:r>
            <a:r>
              <a:rPr lang="en-US" dirty="0" err="1"/>
              <a:t>tikslą</a:t>
            </a:r>
            <a:r>
              <a:rPr lang="en-US" dirty="0"/>
              <a:t> </a:t>
            </a:r>
            <a:r>
              <a:rPr lang="en-US" dirty="0" err="1"/>
              <a:t>sveikatą</a:t>
            </a:r>
            <a:r>
              <a:rPr lang="en-US" dirty="0"/>
              <a:t> </a:t>
            </a:r>
            <a:r>
              <a:rPr lang="en-US" dirty="0" err="1"/>
              <a:t>derinti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poilsiu</a:t>
            </a:r>
            <a:r>
              <a:rPr lang="en-US" dirty="0"/>
              <a:t>. Vis </a:t>
            </a:r>
            <a:r>
              <a:rPr lang="en-US" dirty="0" err="1"/>
              <a:t>daugiau</a:t>
            </a:r>
            <a:r>
              <a:rPr lang="en-US" dirty="0"/>
              <a:t> </a:t>
            </a:r>
            <a:r>
              <a:rPr lang="en-US" dirty="0" err="1"/>
              <a:t>dėmesio</a:t>
            </a:r>
            <a:r>
              <a:rPr lang="en-US" dirty="0"/>
              <a:t> ir </a:t>
            </a:r>
            <a:r>
              <a:rPr lang="en-US" dirty="0" err="1"/>
              <a:t>pastangų</a:t>
            </a:r>
            <a:r>
              <a:rPr lang="en-US" dirty="0"/>
              <a:t> </a:t>
            </a:r>
            <a:r>
              <a:rPr lang="en-US" dirty="0" err="1"/>
              <a:t>kreipiame</a:t>
            </a:r>
            <a:r>
              <a:rPr lang="en-US" dirty="0"/>
              <a:t> į </a:t>
            </a:r>
            <a:r>
              <a:rPr lang="en-US" dirty="0" err="1"/>
              <a:t>sveiko</a:t>
            </a:r>
            <a:r>
              <a:rPr lang="en-US" dirty="0"/>
              <a:t> </a:t>
            </a:r>
            <a:r>
              <a:rPr lang="en-US" dirty="0" err="1"/>
              <a:t>gyvenimo</a:t>
            </a:r>
            <a:r>
              <a:rPr lang="en-US" dirty="0"/>
              <a:t> </a:t>
            </a:r>
            <a:r>
              <a:rPr lang="en-US" dirty="0" err="1"/>
              <a:t>filosofijos</a:t>
            </a:r>
            <a:r>
              <a:rPr lang="en-US" dirty="0"/>
              <a:t> ir </a:t>
            </a:r>
            <a:r>
              <a:rPr lang="en-US" dirty="0" err="1"/>
              <a:t>sveiko</a:t>
            </a:r>
            <a:r>
              <a:rPr lang="en-US" dirty="0"/>
              <a:t> </a:t>
            </a:r>
            <a:r>
              <a:rPr lang="en-US" dirty="0" err="1"/>
              <a:t>senėjimo</a:t>
            </a:r>
            <a:r>
              <a:rPr lang="en-US" dirty="0"/>
              <a:t> </a:t>
            </a:r>
            <a:r>
              <a:rPr lang="en-US" dirty="0" err="1"/>
              <a:t>įgyvendinimą</a:t>
            </a:r>
            <a:r>
              <a:rPr lang="en-US" dirty="0"/>
              <a:t>. </a:t>
            </a:r>
          </a:p>
          <a:p>
            <a:r>
              <a:rPr lang="en-US" dirty="0"/>
              <a:t>Tad </a:t>
            </a:r>
            <a:r>
              <a:rPr lang="en-US" dirty="0" err="1"/>
              <a:t>turime</a:t>
            </a:r>
            <a:r>
              <a:rPr lang="en-US" dirty="0"/>
              <a:t> </a:t>
            </a:r>
            <a:r>
              <a:rPr lang="en-US" dirty="0" err="1"/>
              <a:t>eiti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kojon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mokslu</a:t>
            </a:r>
            <a:r>
              <a:rPr lang="en-US" dirty="0"/>
              <a:t> ir </a:t>
            </a:r>
            <a:r>
              <a:rPr lang="en-US" dirty="0" err="1"/>
              <a:t>apie</a:t>
            </a:r>
            <a:r>
              <a:rPr lang="en-US" dirty="0"/>
              <a:t> save </a:t>
            </a:r>
            <a:r>
              <a:rPr lang="en-US" dirty="0" err="1"/>
              <a:t>komunikuoti</a:t>
            </a:r>
            <a:r>
              <a:rPr lang="en-US" dirty="0"/>
              <a:t>. Bet tam </a:t>
            </a:r>
            <a:r>
              <a:rPr lang="en-US" dirty="0" err="1"/>
              <a:t>būtinas</a:t>
            </a:r>
            <a:r>
              <a:rPr lang="en-US" dirty="0"/>
              <a:t> </a:t>
            </a:r>
            <a:r>
              <a:rPr lang="en-US" dirty="0" err="1"/>
              <a:t>Valstybės</a:t>
            </a:r>
            <a:r>
              <a:rPr lang="en-US" dirty="0"/>
              <a:t> </a:t>
            </a:r>
            <a:r>
              <a:rPr lang="en-US" dirty="0" err="1"/>
              <a:t>dėmesys</a:t>
            </a:r>
            <a:r>
              <a:rPr lang="en-US" dirty="0"/>
              <a:t>.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59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 err="1"/>
              <a:t>Dėkoju</a:t>
            </a:r>
            <a:r>
              <a:rPr lang="en-US" dirty="0"/>
              <a:t> </a:t>
            </a:r>
            <a:r>
              <a:rPr lang="en-US" dirty="0" err="1"/>
              <a:t>Jums</a:t>
            </a:r>
            <a:r>
              <a:rPr lang="en-US" dirty="0"/>
              <a:t> </a:t>
            </a:r>
            <a:r>
              <a:rPr lang="en-US" dirty="0" err="1"/>
              <a:t>už</a:t>
            </a:r>
            <a:r>
              <a:rPr lang="en-US" dirty="0"/>
              <a:t> </a:t>
            </a:r>
            <a:r>
              <a:rPr lang="en-US" dirty="0" err="1"/>
              <a:t>dėmesį</a:t>
            </a:r>
            <a:r>
              <a:rPr lang="en-US" dirty="0"/>
              <a:t>.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891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Praėjęs</a:t>
            </a:r>
            <a:r>
              <a:rPr lang="en-US" dirty="0"/>
              <a:t> </a:t>
            </a:r>
            <a:r>
              <a:rPr lang="en-US" dirty="0" err="1"/>
              <a:t>laikotarpis</a:t>
            </a:r>
            <a:r>
              <a:rPr lang="en-US" dirty="0"/>
              <a:t> mums </a:t>
            </a:r>
            <a:r>
              <a:rPr lang="en-US" dirty="0" err="1"/>
              <a:t>visiems</a:t>
            </a:r>
            <a:r>
              <a:rPr lang="en-US" dirty="0"/>
              <a:t> </a:t>
            </a:r>
            <a:r>
              <a:rPr lang="en-US" dirty="0" err="1"/>
              <a:t>atnešė</a:t>
            </a:r>
            <a:r>
              <a:rPr lang="en-US" dirty="0"/>
              <a:t> </a:t>
            </a:r>
            <a:r>
              <a:rPr lang="en-US" dirty="0" err="1"/>
              <a:t>daugybę</a:t>
            </a:r>
            <a:r>
              <a:rPr lang="en-US" dirty="0"/>
              <a:t> </a:t>
            </a:r>
            <a:r>
              <a:rPr lang="en-US" dirty="0" err="1"/>
              <a:t>pokyčių</a:t>
            </a:r>
            <a:r>
              <a:rPr lang="en-US" dirty="0"/>
              <a:t>. </a:t>
            </a:r>
            <a:r>
              <a:rPr lang="en-US" dirty="0" err="1"/>
              <a:t>Jeigu</a:t>
            </a:r>
            <a:r>
              <a:rPr lang="en-US" dirty="0"/>
              <a:t> </a:t>
            </a:r>
            <a:r>
              <a:rPr lang="en-US" dirty="0" err="1"/>
              <a:t>prieš</a:t>
            </a:r>
            <a:r>
              <a:rPr lang="en-US" dirty="0"/>
              <a:t> </a:t>
            </a:r>
            <a:r>
              <a:rPr lang="en-US" dirty="0" err="1"/>
              <a:t>pandemiją</a:t>
            </a:r>
            <a:r>
              <a:rPr lang="en-US" dirty="0"/>
              <a:t> turizmo </a:t>
            </a:r>
            <a:r>
              <a:rPr lang="en-US" dirty="0" err="1"/>
              <a:t>sektorius</a:t>
            </a:r>
            <a:r>
              <a:rPr lang="en-US" dirty="0"/>
              <a:t> </a:t>
            </a:r>
            <a:r>
              <a:rPr lang="en-US" dirty="0" err="1"/>
              <a:t>kūrė</a:t>
            </a:r>
            <a:r>
              <a:rPr lang="en-US" dirty="0"/>
              <a:t> 6 proc. BVP ir </a:t>
            </a:r>
            <a:r>
              <a:rPr lang="en-US" dirty="0" err="1"/>
              <a:t>diekutavome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jį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labiau</a:t>
            </a:r>
            <a:r>
              <a:rPr lang="en-US" dirty="0"/>
              <a:t> </a:t>
            </a:r>
            <a:r>
              <a:rPr lang="en-US" dirty="0" err="1"/>
              <a:t>padidinti</a:t>
            </a:r>
            <a:r>
              <a:rPr lang="en-US" dirty="0"/>
              <a:t>, </a:t>
            </a:r>
            <a:r>
              <a:rPr lang="en-US" dirty="0" err="1"/>
              <a:t>praėjusiais</a:t>
            </a:r>
            <a:r>
              <a:rPr lang="en-US" dirty="0"/>
              <a:t> </a:t>
            </a:r>
            <a:r>
              <a:rPr lang="en-US" dirty="0" err="1"/>
              <a:t>metais</a:t>
            </a:r>
            <a:r>
              <a:rPr lang="en-US" dirty="0"/>
              <a:t> </a:t>
            </a:r>
            <a:r>
              <a:rPr lang="en-US" dirty="0" err="1"/>
              <a:t>dėl</a:t>
            </a:r>
            <a:r>
              <a:rPr lang="en-US" dirty="0"/>
              <a:t> </a:t>
            </a:r>
            <a:r>
              <a:rPr lang="en-US" dirty="0" err="1"/>
              <a:t>pandemijos</a:t>
            </a:r>
            <a:r>
              <a:rPr lang="en-US" dirty="0"/>
              <a:t> ir </a:t>
            </a:r>
            <a:r>
              <a:rPr lang="en-US" dirty="0" err="1"/>
              <a:t>dėl</a:t>
            </a:r>
            <a:r>
              <a:rPr lang="en-US" dirty="0"/>
              <a:t> </a:t>
            </a:r>
            <a:r>
              <a:rPr lang="en-US" dirty="0" err="1"/>
              <a:t>Rusijos</a:t>
            </a:r>
            <a:r>
              <a:rPr lang="en-US" dirty="0"/>
              <a:t> </a:t>
            </a:r>
            <a:r>
              <a:rPr lang="en-US" dirty="0" err="1"/>
              <a:t>sukelto</a:t>
            </a:r>
            <a:r>
              <a:rPr lang="en-US" dirty="0"/>
              <a:t> karo </a:t>
            </a:r>
            <a:r>
              <a:rPr lang="en-US" dirty="0" err="1"/>
              <a:t>Ukrainoje</a:t>
            </a:r>
            <a:r>
              <a:rPr lang="en-US" dirty="0"/>
              <a:t> turizmo </a:t>
            </a:r>
            <a:r>
              <a:rPr lang="en-US" dirty="0" err="1"/>
              <a:t>sektorius</a:t>
            </a:r>
            <a:r>
              <a:rPr lang="en-US" dirty="0"/>
              <a:t>, </a:t>
            </a:r>
            <a:r>
              <a:rPr lang="en-US" dirty="0" err="1"/>
              <a:t>tesudarė</a:t>
            </a:r>
            <a:r>
              <a:rPr lang="en-US" dirty="0"/>
              <a:t> 3,3 BVP. </a:t>
            </a:r>
          </a:p>
          <a:p>
            <a:endParaRPr lang="en-US" dirty="0"/>
          </a:p>
          <a:p>
            <a:r>
              <a:rPr lang="en-US" dirty="0"/>
              <a:t>Turizmo </a:t>
            </a:r>
            <a:r>
              <a:rPr lang="en-US" dirty="0" err="1"/>
              <a:t>sektoriuje</a:t>
            </a:r>
            <a:r>
              <a:rPr lang="en-US" dirty="0"/>
              <a:t> </a:t>
            </a:r>
            <a:r>
              <a:rPr lang="en-US" dirty="0" err="1"/>
              <a:t>dirba</a:t>
            </a:r>
            <a:r>
              <a:rPr lang="en-US" dirty="0"/>
              <a:t> 1 </a:t>
            </a:r>
            <a:r>
              <a:rPr lang="en-US" dirty="0" err="1"/>
              <a:t>iš</a:t>
            </a:r>
            <a:r>
              <a:rPr lang="en-US" dirty="0"/>
              <a:t> 11 </a:t>
            </a:r>
            <a:r>
              <a:rPr lang="en-US" dirty="0" err="1"/>
              <a:t>žmonių</a:t>
            </a:r>
            <a:r>
              <a:rPr lang="en-US" dirty="0"/>
              <a:t> ir </a:t>
            </a:r>
            <a:r>
              <a:rPr lang="en-US" dirty="0" err="1"/>
              <a:t>šis</a:t>
            </a:r>
            <a:r>
              <a:rPr lang="en-US" dirty="0"/>
              <a:t> </a:t>
            </a:r>
            <a:r>
              <a:rPr lang="en-US" dirty="0" err="1"/>
              <a:t>sektorius</a:t>
            </a:r>
            <a:r>
              <a:rPr lang="en-US" dirty="0"/>
              <a:t> </a:t>
            </a:r>
            <a:r>
              <a:rPr lang="en-US" dirty="0" err="1"/>
              <a:t>labai</a:t>
            </a:r>
            <a:r>
              <a:rPr lang="en-US" dirty="0"/>
              <a:t> </a:t>
            </a:r>
            <a:r>
              <a:rPr lang="en-US" dirty="0" err="1"/>
              <a:t>tampriai</a:t>
            </a:r>
            <a:r>
              <a:rPr lang="en-US" dirty="0"/>
              <a:t> </a:t>
            </a:r>
            <a:r>
              <a:rPr lang="en-US" dirty="0" err="1"/>
              <a:t>susijęs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kitomis</a:t>
            </a:r>
            <a:r>
              <a:rPr lang="en-US" dirty="0"/>
              <a:t> </a:t>
            </a:r>
            <a:r>
              <a:rPr lang="en-US" dirty="0" err="1"/>
              <a:t>ekonomikos</a:t>
            </a:r>
            <a:r>
              <a:rPr lang="en-US" dirty="0"/>
              <a:t> </a:t>
            </a:r>
            <a:r>
              <a:rPr lang="en-US" dirty="0" err="1"/>
              <a:t>šakomis</a:t>
            </a:r>
            <a:r>
              <a:rPr lang="en-US" dirty="0"/>
              <a:t>, </a:t>
            </a:r>
            <a:r>
              <a:rPr lang="en-US" dirty="0" err="1"/>
              <a:t>ypač</a:t>
            </a:r>
            <a:r>
              <a:rPr lang="en-US" dirty="0"/>
              <a:t> </a:t>
            </a:r>
            <a:r>
              <a:rPr lang="en-US" dirty="0" err="1"/>
              <a:t>kalbant</a:t>
            </a:r>
            <a:r>
              <a:rPr lang="en-US" dirty="0"/>
              <a:t> </a:t>
            </a:r>
            <a:r>
              <a:rPr lang="en-US" dirty="0" err="1"/>
              <a:t>apie</a:t>
            </a:r>
            <a:r>
              <a:rPr lang="en-US" dirty="0"/>
              <a:t> </a:t>
            </a:r>
            <a:r>
              <a:rPr lang="en-US" dirty="0" err="1"/>
              <a:t>kurortus</a:t>
            </a:r>
            <a:r>
              <a:rPr lang="en-US" dirty="0"/>
              <a:t> ir </a:t>
            </a:r>
            <a:r>
              <a:rPr lang="en-US" dirty="0" err="1"/>
              <a:t>kurortines</a:t>
            </a:r>
            <a:r>
              <a:rPr lang="en-US" dirty="0"/>
              <a:t> </a:t>
            </a:r>
            <a:r>
              <a:rPr lang="en-US" dirty="0" err="1"/>
              <a:t>teritorijas</a:t>
            </a:r>
            <a:r>
              <a:rPr lang="en-US" dirty="0"/>
              <a:t>. </a:t>
            </a:r>
            <a:r>
              <a:rPr lang="en-US" dirty="0" err="1"/>
              <a:t>Mes</a:t>
            </a:r>
            <a:r>
              <a:rPr lang="en-US" dirty="0"/>
              <a:t> </a:t>
            </a:r>
            <a:r>
              <a:rPr lang="en-US" dirty="0" err="1"/>
              <a:t>gyvename</a:t>
            </a:r>
            <a:r>
              <a:rPr lang="en-US" dirty="0"/>
              <a:t> </a:t>
            </a:r>
            <a:r>
              <a:rPr lang="en-US" dirty="0" err="1"/>
              <a:t>išsimtinai</a:t>
            </a:r>
            <a:r>
              <a:rPr lang="en-US" dirty="0"/>
              <a:t> </a:t>
            </a:r>
            <a:r>
              <a:rPr lang="en-US" dirty="0" err="1"/>
              <a:t>iš</a:t>
            </a:r>
            <a:r>
              <a:rPr lang="en-US" dirty="0"/>
              <a:t> turizmo, </a:t>
            </a:r>
            <a:r>
              <a:rPr lang="en-US" dirty="0" err="1"/>
              <a:t>čia</a:t>
            </a:r>
            <a:r>
              <a:rPr lang="en-US" dirty="0"/>
              <a:t> </a:t>
            </a:r>
            <a:r>
              <a:rPr lang="en-US" dirty="0" err="1"/>
              <a:t>nevyksta</a:t>
            </a:r>
            <a:r>
              <a:rPr lang="en-US" dirty="0"/>
              <a:t> </a:t>
            </a:r>
            <a:r>
              <a:rPr lang="en-US" dirty="0" err="1"/>
              <a:t>pramonė</a:t>
            </a:r>
            <a:r>
              <a:rPr lang="en-US" dirty="0"/>
              <a:t>, </a:t>
            </a:r>
            <a:r>
              <a:rPr lang="en-US" dirty="0" err="1"/>
              <a:t>tačiau</a:t>
            </a:r>
            <a:r>
              <a:rPr lang="en-US" dirty="0"/>
              <a:t> </a:t>
            </a:r>
            <a:r>
              <a:rPr lang="en-US" dirty="0" err="1"/>
              <a:t>turime</a:t>
            </a:r>
            <a:r>
              <a:rPr lang="en-US" dirty="0"/>
              <a:t> </a:t>
            </a:r>
            <a:r>
              <a:rPr lang="en-US" dirty="0" err="1"/>
              <a:t>pagrindinę</a:t>
            </a:r>
            <a:r>
              <a:rPr lang="en-US" dirty="0"/>
              <a:t> </a:t>
            </a:r>
            <a:r>
              <a:rPr lang="en-US" dirty="0" err="1"/>
              <a:t>aiškią</a:t>
            </a:r>
            <a:r>
              <a:rPr lang="en-US" dirty="0"/>
              <a:t> </a:t>
            </a:r>
            <a:r>
              <a:rPr lang="en-US" dirty="0" err="1"/>
              <a:t>liniją</a:t>
            </a:r>
            <a:r>
              <a:rPr lang="en-US" dirty="0"/>
              <a:t>, </a:t>
            </a:r>
            <a:r>
              <a:rPr lang="en-US" dirty="0" err="1"/>
              <a:t>kurios</a:t>
            </a:r>
            <a:r>
              <a:rPr lang="en-US" dirty="0"/>
              <a:t> </a:t>
            </a:r>
            <a:r>
              <a:rPr lang="en-US" dirty="0" err="1"/>
              <a:t>visi</a:t>
            </a:r>
            <a:r>
              <a:rPr lang="en-US" dirty="0"/>
              <a:t> </a:t>
            </a:r>
            <a:r>
              <a:rPr lang="en-US" dirty="0" err="1"/>
              <a:t>nuosekliai</a:t>
            </a:r>
            <a:r>
              <a:rPr lang="en-US" dirty="0"/>
              <a:t> </a:t>
            </a:r>
            <a:r>
              <a:rPr lang="en-US" dirty="0" err="1"/>
              <a:t>laikomės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Pernai</a:t>
            </a:r>
            <a:r>
              <a:rPr lang="en-US" dirty="0"/>
              <a:t> </a:t>
            </a:r>
            <a:r>
              <a:rPr lang="en-US" dirty="0" err="1"/>
              <a:t>metais</a:t>
            </a:r>
            <a:r>
              <a:rPr lang="en-US" dirty="0"/>
              <a:t> </a:t>
            </a:r>
            <a:r>
              <a:rPr lang="en-US" dirty="0" err="1"/>
              <a:t>turizmas</a:t>
            </a:r>
            <a:r>
              <a:rPr lang="en-US" dirty="0"/>
              <a:t> </a:t>
            </a:r>
            <a:r>
              <a:rPr lang="en-US" dirty="0" err="1"/>
              <a:t>sudarė</a:t>
            </a:r>
            <a:r>
              <a:rPr lang="en-US" dirty="0"/>
              <a:t> 1,2 proc. </a:t>
            </a:r>
            <a:r>
              <a:rPr lang="en-US" dirty="0" err="1"/>
              <a:t>Lietuvos</a:t>
            </a:r>
            <a:r>
              <a:rPr lang="en-US" dirty="0"/>
              <a:t> </a:t>
            </a:r>
            <a:r>
              <a:rPr lang="en-US" dirty="0" err="1"/>
              <a:t>eksporto</a:t>
            </a:r>
            <a:r>
              <a:rPr lang="en-US" dirty="0"/>
              <a:t> – tai </a:t>
            </a:r>
            <a:r>
              <a:rPr lang="en-US" dirty="0" err="1"/>
              <a:t>beveik</a:t>
            </a:r>
            <a:r>
              <a:rPr lang="en-US" dirty="0"/>
              <a:t> 3 </a:t>
            </a:r>
            <a:r>
              <a:rPr lang="en-US" dirty="0" err="1"/>
              <a:t>kartus</a:t>
            </a:r>
            <a:r>
              <a:rPr lang="en-US" dirty="0"/>
              <a:t> </a:t>
            </a:r>
            <a:r>
              <a:rPr lang="en-US" dirty="0" err="1"/>
              <a:t>mažiau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prieš</a:t>
            </a:r>
            <a:r>
              <a:rPr lang="en-US" dirty="0"/>
              <a:t> </a:t>
            </a:r>
            <a:r>
              <a:rPr lang="en-US" dirty="0" err="1"/>
              <a:t>pandemiją</a:t>
            </a:r>
            <a:r>
              <a:rPr lang="en-US" dirty="0"/>
              <a:t>. Bet </a:t>
            </a:r>
            <a:r>
              <a:rPr lang="en-US" dirty="0" err="1"/>
              <a:t>esame</a:t>
            </a:r>
            <a:r>
              <a:rPr lang="en-US" dirty="0"/>
              <a:t> </a:t>
            </a:r>
            <a:r>
              <a:rPr lang="en-US" dirty="0" err="1"/>
              <a:t>tikri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bendrų</a:t>
            </a:r>
            <a:r>
              <a:rPr lang="en-US" dirty="0"/>
              <a:t> </a:t>
            </a:r>
            <a:r>
              <a:rPr lang="en-US" dirty="0" err="1"/>
              <a:t>pastangų</a:t>
            </a:r>
            <a:r>
              <a:rPr lang="en-US" dirty="0"/>
              <a:t> </a:t>
            </a:r>
            <a:r>
              <a:rPr lang="en-US" dirty="0" err="1"/>
              <a:t>dėka</a:t>
            </a:r>
            <a:r>
              <a:rPr lang="en-US" dirty="0"/>
              <a:t> </a:t>
            </a:r>
            <a:r>
              <a:rPr lang="en-US" dirty="0" err="1"/>
              <a:t>pavyks</a:t>
            </a:r>
            <a:r>
              <a:rPr lang="en-US" dirty="0"/>
              <a:t> </a:t>
            </a:r>
            <a:r>
              <a:rPr lang="en-US" dirty="0" err="1"/>
              <a:t>atsistoti</a:t>
            </a:r>
            <a:r>
              <a:rPr lang="en-US" dirty="0"/>
              <a:t> ant </a:t>
            </a:r>
            <a:r>
              <a:rPr lang="en-US" dirty="0" err="1"/>
              <a:t>kojų</a:t>
            </a:r>
            <a:r>
              <a:rPr lang="en-US" dirty="0"/>
              <a:t>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59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Lietuva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patraukli</a:t>
            </a:r>
            <a:r>
              <a:rPr lang="en-US" dirty="0"/>
              <a:t> </a:t>
            </a:r>
            <a:r>
              <a:rPr lang="en-US" dirty="0" err="1"/>
              <a:t>šalis</a:t>
            </a:r>
            <a:r>
              <a:rPr lang="en-US" dirty="0"/>
              <a:t> </a:t>
            </a:r>
            <a:r>
              <a:rPr lang="en-US" dirty="0" err="1"/>
              <a:t>atvykti</a:t>
            </a:r>
            <a:r>
              <a:rPr lang="en-US" dirty="0"/>
              <a:t> </a:t>
            </a:r>
            <a:r>
              <a:rPr lang="en-US" dirty="0" err="1"/>
              <a:t>turistui</a:t>
            </a:r>
            <a:r>
              <a:rPr lang="en-US" dirty="0"/>
              <a:t>? </a:t>
            </a:r>
            <a:r>
              <a:rPr lang="en-US" dirty="0" err="1"/>
              <a:t>Aktyviai</a:t>
            </a:r>
            <a:r>
              <a:rPr lang="en-US" dirty="0"/>
              <a:t> </a:t>
            </a:r>
            <a:r>
              <a:rPr lang="en-US" dirty="0" err="1"/>
              <a:t>dirbdami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atvykstamojo</a:t>
            </a:r>
            <a:r>
              <a:rPr lang="en-US" dirty="0"/>
              <a:t> turizmo </a:t>
            </a:r>
            <a:r>
              <a:rPr lang="en-US" dirty="0" err="1"/>
              <a:t>rinkomis</a:t>
            </a:r>
            <a:r>
              <a:rPr lang="en-US" dirty="0"/>
              <a:t> </a:t>
            </a:r>
            <a:r>
              <a:rPr lang="en-US" dirty="0" err="1"/>
              <a:t>mes</a:t>
            </a:r>
            <a:r>
              <a:rPr lang="en-US" dirty="0"/>
              <a:t> </a:t>
            </a:r>
            <a:r>
              <a:rPr lang="en-US" dirty="0" err="1"/>
              <a:t>matome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dažnas</a:t>
            </a:r>
            <a:r>
              <a:rPr lang="en-US" dirty="0"/>
              <a:t> </a:t>
            </a:r>
            <a:r>
              <a:rPr lang="en-US" dirty="0" err="1"/>
              <a:t>keliautojas</a:t>
            </a:r>
            <a:r>
              <a:rPr lang="en-US" dirty="0"/>
              <a:t> </a:t>
            </a:r>
            <a:r>
              <a:rPr lang="en-US" dirty="0" err="1"/>
              <a:t>šiuo</a:t>
            </a:r>
            <a:r>
              <a:rPr lang="en-US" dirty="0"/>
              <a:t> </a:t>
            </a:r>
            <a:r>
              <a:rPr lang="en-US" dirty="0" err="1"/>
              <a:t>laikotarpiu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linkęs</a:t>
            </a:r>
            <a:r>
              <a:rPr lang="en-US" dirty="0"/>
              <a:t> </a:t>
            </a:r>
            <a:r>
              <a:rPr lang="en-US" dirty="0" err="1"/>
              <a:t>atidėti</a:t>
            </a:r>
            <a:r>
              <a:rPr lang="en-US" dirty="0"/>
              <a:t> </a:t>
            </a:r>
            <a:r>
              <a:rPr lang="en-US" dirty="0" err="1"/>
              <a:t>kelionę</a:t>
            </a:r>
            <a:r>
              <a:rPr lang="en-US" dirty="0"/>
              <a:t> į </a:t>
            </a:r>
            <a:r>
              <a:rPr lang="en-US" dirty="0" err="1"/>
              <a:t>Lietuvą</a:t>
            </a:r>
            <a:r>
              <a:rPr lang="en-US" dirty="0"/>
              <a:t> </a:t>
            </a:r>
            <a:r>
              <a:rPr lang="en-US" dirty="0" err="1"/>
              <a:t>dėl</a:t>
            </a:r>
            <a:r>
              <a:rPr lang="en-US" dirty="0"/>
              <a:t> </a:t>
            </a:r>
            <a:r>
              <a:rPr lang="en-US" dirty="0" err="1"/>
              <a:t>nesaugumo</a:t>
            </a:r>
            <a:r>
              <a:rPr lang="en-US" dirty="0"/>
              <a:t> </a:t>
            </a:r>
            <a:r>
              <a:rPr lang="en-US" dirty="0" err="1"/>
              <a:t>jausmo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Geopolitinė</a:t>
            </a:r>
            <a:r>
              <a:rPr lang="en-US" dirty="0"/>
              <a:t> </a:t>
            </a:r>
            <a:r>
              <a:rPr lang="en-US" dirty="0" err="1"/>
              <a:t>situacija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vienas</a:t>
            </a:r>
            <a:r>
              <a:rPr lang="en-US" dirty="0"/>
              <a:t> </a:t>
            </a:r>
            <a:r>
              <a:rPr lang="en-US" dirty="0" err="1"/>
              <a:t>iš</a:t>
            </a:r>
            <a:r>
              <a:rPr lang="en-US" dirty="0"/>
              <a:t> </a:t>
            </a:r>
            <a:r>
              <a:rPr lang="en-US" dirty="0" err="1"/>
              <a:t>didžiausių</a:t>
            </a:r>
            <a:r>
              <a:rPr lang="en-US" dirty="0"/>
              <a:t> </a:t>
            </a:r>
            <a:r>
              <a:rPr lang="en-US" dirty="0" err="1"/>
              <a:t>iššūkių</a:t>
            </a:r>
            <a:r>
              <a:rPr lang="en-US" dirty="0"/>
              <a:t>,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kuriuo</a:t>
            </a:r>
            <a:r>
              <a:rPr lang="en-US" dirty="0"/>
              <a:t> </a:t>
            </a:r>
            <a:r>
              <a:rPr lang="en-US" dirty="0" err="1"/>
              <a:t>susiduriame</a:t>
            </a:r>
            <a:r>
              <a:rPr lang="en-US" dirty="0"/>
              <a:t> </a:t>
            </a:r>
            <a:r>
              <a:rPr lang="en-US" dirty="0" err="1"/>
              <a:t>visi</a:t>
            </a:r>
            <a:r>
              <a:rPr lang="en-US" dirty="0"/>
              <a:t> </a:t>
            </a:r>
            <a:r>
              <a:rPr lang="en-US" dirty="0" err="1"/>
              <a:t>kartu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lt-LT" dirty="0"/>
              <a:t>Turistai </a:t>
            </a:r>
            <a:r>
              <a:rPr lang="en-US" dirty="0" err="1"/>
              <a:t>tapo</a:t>
            </a:r>
            <a:r>
              <a:rPr lang="en-US" dirty="0"/>
              <a:t> </a:t>
            </a:r>
            <a:r>
              <a:rPr lang="lt-LT" dirty="0"/>
              <a:t>spontaniškesni, sprendimus priima 1-2 sav. į priekį. Todėl dažnu atveju sunku prognozuoti įstaigų užimtumą. Žinoma,</a:t>
            </a:r>
            <a:r>
              <a:rPr lang="en-US" dirty="0"/>
              <a:t> </a:t>
            </a:r>
            <a:r>
              <a:rPr lang="en-US" dirty="0" err="1"/>
              <a:t>dėl</a:t>
            </a:r>
            <a:r>
              <a:rPr lang="en-US" dirty="0"/>
              <a:t> </a:t>
            </a:r>
            <a:r>
              <a:rPr lang="en-US" dirty="0" err="1"/>
              <a:t>infliacijos</a:t>
            </a:r>
            <a:r>
              <a:rPr lang="en-US" dirty="0"/>
              <a:t>, </a:t>
            </a:r>
            <a:r>
              <a:rPr lang="en-US" dirty="0" err="1"/>
              <a:t>energetikos</a:t>
            </a:r>
            <a:r>
              <a:rPr lang="en-US" dirty="0"/>
              <a:t> </a:t>
            </a:r>
            <a:r>
              <a:rPr lang="en-US" dirty="0" err="1"/>
              <a:t>kainų</a:t>
            </a:r>
            <a:r>
              <a:rPr lang="en-US" dirty="0"/>
              <a:t> </a:t>
            </a:r>
            <a:r>
              <a:rPr lang="en-US" dirty="0" err="1"/>
              <a:t>augimo</a:t>
            </a:r>
            <a:r>
              <a:rPr lang="en-US" dirty="0"/>
              <a:t> </a:t>
            </a:r>
            <a:r>
              <a:rPr lang="en-US" dirty="0" err="1"/>
              <a:t>bumo</a:t>
            </a:r>
            <a:r>
              <a:rPr lang="lt-LT" dirty="0"/>
              <a:t> kyla ir apgyvendinimo paslaugų kainos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Ir </a:t>
            </a:r>
            <a:r>
              <a:rPr lang="en-US" dirty="0" err="1"/>
              <a:t>tenka</a:t>
            </a:r>
            <a:r>
              <a:rPr lang="en-US" dirty="0"/>
              <a:t> </a:t>
            </a:r>
            <a:r>
              <a:rPr lang="en-US" dirty="0" err="1"/>
              <a:t>pripažinti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turizmo </a:t>
            </a:r>
            <a:r>
              <a:rPr lang="en-US" dirty="0" err="1"/>
              <a:t>sektorius</a:t>
            </a:r>
            <a:r>
              <a:rPr lang="en-US" dirty="0"/>
              <a:t> vis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neatsigavo</a:t>
            </a:r>
            <a:r>
              <a:rPr lang="en-US" dirty="0"/>
              <a:t> po </a:t>
            </a:r>
            <a:r>
              <a:rPr lang="en-US" dirty="0" err="1"/>
              <a:t>pandemijos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TAČIAU </a:t>
            </a:r>
            <a:r>
              <a:rPr lang="en-US" dirty="0" err="1"/>
              <a:t>verta</a:t>
            </a:r>
            <a:r>
              <a:rPr lang="en-US" dirty="0"/>
              <a:t> </a:t>
            </a:r>
            <a:r>
              <a:rPr lang="en-US" dirty="0" err="1"/>
              <a:t>pastebėti</a:t>
            </a:r>
            <a:r>
              <a:rPr lang="en-US" dirty="0"/>
              <a:t> ir </a:t>
            </a:r>
            <a:r>
              <a:rPr lang="en-US" dirty="0" err="1"/>
              <a:t>galimybes</a:t>
            </a:r>
            <a:r>
              <a:rPr lang="en-US" dirty="0"/>
              <a:t>, </a:t>
            </a:r>
            <a:r>
              <a:rPr lang="en-US" dirty="0" err="1"/>
              <a:t>kurias</a:t>
            </a:r>
            <a:r>
              <a:rPr lang="en-US" dirty="0"/>
              <a:t> </a:t>
            </a:r>
            <a:r>
              <a:rPr lang="en-US" dirty="0" err="1"/>
              <a:t>įtakoja</a:t>
            </a:r>
            <a:r>
              <a:rPr lang="en-US" dirty="0"/>
              <a:t> </a:t>
            </a:r>
            <a:r>
              <a:rPr lang="en-US" dirty="0" err="1"/>
              <a:t>globalizacija</a:t>
            </a:r>
            <a:r>
              <a:rPr lang="en-US" dirty="0"/>
              <a:t>, </a:t>
            </a:r>
            <a:r>
              <a:rPr lang="en-US" dirty="0" err="1"/>
              <a:t>įtemptas</a:t>
            </a:r>
            <a:r>
              <a:rPr lang="en-US" dirty="0"/>
              <a:t> </a:t>
            </a:r>
            <a:r>
              <a:rPr lang="en-US" dirty="0" err="1"/>
              <a:t>gyvenimo</a:t>
            </a:r>
            <a:r>
              <a:rPr lang="en-US" dirty="0"/>
              <a:t> </a:t>
            </a:r>
            <a:r>
              <a:rPr lang="en-US" dirty="0" err="1"/>
              <a:t>tempas</a:t>
            </a:r>
            <a:r>
              <a:rPr lang="en-US" dirty="0"/>
              <a:t>: tai ir </a:t>
            </a:r>
            <a:r>
              <a:rPr lang="en-US" dirty="0" err="1"/>
              <a:t>ilgėjanti</a:t>
            </a:r>
            <a:r>
              <a:rPr lang="en-US" dirty="0"/>
              <a:t> </a:t>
            </a:r>
            <a:r>
              <a:rPr lang="en-US" dirty="0" err="1"/>
              <a:t>gyvenimo</a:t>
            </a:r>
            <a:r>
              <a:rPr lang="en-US" dirty="0"/>
              <a:t> </a:t>
            </a:r>
            <a:r>
              <a:rPr lang="en-US" dirty="0" err="1"/>
              <a:t>trukmė</a:t>
            </a:r>
            <a:r>
              <a:rPr lang="en-US" dirty="0"/>
              <a:t>, </a:t>
            </a:r>
            <a:r>
              <a:rPr lang="en-US" dirty="0" err="1"/>
              <a:t>poreikis</a:t>
            </a:r>
            <a:r>
              <a:rPr lang="en-US" dirty="0"/>
              <a:t>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įmanoma</a:t>
            </a:r>
            <a:r>
              <a:rPr lang="en-US" dirty="0"/>
              <a:t> </a:t>
            </a:r>
            <a:r>
              <a:rPr lang="en-US" dirty="0" err="1"/>
              <a:t>ilgiau</a:t>
            </a:r>
            <a:r>
              <a:rPr lang="en-US" dirty="0"/>
              <a:t> </a:t>
            </a:r>
            <a:r>
              <a:rPr lang="en-US" dirty="0" err="1"/>
              <a:t>būti</a:t>
            </a:r>
            <a:r>
              <a:rPr lang="en-US" dirty="0"/>
              <a:t> </a:t>
            </a:r>
            <a:r>
              <a:rPr lang="en-US" dirty="0" err="1"/>
              <a:t>sveikiems</a:t>
            </a:r>
            <a:r>
              <a:rPr lang="en-US" dirty="0"/>
              <a:t> ir </a:t>
            </a:r>
            <a:r>
              <a:rPr lang="en-US" dirty="0" err="1"/>
              <a:t>darbingiems</a:t>
            </a:r>
            <a:r>
              <a:rPr lang="en-US" dirty="0"/>
              <a:t>, </a:t>
            </a:r>
            <a:r>
              <a:rPr lang="en-US" dirty="0" err="1"/>
              <a:t>jaunėjančios</a:t>
            </a:r>
            <a:r>
              <a:rPr lang="en-US" dirty="0"/>
              <a:t> </a:t>
            </a:r>
            <a:r>
              <a:rPr lang="en-US" dirty="0" err="1"/>
              <a:t>ligos</a:t>
            </a:r>
            <a:r>
              <a:rPr lang="en-US" dirty="0"/>
              <a:t>, </a:t>
            </a:r>
            <a:r>
              <a:rPr lang="en-US" dirty="0" err="1"/>
              <a:t>streso</a:t>
            </a:r>
            <a:r>
              <a:rPr lang="en-US" dirty="0"/>
              <a:t> </a:t>
            </a:r>
            <a:r>
              <a:rPr lang="en-US" dirty="0" err="1"/>
              <a:t>sukeltos</a:t>
            </a:r>
            <a:r>
              <a:rPr lang="en-US" dirty="0"/>
              <a:t> </a:t>
            </a:r>
            <a:r>
              <a:rPr lang="en-US" dirty="0" err="1"/>
              <a:t>ligos</a:t>
            </a:r>
            <a:r>
              <a:rPr lang="en-US" dirty="0"/>
              <a:t> </a:t>
            </a:r>
            <a:r>
              <a:rPr lang="en-US" dirty="0" err="1"/>
              <a:t>jauno</a:t>
            </a:r>
            <a:r>
              <a:rPr lang="en-US" dirty="0"/>
              <a:t>, </a:t>
            </a:r>
            <a:r>
              <a:rPr lang="en-US" dirty="0" err="1"/>
              <a:t>darbingo</a:t>
            </a:r>
            <a:r>
              <a:rPr lang="en-US" dirty="0"/>
              <a:t> </a:t>
            </a:r>
            <a:r>
              <a:rPr lang="en-US" dirty="0" err="1"/>
              <a:t>amžiaus</a:t>
            </a:r>
            <a:r>
              <a:rPr lang="en-US" dirty="0"/>
              <a:t> </a:t>
            </a:r>
            <a:r>
              <a:rPr lang="en-US" dirty="0" err="1"/>
              <a:t>žmonėms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Ar</a:t>
            </a:r>
            <a:r>
              <a:rPr lang="en-US" dirty="0"/>
              <a:t> tai </a:t>
            </a:r>
            <a:r>
              <a:rPr lang="en-US" dirty="0" err="1"/>
              <a:t>susiję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turizmu</a:t>
            </a:r>
            <a:r>
              <a:rPr lang="en-US" dirty="0"/>
              <a:t> – </a:t>
            </a:r>
            <a:r>
              <a:rPr lang="en-US" dirty="0" err="1"/>
              <a:t>šiuo</a:t>
            </a:r>
            <a:r>
              <a:rPr lang="en-US" dirty="0"/>
              <a:t> </a:t>
            </a:r>
            <a:r>
              <a:rPr lang="en-US" dirty="0" err="1"/>
              <a:t>atveju</a:t>
            </a:r>
            <a:r>
              <a:rPr lang="en-US" dirty="0"/>
              <a:t> </a:t>
            </a:r>
            <a:r>
              <a:rPr lang="en-US" dirty="0" err="1"/>
              <a:t>ryšys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ypatingai</a:t>
            </a:r>
            <a:r>
              <a:rPr lang="en-US" dirty="0"/>
              <a:t> </a:t>
            </a:r>
            <a:r>
              <a:rPr lang="en-US" dirty="0" err="1"/>
              <a:t>didelis</a:t>
            </a:r>
            <a:r>
              <a:rPr lang="en-US" dirty="0"/>
              <a:t>, </a:t>
            </a:r>
            <a:r>
              <a:rPr lang="en-US" dirty="0" err="1"/>
              <a:t>nes</a:t>
            </a:r>
            <a:r>
              <a:rPr lang="en-US" dirty="0"/>
              <a:t> </a:t>
            </a:r>
            <a:r>
              <a:rPr lang="en-US" dirty="0" err="1"/>
              <a:t>mūsų</a:t>
            </a:r>
            <a:r>
              <a:rPr lang="en-US" dirty="0"/>
              <a:t> </a:t>
            </a:r>
            <a:r>
              <a:rPr lang="en-US" dirty="0" err="1"/>
              <a:t>kurortai</a:t>
            </a:r>
            <a:r>
              <a:rPr lang="en-US" dirty="0"/>
              <a:t> ir </a:t>
            </a:r>
            <a:r>
              <a:rPr lang="en-US" dirty="0" err="1"/>
              <a:t>juose</a:t>
            </a:r>
            <a:r>
              <a:rPr lang="en-US" dirty="0"/>
              <a:t> </a:t>
            </a:r>
            <a:r>
              <a:rPr lang="en-US" dirty="0" err="1"/>
              <a:t>esantys</a:t>
            </a:r>
            <a:r>
              <a:rPr lang="en-US" dirty="0"/>
              <a:t> </a:t>
            </a:r>
            <a:r>
              <a:rPr lang="en-US" dirty="0" err="1"/>
              <a:t>gamtiniai</a:t>
            </a:r>
            <a:r>
              <a:rPr lang="en-US" dirty="0"/>
              <a:t> </a:t>
            </a:r>
            <a:r>
              <a:rPr lang="en-US" dirty="0" err="1"/>
              <a:t>ištekliai</a:t>
            </a:r>
            <a:r>
              <a:rPr lang="en-US" dirty="0"/>
              <a:t>, </a:t>
            </a:r>
            <a:r>
              <a:rPr lang="en-US" dirty="0" err="1"/>
              <a:t>išvystytas</a:t>
            </a:r>
            <a:r>
              <a:rPr lang="en-US" dirty="0"/>
              <a:t> </a:t>
            </a:r>
            <a:r>
              <a:rPr lang="en-US" dirty="0" err="1"/>
              <a:t>sanatorinis</a:t>
            </a:r>
            <a:r>
              <a:rPr lang="en-US" dirty="0"/>
              <a:t> </a:t>
            </a:r>
            <a:r>
              <a:rPr lang="en-US" dirty="0" err="1"/>
              <a:t>gydymas</a:t>
            </a:r>
            <a:r>
              <a:rPr lang="en-US" dirty="0"/>
              <a:t> </a:t>
            </a:r>
            <a:r>
              <a:rPr lang="en-US" dirty="0" err="1"/>
              <a:t>sugeba</a:t>
            </a:r>
            <a:r>
              <a:rPr lang="en-US" dirty="0"/>
              <a:t> </a:t>
            </a:r>
            <a:r>
              <a:rPr lang="en-US" dirty="0" err="1"/>
              <a:t>atliepti</a:t>
            </a:r>
            <a:r>
              <a:rPr lang="en-US" dirty="0"/>
              <a:t> </a:t>
            </a:r>
            <a:r>
              <a:rPr lang="en-US" dirty="0" err="1"/>
              <a:t>kylančius</a:t>
            </a:r>
            <a:r>
              <a:rPr lang="en-US" dirty="0"/>
              <a:t> </a:t>
            </a:r>
            <a:r>
              <a:rPr lang="en-US" dirty="0" err="1"/>
              <a:t>poreikius</a:t>
            </a:r>
            <a:r>
              <a:rPr lang="en-US" dirty="0"/>
              <a:t>, </a:t>
            </a:r>
            <a:r>
              <a:rPr lang="en-US" dirty="0" err="1"/>
              <a:t>tuo</a:t>
            </a:r>
            <a:r>
              <a:rPr lang="en-US" dirty="0"/>
              <a:t> pat </a:t>
            </a:r>
            <a:r>
              <a:rPr lang="en-US" dirty="0" err="1"/>
              <a:t>metu</a:t>
            </a:r>
            <a:r>
              <a:rPr lang="en-US" dirty="0"/>
              <a:t> </a:t>
            </a:r>
            <a:r>
              <a:rPr lang="en-US" dirty="0" err="1"/>
              <a:t>juos</a:t>
            </a:r>
            <a:r>
              <a:rPr lang="en-US" dirty="0"/>
              <a:t> </a:t>
            </a:r>
            <a:r>
              <a:rPr lang="en-US" dirty="0" err="1"/>
              <a:t>suderinant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turizmu</a:t>
            </a:r>
            <a:r>
              <a:rPr lang="en-US" dirty="0"/>
              <a:t> ir </a:t>
            </a:r>
            <a:r>
              <a:rPr lang="en-US" dirty="0" err="1"/>
              <a:t>taip</a:t>
            </a:r>
            <a:r>
              <a:rPr lang="en-US" dirty="0"/>
              <a:t> </a:t>
            </a:r>
            <a:r>
              <a:rPr lang="en-US" dirty="0" err="1"/>
              <a:t>prisidedant</a:t>
            </a:r>
            <a:r>
              <a:rPr lang="en-US" dirty="0"/>
              <a:t> </a:t>
            </a:r>
            <a:r>
              <a:rPr lang="en-US" dirty="0" err="1"/>
              <a:t>prie</a:t>
            </a:r>
            <a:r>
              <a:rPr lang="en-US" dirty="0"/>
              <a:t> </a:t>
            </a:r>
            <a:r>
              <a:rPr lang="en-US" dirty="0" err="1"/>
              <a:t>bendros</a:t>
            </a:r>
            <a:r>
              <a:rPr lang="en-US" dirty="0"/>
              <a:t> </a:t>
            </a:r>
            <a:r>
              <a:rPr lang="en-US" dirty="0" err="1"/>
              <a:t>šalies</a:t>
            </a:r>
            <a:r>
              <a:rPr lang="en-US" dirty="0"/>
              <a:t> </a:t>
            </a:r>
            <a:r>
              <a:rPr lang="en-US" dirty="0" err="1"/>
              <a:t>ekonomikos</a:t>
            </a:r>
            <a:r>
              <a:rPr lang="en-US" dirty="0"/>
              <a:t>.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Verta</a:t>
            </a:r>
            <a:r>
              <a:rPr lang="en-US" dirty="0"/>
              <a:t> </a:t>
            </a:r>
            <a:r>
              <a:rPr lang="en-US" dirty="0" err="1"/>
              <a:t>pakalbėti</a:t>
            </a:r>
            <a:r>
              <a:rPr lang="en-US" dirty="0"/>
              <a:t> </a:t>
            </a:r>
            <a:r>
              <a:rPr lang="en-US" dirty="0" err="1"/>
              <a:t>apie</a:t>
            </a:r>
            <a:r>
              <a:rPr lang="en-US" dirty="0"/>
              <a:t> </a:t>
            </a:r>
            <a:r>
              <a:rPr lang="en-US" dirty="0" err="1"/>
              <a:t>skaičius</a:t>
            </a:r>
            <a:r>
              <a:rPr lang="en-US" dirty="0"/>
              <a:t>. </a:t>
            </a:r>
            <a:r>
              <a:rPr lang="en-US" dirty="0" err="1"/>
              <a:t>Turistų</a:t>
            </a:r>
            <a:r>
              <a:rPr lang="en-US" dirty="0"/>
              <a:t> </a:t>
            </a:r>
            <a:r>
              <a:rPr lang="en-US" dirty="0" err="1"/>
              <a:t>srautai</a:t>
            </a:r>
            <a:r>
              <a:rPr lang="en-US" dirty="0"/>
              <a:t> </a:t>
            </a:r>
            <a:r>
              <a:rPr lang="en-US" dirty="0" err="1"/>
              <a:t>Lietuvoje</a:t>
            </a:r>
            <a:r>
              <a:rPr lang="en-US" dirty="0"/>
              <a:t> per </a:t>
            </a:r>
            <a:r>
              <a:rPr lang="en-US" dirty="0" err="1"/>
              <a:t>pastaruosius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gana</a:t>
            </a:r>
            <a:r>
              <a:rPr lang="en-US" dirty="0"/>
              <a:t> </a:t>
            </a:r>
            <a:r>
              <a:rPr lang="en-US" dirty="0" err="1"/>
              <a:t>nuosekliai</a:t>
            </a:r>
            <a:r>
              <a:rPr lang="en-US" dirty="0"/>
              <a:t> </a:t>
            </a:r>
            <a:r>
              <a:rPr lang="en-US" dirty="0" err="1"/>
              <a:t>auga</a:t>
            </a:r>
            <a:r>
              <a:rPr lang="en-US" dirty="0"/>
              <a:t>, bet </a:t>
            </a:r>
            <a:r>
              <a:rPr lang="en-US" dirty="0" err="1"/>
              <a:t>bendri</a:t>
            </a:r>
            <a:r>
              <a:rPr lang="en-US" dirty="0"/>
              <a:t> </a:t>
            </a:r>
            <a:r>
              <a:rPr lang="en-US" dirty="0" err="1"/>
              <a:t>rodikliai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nesiekia</a:t>
            </a:r>
            <a:r>
              <a:rPr lang="en-US" dirty="0"/>
              <a:t> </a:t>
            </a:r>
            <a:r>
              <a:rPr lang="en-US" dirty="0" err="1"/>
              <a:t>priešpandeminio</a:t>
            </a:r>
            <a:r>
              <a:rPr lang="en-US" dirty="0"/>
              <a:t> </a:t>
            </a:r>
            <a:r>
              <a:rPr lang="en-US" dirty="0" err="1"/>
              <a:t>lygmens</a:t>
            </a:r>
            <a:r>
              <a:rPr lang="en-US" dirty="0"/>
              <a:t>. </a:t>
            </a:r>
            <a:r>
              <a:rPr lang="en-US" dirty="0" err="1"/>
              <a:t>Bendras</a:t>
            </a:r>
            <a:r>
              <a:rPr lang="en-US" dirty="0"/>
              <a:t> </a:t>
            </a:r>
            <a:r>
              <a:rPr lang="en-US" dirty="0" err="1"/>
              <a:t>turistų</a:t>
            </a:r>
            <a:r>
              <a:rPr lang="en-US" dirty="0"/>
              <a:t> </a:t>
            </a:r>
            <a:r>
              <a:rPr lang="en-US" dirty="0" err="1"/>
              <a:t>skaičius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7 proc. </a:t>
            </a:r>
            <a:r>
              <a:rPr lang="en-US" dirty="0" err="1"/>
              <a:t>mažesnis</a:t>
            </a:r>
            <a:r>
              <a:rPr lang="en-US" dirty="0"/>
              <a:t> </a:t>
            </a:r>
            <a:r>
              <a:rPr lang="en-US" dirty="0" err="1"/>
              <a:t>lyginant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2019 m. </a:t>
            </a:r>
          </a:p>
          <a:p>
            <a:endParaRPr lang="en-US" dirty="0"/>
          </a:p>
          <a:p>
            <a:r>
              <a:rPr lang="en-US" dirty="0"/>
              <a:t>Vis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stipriai</a:t>
            </a:r>
            <a:r>
              <a:rPr lang="en-US" dirty="0"/>
              <a:t> </a:t>
            </a:r>
            <a:r>
              <a:rPr lang="en-US" dirty="0" err="1"/>
              <a:t>pasigendama</a:t>
            </a:r>
            <a:r>
              <a:rPr lang="en-US" dirty="0"/>
              <a:t> </a:t>
            </a:r>
            <a:r>
              <a:rPr lang="en-US" dirty="0" err="1"/>
              <a:t>turistų</a:t>
            </a:r>
            <a:r>
              <a:rPr lang="en-US" dirty="0"/>
              <a:t> </a:t>
            </a:r>
            <a:r>
              <a:rPr lang="en-US" dirty="0" err="1"/>
              <a:t>iš</a:t>
            </a:r>
            <a:r>
              <a:rPr lang="en-US" dirty="0"/>
              <a:t> </a:t>
            </a:r>
            <a:r>
              <a:rPr lang="en-US" dirty="0" err="1"/>
              <a:t>užsienio</a:t>
            </a:r>
            <a:r>
              <a:rPr lang="en-US" dirty="0"/>
              <a:t>. Nors </a:t>
            </a:r>
            <a:r>
              <a:rPr lang="en-US" dirty="0" err="1"/>
              <a:t>keliauti</a:t>
            </a:r>
            <a:r>
              <a:rPr lang="en-US" dirty="0"/>
              <a:t> </a:t>
            </a:r>
            <a:r>
              <a:rPr lang="en-US" dirty="0" err="1"/>
              <a:t>visi</a:t>
            </a:r>
            <a:r>
              <a:rPr lang="en-US" dirty="0"/>
              <a:t> </a:t>
            </a:r>
            <a:r>
              <a:rPr lang="en-US" dirty="0" err="1"/>
              <a:t>galime</a:t>
            </a:r>
            <a:r>
              <a:rPr lang="en-US" dirty="0"/>
              <a:t> </a:t>
            </a:r>
            <a:r>
              <a:rPr lang="en-US" dirty="0" err="1"/>
              <a:t>laisvai</a:t>
            </a:r>
            <a:r>
              <a:rPr lang="en-US" dirty="0"/>
              <a:t>, </a:t>
            </a:r>
            <a:r>
              <a:rPr lang="en-US" dirty="0" err="1"/>
              <a:t>kaip</a:t>
            </a:r>
            <a:r>
              <a:rPr lang="en-US" dirty="0"/>
              <a:t> ir </a:t>
            </a:r>
            <a:r>
              <a:rPr lang="en-US" dirty="0" err="1"/>
              <a:t>prieš</a:t>
            </a:r>
            <a:r>
              <a:rPr lang="en-US" dirty="0"/>
              <a:t> </a:t>
            </a:r>
            <a:r>
              <a:rPr lang="en-US" dirty="0" err="1"/>
              <a:t>pandemiją</a:t>
            </a:r>
            <a:r>
              <a:rPr lang="en-US" dirty="0"/>
              <a:t>, </a:t>
            </a:r>
            <a:r>
              <a:rPr lang="en-US" dirty="0" err="1"/>
              <a:t>tačiau</a:t>
            </a:r>
            <a:r>
              <a:rPr lang="en-US" dirty="0"/>
              <a:t> </a:t>
            </a:r>
            <a:r>
              <a:rPr lang="en-US" dirty="0" err="1"/>
              <a:t>užsieniečiai</a:t>
            </a:r>
            <a:r>
              <a:rPr lang="en-US" dirty="0"/>
              <a:t> į </a:t>
            </a:r>
            <a:r>
              <a:rPr lang="en-US" dirty="0" err="1"/>
              <a:t>Lietuvą</a:t>
            </a:r>
            <a:r>
              <a:rPr lang="en-US" dirty="0"/>
              <a:t> </a:t>
            </a:r>
            <a:r>
              <a:rPr lang="en-US" dirty="0" err="1"/>
              <a:t>kol</a:t>
            </a:r>
            <a:r>
              <a:rPr lang="en-US" dirty="0"/>
              <a:t> kas </a:t>
            </a:r>
            <a:r>
              <a:rPr lang="en-US" dirty="0" err="1"/>
              <a:t>žiūri</a:t>
            </a:r>
            <a:r>
              <a:rPr lang="en-US" dirty="0"/>
              <a:t> </a:t>
            </a:r>
            <a:r>
              <a:rPr lang="en-US" dirty="0" err="1"/>
              <a:t>atsargiai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Turistams</a:t>
            </a:r>
            <a:r>
              <a:rPr lang="en-US" dirty="0"/>
              <a:t> </a:t>
            </a:r>
            <a:r>
              <a:rPr lang="en-US" dirty="0" err="1"/>
              <a:t>suteiktų</a:t>
            </a:r>
            <a:r>
              <a:rPr lang="en-US" dirty="0"/>
              <a:t> </a:t>
            </a:r>
            <a:r>
              <a:rPr lang="en-US" dirty="0" err="1"/>
              <a:t>nakvynių</a:t>
            </a:r>
            <a:r>
              <a:rPr lang="en-US" dirty="0"/>
              <a:t> </a:t>
            </a:r>
            <a:r>
              <a:rPr lang="en-US" dirty="0" err="1"/>
              <a:t>skaičius</a:t>
            </a:r>
            <a:r>
              <a:rPr lang="en-US" dirty="0"/>
              <a:t> </a:t>
            </a:r>
            <a:r>
              <a:rPr lang="en-US" dirty="0" err="1"/>
              <a:t>nuosekliai</a:t>
            </a:r>
            <a:r>
              <a:rPr lang="en-US" dirty="0"/>
              <a:t> </a:t>
            </a:r>
            <a:r>
              <a:rPr lang="en-US" dirty="0" err="1"/>
              <a:t>auga</a:t>
            </a:r>
            <a:r>
              <a:rPr lang="en-US" dirty="0"/>
              <a:t>, bet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neprisivijo</a:t>
            </a:r>
            <a:r>
              <a:rPr lang="en-US" dirty="0"/>
              <a:t> </a:t>
            </a:r>
            <a:r>
              <a:rPr lang="en-US" dirty="0" err="1"/>
              <a:t>priešpandeminio</a:t>
            </a:r>
            <a:r>
              <a:rPr lang="en-US" dirty="0"/>
              <a:t> </a:t>
            </a:r>
            <a:r>
              <a:rPr lang="en-US" dirty="0" err="1"/>
              <a:t>lygmens</a:t>
            </a:r>
            <a:r>
              <a:rPr lang="en-US" dirty="0"/>
              <a:t>.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6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Lyginant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2021 m., 2022 m. </a:t>
            </a:r>
            <a:r>
              <a:rPr lang="en-US" dirty="0" err="1"/>
              <a:t>turistų</a:t>
            </a:r>
            <a:r>
              <a:rPr lang="en-US" dirty="0"/>
              <a:t> </a:t>
            </a:r>
            <a:r>
              <a:rPr lang="en-US" dirty="0" err="1"/>
              <a:t>srautai</a:t>
            </a:r>
            <a:r>
              <a:rPr lang="en-US" dirty="0"/>
              <a:t> </a:t>
            </a:r>
            <a:r>
              <a:rPr lang="en-US" dirty="0" err="1"/>
              <a:t>kurortuose</a:t>
            </a:r>
            <a:r>
              <a:rPr lang="en-US" dirty="0"/>
              <a:t> ir </a:t>
            </a:r>
            <a:r>
              <a:rPr lang="en-US" dirty="0" err="1"/>
              <a:t>kurortinėse</a:t>
            </a:r>
            <a:r>
              <a:rPr lang="en-US" dirty="0"/>
              <a:t> </a:t>
            </a:r>
            <a:r>
              <a:rPr lang="en-US" dirty="0" err="1"/>
              <a:t>teritorijose</a:t>
            </a:r>
            <a:r>
              <a:rPr lang="en-US" dirty="0"/>
              <a:t> </a:t>
            </a:r>
            <a:r>
              <a:rPr lang="en-US" dirty="0" err="1"/>
              <a:t>augo</a:t>
            </a:r>
            <a:r>
              <a:rPr lang="en-US" dirty="0"/>
              <a:t> </a:t>
            </a:r>
            <a:r>
              <a:rPr lang="en-US" dirty="0" err="1"/>
              <a:t>daugiau</a:t>
            </a:r>
            <a:r>
              <a:rPr lang="en-US" dirty="0"/>
              <a:t> </a:t>
            </a:r>
            <a:r>
              <a:rPr lang="en-US" dirty="0" err="1"/>
              <a:t>negu</a:t>
            </a:r>
            <a:r>
              <a:rPr lang="en-US" dirty="0"/>
              <a:t> </a:t>
            </a:r>
            <a:r>
              <a:rPr lang="en-US" dirty="0" err="1"/>
              <a:t>trečdaliu</a:t>
            </a:r>
            <a:r>
              <a:rPr lang="en-US" dirty="0"/>
              <a:t>, kas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gana</a:t>
            </a:r>
            <a:r>
              <a:rPr lang="en-US" dirty="0"/>
              <a:t> </a:t>
            </a:r>
            <a:r>
              <a:rPr lang="en-US" dirty="0" err="1"/>
              <a:t>neblogai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dirty="0" err="1"/>
              <a:t>Išimtinai</a:t>
            </a:r>
            <a:r>
              <a:rPr lang="en-US" dirty="0"/>
              <a:t> </a:t>
            </a:r>
            <a:r>
              <a:rPr lang="en-US" dirty="0" err="1"/>
              <a:t>kurortuose</a:t>
            </a:r>
            <a:r>
              <a:rPr lang="en-US" dirty="0"/>
              <a:t> ir </a:t>
            </a:r>
            <a:r>
              <a:rPr lang="en-US" dirty="0" err="1"/>
              <a:t>kurortinėse</a:t>
            </a:r>
            <a:r>
              <a:rPr lang="en-US" dirty="0"/>
              <a:t> </a:t>
            </a:r>
            <a:r>
              <a:rPr lang="en-US" dirty="0" err="1"/>
              <a:t>teritorijose</a:t>
            </a:r>
            <a:r>
              <a:rPr lang="en-US" dirty="0"/>
              <a:t> </a:t>
            </a:r>
            <a:r>
              <a:rPr lang="en-US" dirty="0" err="1"/>
              <a:t>turistų</a:t>
            </a:r>
            <a:r>
              <a:rPr lang="en-US" dirty="0"/>
              <a:t> </a:t>
            </a:r>
            <a:r>
              <a:rPr lang="en-US" dirty="0" err="1"/>
              <a:t>srautai</a:t>
            </a:r>
            <a:r>
              <a:rPr lang="en-US" dirty="0"/>
              <a:t>, </a:t>
            </a:r>
            <a:r>
              <a:rPr lang="en-US" dirty="0" err="1"/>
              <a:t>lyginti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priešpandeminiu</a:t>
            </a:r>
            <a:r>
              <a:rPr lang="en-US" dirty="0"/>
              <a:t> </a:t>
            </a:r>
            <a:r>
              <a:rPr lang="en-US" dirty="0" err="1"/>
              <a:t>laikotarpiu</a:t>
            </a:r>
            <a:r>
              <a:rPr lang="en-US" dirty="0"/>
              <a:t> net </a:t>
            </a:r>
            <a:r>
              <a:rPr lang="en-US" dirty="0" err="1"/>
              <a:t>išaugo</a:t>
            </a:r>
            <a:r>
              <a:rPr lang="en-US" dirty="0"/>
              <a:t> </a:t>
            </a:r>
            <a:r>
              <a:rPr lang="en-US" dirty="0" err="1"/>
              <a:t>beveik</a:t>
            </a:r>
            <a:r>
              <a:rPr lang="en-US" dirty="0"/>
              <a:t> 5 proc. </a:t>
            </a:r>
            <a:r>
              <a:rPr lang="en-US" dirty="0" err="1"/>
              <a:t>Tačiau</a:t>
            </a:r>
            <a:r>
              <a:rPr lang="en-US" dirty="0"/>
              <a:t> tai </a:t>
            </a:r>
            <a:r>
              <a:rPr lang="en-US" dirty="0" err="1"/>
              <a:t>didžiąja</a:t>
            </a:r>
            <a:r>
              <a:rPr lang="en-US" dirty="0"/>
              <a:t> </a:t>
            </a:r>
            <a:r>
              <a:rPr lang="en-US" dirty="0" err="1"/>
              <a:t>daugumaa</a:t>
            </a:r>
            <a:r>
              <a:rPr lang="en-US" dirty="0"/>
              <a:t> – </a:t>
            </a:r>
            <a:r>
              <a:rPr lang="en-US" dirty="0" err="1"/>
              <a:t>vietiniai</a:t>
            </a:r>
            <a:r>
              <a:rPr lang="en-US" dirty="0"/>
              <a:t> </a:t>
            </a:r>
            <a:r>
              <a:rPr lang="en-US" dirty="0" err="1"/>
              <a:t>turistai</a:t>
            </a:r>
            <a:r>
              <a:rPr lang="en-US" dirty="0"/>
              <a:t>. </a:t>
            </a:r>
            <a:r>
              <a:rPr lang="en-US" dirty="0" err="1"/>
              <a:t>Atvykstamasis</a:t>
            </a:r>
            <a:r>
              <a:rPr lang="en-US" dirty="0"/>
              <a:t> </a:t>
            </a:r>
            <a:r>
              <a:rPr lang="en-US" dirty="0" err="1"/>
              <a:t>turizmas</a:t>
            </a:r>
            <a:r>
              <a:rPr lang="en-US" dirty="0"/>
              <a:t> 2019 m. </a:t>
            </a:r>
            <a:r>
              <a:rPr lang="en-US" dirty="0" err="1"/>
              <a:t>lygmens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nesiekia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Į </a:t>
            </a:r>
            <a:r>
              <a:rPr lang="en-US" dirty="0" err="1"/>
              <a:t>kurortus</a:t>
            </a:r>
            <a:r>
              <a:rPr lang="en-US" dirty="0"/>
              <a:t> ir </a:t>
            </a:r>
            <a:r>
              <a:rPr lang="en-US" dirty="0" err="1"/>
              <a:t>kurortines</a:t>
            </a:r>
            <a:r>
              <a:rPr lang="en-US" dirty="0"/>
              <a:t> </a:t>
            </a:r>
            <a:r>
              <a:rPr lang="en-US" dirty="0" err="1"/>
              <a:t>teritorijas</a:t>
            </a:r>
            <a:r>
              <a:rPr lang="en-US" dirty="0"/>
              <a:t> </a:t>
            </a:r>
            <a:r>
              <a:rPr lang="en-US" dirty="0" err="1"/>
              <a:t>žiūrint</a:t>
            </a:r>
            <a:r>
              <a:rPr lang="en-US" dirty="0"/>
              <a:t> </a:t>
            </a:r>
            <a:r>
              <a:rPr lang="en-US" dirty="0" err="1"/>
              <a:t>iš</a:t>
            </a:r>
            <a:r>
              <a:rPr lang="en-US" dirty="0"/>
              <a:t> </a:t>
            </a:r>
            <a:r>
              <a:rPr lang="en-US" dirty="0" err="1"/>
              <a:t>bendros</a:t>
            </a:r>
            <a:r>
              <a:rPr lang="en-US" dirty="0"/>
              <a:t> </a:t>
            </a:r>
            <a:r>
              <a:rPr lang="en-US" dirty="0" err="1"/>
              <a:t>perspektyvos</a:t>
            </a:r>
            <a:r>
              <a:rPr lang="en-US" dirty="0"/>
              <a:t> </a:t>
            </a:r>
            <a:r>
              <a:rPr lang="en-US" dirty="0" err="1"/>
              <a:t>matome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turistų</a:t>
            </a:r>
            <a:r>
              <a:rPr lang="en-US" dirty="0"/>
              <a:t> </a:t>
            </a:r>
            <a:r>
              <a:rPr lang="en-US" dirty="0" err="1"/>
              <a:t>skaičius</a:t>
            </a:r>
            <a:r>
              <a:rPr lang="en-US" dirty="0"/>
              <a:t> </a:t>
            </a:r>
            <a:r>
              <a:rPr lang="en-US" dirty="0" err="1"/>
              <a:t>sudaro</a:t>
            </a:r>
            <a:r>
              <a:rPr lang="en-US" dirty="0"/>
              <a:t> 34 proc. </a:t>
            </a:r>
            <a:r>
              <a:rPr lang="en-US" dirty="0" err="1"/>
              <a:t>Lietuvos</a:t>
            </a:r>
            <a:r>
              <a:rPr lang="en-US" dirty="0"/>
              <a:t> </a:t>
            </a:r>
            <a:r>
              <a:rPr lang="en-US" dirty="0" err="1"/>
              <a:t>mastu</a:t>
            </a:r>
            <a:r>
              <a:rPr lang="en-US" dirty="0"/>
              <a:t>, o </a:t>
            </a:r>
            <a:r>
              <a:rPr lang="en-US" dirty="0" err="1"/>
              <a:t>nakvynės</a:t>
            </a:r>
            <a:r>
              <a:rPr lang="en-US" dirty="0"/>
              <a:t> – net 39 </a:t>
            </a:r>
            <a:r>
              <a:rPr lang="en-US" dirty="0" err="1"/>
              <a:t>šalies</a:t>
            </a:r>
            <a:r>
              <a:rPr lang="en-US" dirty="0"/>
              <a:t> </a:t>
            </a:r>
            <a:r>
              <a:rPr lang="en-US" dirty="0" err="1"/>
              <a:t>mastu</a:t>
            </a:r>
            <a:r>
              <a:rPr lang="en-US" dirty="0"/>
              <a:t>. Tai </a:t>
            </a:r>
            <a:r>
              <a:rPr lang="en-US" dirty="0" err="1"/>
              <a:t>rodo</a:t>
            </a:r>
            <a:r>
              <a:rPr lang="en-US" dirty="0"/>
              <a:t> </a:t>
            </a:r>
            <a:r>
              <a:rPr lang="en-US" dirty="0" err="1"/>
              <a:t>esant</a:t>
            </a:r>
            <a:r>
              <a:rPr lang="en-US" dirty="0"/>
              <a:t> </a:t>
            </a:r>
            <a:r>
              <a:rPr lang="en-US" dirty="0" err="1"/>
              <a:t>didelį</a:t>
            </a:r>
            <a:r>
              <a:rPr lang="en-US" dirty="0"/>
              <a:t> </a:t>
            </a:r>
            <a:r>
              <a:rPr lang="en-US" dirty="0" err="1"/>
              <a:t>turistinį</a:t>
            </a:r>
            <a:r>
              <a:rPr lang="en-US" dirty="0"/>
              <a:t> </a:t>
            </a:r>
            <a:r>
              <a:rPr lang="en-US" dirty="0" err="1"/>
              <a:t>potencialą</a:t>
            </a:r>
            <a:r>
              <a:rPr lang="en-US" dirty="0"/>
              <a:t> </a:t>
            </a:r>
            <a:r>
              <a:rPr lang="en-US" dirty="0" err="1"/>
              <a:t>kurortuose</a:t>
            </a:r>
            <a:r>
              <a:rPr lang="en-US" dirty="0"/>
              <a:t> ir </a:t>
            </a:r>
            <a:r>
              <a:rPr lang="en-US" dirty="0" err="1"/>
              <a:t>kurortinėse</a:t>
            </a:r>
            <a:r>
              <a:rPr lang="en-US" dirty="0"/>
              <a:t> </a:t>
            </a:r>
            <a:r>
              <a:rPr lang="en-US" dirty="0" err="1"/>
              <a:t>teritorijose</a:t>
            </a:r>
            <a:r>
              <a:rPr lang="en-US" dirty="0"/>
              <a:t>.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58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Kaip </a:t>
            </a:r>
            <a:r>
              <a:rPr lang="en-US" dirty="0" err="1"/>
              <a:t>matome</a:t>
            </a:r>
            <a:r>
              <a:rPr lang="en-US" dirty="0"/>
              <a:t>, </a:t>
            </a:r>
            <a:r>
              <a:rPr lang="en-US" dirty="0" err="1"/>
              <a:t>žymiausias</a:t>
            </a:r>
            <a:r>
              <a:rPr lang="en-US" dirty="0"/>
              <a:t> </a:t>
            </a:r>
            <a:r>
              <a:rPr lang="en-US" dirty="0" err="1"/>
              <a:t>turistų</a:t>
            </a:r>
            <a:r>
              <a:rPr lang="en-US" dirty="0"/>
              <a:t> </a:t>
            </a:r>
            <a:r>
              <a:rPr lang="en-US" dirty="0" err="1"/>
              <a:t>skaičiaus</a:t>
            </a:r>
            <a:r>
              <a:rPr lang="en-US" dirty="0"/>
              <a:t> </a:t>
            </a:r>
            <a:r>
              <a:rPr lang="en-US" dirty="0" err="1"/>
              <a:t>kritimas</a:t>
            </a:r>
            <a:r>
              <a:rPr lang="en-US" dirty="0"/>
              <a:t> </a:t>
            </a:r>
            <a:r>
              <a:rPr lang="en-US" dirty="0" err="1"/>
              <a:t>kurortuose</a:t>
            </a:r>
            <a:r>
              <a:rPr lang="en-US" dirty="0"/>
              <a:t> </a:t>
            </a:r>
            <a:r>
              <a:rPr lang="en-US" dirty="0" err="1"/>
              <a:t>fiksuotas</a:t>
            </a:r>
            <a:r>
              <a:rPr lang="en-US" dirty="0"/>
              <a:t> 2020 m., </a:t>
            </a:r>
            <a:r>
              <a:rPr lang="en-US" dirty="0" err="1"/>
              <a:t>kuomet</a:t>
            </a:r>
            <a:r>
              <a:rPr lang="en-US" dirty="0"/>
              <a:t> </a:t>
            </a:r>
            <a:r>
              <a:rPr lang="en-US" dirty="0" err="1"/>
              <a:t>žmonės</a:t>
            </a:r>
            <a:r>
              <a:rPr lang="en-US" dirty="0"/>
              <a:t> </a:t>
            </a:r>
            <a:r>
              <a:rPr lang="en-US" dirty="0" err="1"/>
              <a:t>negalėjo</a:t>
            </a:r>
            <a:r>
              <a:rPr lang="en-US" dirty="0"/>
              <a:t> </a:t>
            </a:r>
            <a:r>
              <a:rPr lang="en-US" dirty="0" err="1"/>
              <a:t>keliauti</a:t>
            </a:r>
            <a:r>
              <a:rPr lang="en-US" dirty="0"/>
              <a:t> </a:t>
            </a:r>
            <a:r>
              <a:rPr lang="en-US" dirty="0" err="1"/>
              <a:t>dėl</a:t>
            </a:r>
            <a:r>
              <a:rPr lang="en-US" dirty="0"/>
              <a:t> </a:t>
            </a:r>
            <a:r>
              <a:rPr lang="en-US" dirty="0" err="1"/>
              <a:t>pandemijos</a:t>
            </a:r>
            <a:r>
              <a:rPr lang="en-US" dirty="0"/>
              <a:t>. </a:t>
            </a:r>
          </a:p>
          <a:p>
            <a:r>
              <a:rPr lang="en-US" dirty="0" err="1"/>
              <a:t>Šiai</a:t>
            </a:r>
            <a:r>
              <a:rPr lang="en-US" dirty="0"/>
              <a:t> </a:t>
            </a:r>
            <a:r>
              <a:rPr lang="en-US" dirty="0" err="1"/>
              <a:t>dienai</a:t>
            </a:r>
            <a:r>
              <a:rPr lang="en-US" dirty="0"/>
              <a:t>, </a:t>
            </a:r>
            <a:r>
              <a:rPr lang="en-US" dirty="0" err="1"/>
              <a:t>lyginant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praėjusiais</a:t>
            </a:r>
            <a:r>
              <a:rPr lang="en-US" dirty="0"/>
              <a:t> </a:t>
            </a:r>
            <a:r>
              <a:rPr lang="en-US" dirty="0" err="1"/>
              <a:t>metais</a:t>
            </a:r>
            <a:r>
              <a:rPr lang="en-US" dirty="0"/>
              <a:t>, </a:t>
            </a:r>
            <a:r>
              <a:rPr lang="en-US" dirty="0" err="1"/>
              <a:t>džiugina</a:t>
            </a:r>
            <a:r>
              <a:rPr lang="en-US" dirty="0"/>
              <a:t> </a:t>
            </a:r>
            <a:r>
              <a:rPr lang="en-US" dirty="0" err="1"/>
              <a:t>turistų</a:t>
            </a:r>
            <a:r>
              <a:rPr lang="en-US" dirty="0"/>
              <a:t> </a:t>
            </a:r>
            <a:r>
              <a:rPr lang="en-US" dirty="0" err="1"/>
              <a:t>srautų</a:t>
            </a:r>
            <a:r>
              <a:rPr lang="en-US" dirty="0"/>
              <a:t> </a:t>
            </a:r>
            <a:r>
              <a:rPr lang="en-US" dirty="0" err="1"/>
              <a:t>augimas</a:t>
            </a:r>
            <a:r>
              <a:rPr lang="en-US" dirty="0"/>
              <a:t>: </a:t>
            </a:r>
            <a:r>
              <a:rPr lang="en-US" dirty="0" err="1"/>
              <a:t>turistų</a:t>
            </a:r>
            <a:r>
              <a:rPr lang="en-US" dirty="0"/>
              <a:t> </a:t>
            </a:r>
            <a:r>
              <a:rPr lang="en-US" dirty="0" err="1"/>
              <a:t>skaičius</a:t>
            </a:r>
            <a:r>
              <a:rPr lang="en-US" dirty="0"/>
              <a:t> </a:t>
            </a:r>
            <a:r>
              <a:rPr lang="en-US" dirty="0" err="1"/>
              <a:t>augo</a:t>
            </a:r>
            <a:r>
              <a:rPr lang="en-US" dirty="0"/>
              <a:t> </a:t>
            </a:r>
            <a:r>
              <a:rPr lang="en-US" dirty="0" err="1"/>
              <a:t>visuose</a:t>
            </a:r>
            <a:r>
              <a:rPr lang="en-US" dirty="0"/>
              <a:t> </a:t>
            </a:r>
            <a:r>
              <a:rPr lang="en-US" dirty="0" err="1"/>
              <a:t>kurortuose</a:t>
            </a:r>
            <a:r>
              <a:rPr lang="en-US" dirty="0"/>
              <a:t>.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12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Panaši</a:t>
            </a:r>
            <a:r>
              <a:rPr lang="en-US" dirty="0"/>
              <a:t> </a:t>
            </a:r>
            <a:r>
              <a:rPr lang="en-US" dirty="0" err="1"/>
              <a:t>situacija</a:t>
            </a:r>
            <a:r>
              <a:rPr lang="en-US" dirty="0"/>
              <a:t> ir </a:t>
            </a:r>
            <a:r>
              <a:rPr lang="en-US" dirty="0" err="1"/>
              <a:t>kurortinėse</a:t>
            </a:r>
            <a:r>
              <a:rPr lang="en-US" dirty="0"/>
              <a:t> </a:t>
            </a:r>
            <a:r>
              <a:rPr lang="en-US" dirty="0" err="1"/>
              <a:t>teritorijose</a:t>
            </a:r>
            <a:r>
              <a:rPr lang="en-US" dirty="0"/>
              <a:t>.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61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Didelis</a:t>
            </a:r>
            <a:r>
              <a:rPr lang="en-US" dirty="0"/>
              <a:t> </a:t>
            </a:r>
            <a:r>
              <a:rPr lang="en-US" dirty="0" err="1"/>
              <a:t>uždavinys</a:t>
            </a:r>
            <a:r>
              <a:rPr lang="en-US" dirty="0"/>
              <a:t> </a:t>
            </a:r>
            <a:r>
              <a:rPr lang="en-US" dirty="0" err="1"/>
              <a:t>tenka</a:t>
            </a:r>
            <a:r>
              <a:rPr lang="en-US" dirty="0"/>
              <a:t> </a:t>
            </a:r>
            <a:r>
              <a:rPr lang="en-US" dirty="0" err="1"/>
              <a:t>galvojant</a:t>
            </a:r>
            <a:r>
              <a:rPr lang="en-US" dirty="0"/>
              <a:t>,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pritraukti</a:t>
            </a:r>
            <a:r>
              <a:rPr lang="en-US" dirty="0"/>
              <a:t> </a:t>
            </a:r>
            <a:r>
              <a:rPr lang="en-US" dirty="0" err="1"/>
              <a:t>užsienio</a:t>
            </a:r>
            <a:r>
              <a:rPr lang="en-US" dirty="0"/>
              <a:t> </a:t>
            </a:r>
            <a:r>
              <a:rPr lang="en-US" dirty="0" err="1"/>
              <a:t>turistus</a:t>
            </a:r>
            <a:r>
              <a:rPr lang="en-US" dirty="0"/>
              <a:t>, </a:t>
            </a:r>
            <a:r>
              <a:rPr lang="en-US" dirty="0" err="1"/>
              <a:t>kadangi</a:t>
            </a:r>
            <a:r>
              <a:rPr lang="en-US" dirty="0"/>
              <a:t> </a:t>
            </a:r>
            <a:r>
              <a:rPr lang="en-US" dirty="0" err="1"/>
              <a:t>jų</a:t>
            </a:r>
            <a:r>
              <a:rPr lang="en-US" dirty="0"/>
              <a:t> </a:t>
            </a:r>
            <a:r>
              <a:rPr lang="en-US" dirty="0" err="1"/>
              <a:t>nakvynių</a:t>
            </a:r>
            <a:r>
              <a:rPr lang="en-US" dirty="0"/>
              <a:t> </a:t>
            </a:r>
            <a:r>
              <a:rPr lang="en-US" dirty="0" err="1"/>
              <a:t>santykis</a:t>
            </a:r>
            <a:r>
              <a:rPr lang="en-US" dirty="0"/>
              <a:t> </a:t>
            </a:r>
            <a:r>
              <a:rPr lang="en-US" dirty="0" err="1"/>
              <a:t>bendroje</a:t>
            </a:r>
            <a:r>
              <a:rPr lang="en-US" dirty="0"/>
              <a:t> </a:t>
            </a:r>
            <a:r>
              <a:rPr lang="en-US" dirty="0" err="1"/>
              <a:t>statistikoje</a:t>
            </a:r>
            <a:r>
              <a:rPr lang="en-US" dirty="0"/>
              <a:t> </a:t>
            </a:r>
            <a:r>
              <a:rPr lang="en-US" dirty="0" err="1"/>
              <a:t>nedžiugina</a:t>
            </a:r>
            <a:r>
              <a:rPr lang="en-US" dirty="0"/>
              <a:t>. </a:t>
            </a:r>
          </a:p>
          <a:p>
            <a:r>
              <a:rPr lang="en-US" dirty="0" err="1"/>
              <a:t>Didžiąja</a:t>
            </a:r>
            <a:r>
              <a:rPr lang="en-US" dirty="0"/>
              <a:t> </a:t>
            </a:r>
            <a:r>
              <a:rPr lang="en-US" dirty="0" err="1"/>
              <a:t>dalimi</a:t>
            </a:r>
            <a:r>
              <a:rPr lang="en-US" dirty="0"/>
              <a:t> </a:t>
            </a:r>
            <a:r>
              <a:rPr lang="en-US" dirty="0" err="1"/>
              <a:t>kurortuose</a:t>
            </a:r>
            <a:r>
              <a:rPr lang="en-US" dirty="0"/>
              <a:t> ir </a:t>
            </a:r>
            <a:r>
              <a:rPr lang="en-US" dirty="0" err="1"/>
              <a:t>kurortinėse</a:t>
            </a:r>
            <a:r>
              <a:rPr lang="en-US" dirty="0"/>
              <a:t> </a:t>
            </a:r>
            <a:r>
              <a:rPr lang="en-US" dirty="0" err="1"/>
              <a:t>teritorijose</a:t>
            </a:r>
            <a:r>
              <a:rPr lang="en-US" dirty="0"/>
              <a:t> </a:t>
            </a:r>
            <a:r>
              <a:rPr lang="en-US" dirty="0" err="1"/>
              <a:t>apsistoje</a:t>
            </a:r>
            <a:r>
              <a:rPr lang="en-US" dirty="0"/>
              <a:t> </a:t>
            </a:r>
            <a:r>
              <a:rPr lang="en-US" dirty="0" err="1"/>
              <a:t>vietiniai</a:t>
            </a:r>
            <a:r>
              <a:rPr lang="en-US" dirty="0"/>
              <a:t> </a:t>
            </a:r>
            <a:r>
              <a:rPr lang="en-US" dirty="0" err="1"/>
              <a:t>turistai</a:t>
            </a:r>
            <a:r>
              <a:rPr lang="en-US" dirty="0"/>
              <a:t>, </a:t>
            </a:r>
            <a:r>
              <a:rPr lang="en-US" dirty="0" err="1"/>
              <a:t>kuo</a:t>
            </a:r>
            <a:r>
              <a:rPr lang="en-US" dirty="0"/>
              <a:t> </a:t>
            </a:r>
            <a:r>
              <a:rPr lang="en-US" dirty="0" err="1"/>
              <a:t>labai</a:t>
            </a:r>
            <a:r>
              <a:rPr lang="en-US" dirty="0"/>
              <a:t> </a:t>
            </a:r>
            <a:r>
              <a:rPr lang="en-US" dirty="0" err="1"/>
              <a:t>džiaugiamės</a:t>
            </a:r>
            <a:r>
              <a:rPr lang="en-US" dirty="0"/>
              <a:t>, bet </a:t>
            </a:r>
            <a:r>
              <a:rPr lang="en-US" dirty="0" err="1"/>
              <a:t>esame</a:t>
            </a:r>
            <a:r>
              <a:rPr lang="en-US" dirty="0"/>
              <a:t> </a:t>
            </a:r>
            <a:r>
              <a:rPr lang="en-US" dirty="0" err="1"/>
              <a:t>tikri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esame</a:t>
            </a:r>
            <a:r>
              <a:rPr lang="en-US" dirty="0"/>
              <a:t> ir </a:t>
            </a:r>
            <a:r>
              <a:rPr lang="en-US" dirty="0" err="1"/>
              <a:t>galime</a:t>
            </a:r>
            <a:r>
              <a:rPr lang="en-US" dirty="0"/>
              <a:t> </a:t>
            </a:r>
            <a:r>
              <a:rPr lang="en-US" dirty="0" err="1"/>
              <a:t>būti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labiau</a:t>
            </a:r>
            <a:r>
              <a:rPr lang="en-US" dirty="0"/>
              <a:t> </a:t>
            </a:r>
            <a:r>
              <a:rPr lang="en-US" dirty="0" err="1"/>
              <a:t>patrauklūs</a:t>
            </a:r>
            <a:r>
              <a:rPr lang="en-US" dirty="0"/>
              <a:t> </a:t>
            </a:r>
            <a:r>
              <a:rPr lang="en-US" dirty="0" err="1"/>
              <a:t>užsienio</a:t>
            </a:r>
            <a:r>
              <a:rPr lang="en-US" dirty="0"/>
              <a:t> </a:t>
            </a:r>
            <a:r>
              <a:rPr lang="en-US" dirty="0" err="1"/>
              <a:t>rinkoms</a:t>
            </a:r>
            <a:r>
              <a:rPr lang="en-US" dirty="0"/>
              <a:t>. </a:t>
            </a:r>
            <a:r>
              <a:rPr lang="en-US" dirty="0" err="1"/>
              <a:t>Turime</a:t>
            </a:r>
            <a:r>
              <a:rPr lang="en-US" dirty="0"/>
              <a:t> </a:t>
            </a:r>
            <a:r>
              <a:rPr lang="en-US" dirty="0" err="1"/>
              <a:t>kur</a:t>
            </a:r>
            <a:r>
              <a:rPr lang="en-US" dirty="0"/>
              <a:t> </a:t>
            </a:r>
            <a:r>
              <a:rPr lang="en-US" dirty="0" err="1"/>
              <a:t>stengtis</a:t>
            </a:r>
            <a:r>
              <a:rPr lang="en-US" dirty="0"/>
              <a:t> ir </a:t>
            </a:r>
            <a:r>
              <a:rPr lang="en-US" dirty="0" err="1"/>
              <a:t>šiuo</a:t>
            </a:r>
            <a:r>
              <a:rPr lang="en-US" dirty="0"/>
              <a:t> </a:t>
            </a:r>
            <a:r>
              <a:rPr lang="en-US" dirty="0" err="1"/>
              <a:t>klausimu</a:t>
            </a:r>
            <a:r>
              <a:rPr lang="en-US" dirty="0"/>
              <a:t> </a:t>
            </a:r>
            <a:r>
              <a:rPr lang="en-US" dirty="0" err="1"/>
              <a:t>aktyviai</a:t>
            </a:r>
            <a:r>
              <a:rPr lang="en-US" dirty="0"/>
              <a:t> </a:t>
            </a:r>
            <a:r>
              <a:rPr lang="en-US" dirty="0" err="1"/>
              <a:t>dirbame</a:t>
            </a:r>
            <a:r>
              <a:rPr lang="en-US" dirty="0"/>
              <a:t>.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04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Svarbiausios</a:t>
            </a:r>
            <a:r>
              <a:rPr lang="en-US" dirty="0"/>
              <a:t> </a:t>
            </a:r>
            <a:r>
              <a:rPr lang="en-US" dirty="0" err="1"/>
              <a:t>rinkos</a:t>
            </a:r>
            <a:r>
              <a:rPr lang="en-US" dirty="0"/>
              <a:t> </a:t>
            </a:r>
            <a:r>
              <a:rPr lang="en-US" dirty="0" err="1"/>
              <a:t>kurortams</a:t>
            </a:r>
            <a:r>
              <a:rPr lang="en-US" dirty="0"/>
              <a:t> ir </a:t>
            </a:r>
            <a:r>
              <a:rPr lang="en-US" dirty="0" err="1"/>
              <a:t>kurortinėms</a:t>
            </a:r>
            <a:r>
              <a:rPr lang="en-US" dirty="0"/>
              <a:t> </a:t>
            </a:r>
            <a:r>
              <a:rPr lang="en-US" dirty="0" err="1"/>
              <a:t>teritorijoms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šios</a:t>
            </a:r>
            <a:r>
              <a:rPr lang="en-US" dirty="0"/>
              <a:t>: </a:t>
            </a:r>
            <a:r>
              <a:rPr lang="en-US" dirty="0" err="1"/>
              <a:t>Vokietija</a:t>
            </a:r>
            <a:r>
              <a:rPr lang="en-US" dirty="0"/>
              <a:t>, </a:t>
            </a:r>
            <a:r>
              <a:rPr lang="en-US" dirty="0" err="1"/>
              <a:t>Latvija</a:t>
            </a:r>
            <a:r>
              <a:rPr lang="en-US" dirty="0"/>
              <a:t>, </a:t>
            </a:r>
            <a:r>
              <a:rPr lang="en-US" dirty="0" err="1"/>
              <a:t>Lenkija</a:t>
            </a:r>
            <a:r>
              <a:rPr lang="en-US" dirty="0"/>
              <a:t>, </a:t>
            </a:r>
            <a:r>
              <a:rPr lang="en-US" dirty="0" err="1"/>
              <a:t>Izraelis</a:t>
            </a:r>
            <a:r>
              <a:rPr lang="en-US" dirty="0"/>
              <a:t>. </a:t>
            </a:r>
          </a:p>
          <a:p>
            <a:r>
              <a:rPr lang="en-US" dirty="0"/>
              <a:t>Net 65 proc. į </a:t>
            </a:r>
            <a:r>
              <a:rPr lang="en-US" dirty="0" err="1"/>
              <a:t>Lietuvą</a:t>
            </a:r>
            <a:r>
              <a:rPr lang="en-US" dirty="0"/>
              <a:t> </a:t>
            </a:r>
            <a:r>
              <a:rPr lang="en-US" dirty="0" err="1"/>
              <a:t>atvykusių</a:t>
            </a:r>
            <a:r>
              <a:rPr lang="en-US" dirty="0"/>
              <a:t> </a:t>
            </a:r>
            <a:r>
              <a:rPr lang="en-US" dirty="0" err="1"/>
              <a:t>turistų</a:t>
            </a:r>
            <a:r>
              <a:rPr lang="en-US" dirty="0"/>
              <a:t> </a:t>
            </a:r>
            <a:r>
              <a:rPr lang="en-US" dirty="0" err="1"/>
              <a:t>iš</a:t>
            </a:r>
            <a:r>
              <a:rPr lang="en-US" dirty="0"/>
              <a:t> </a:t>
            </a:r>
            <a:r>
              <a:rPr lang="en-US" dirty="0" err="1"/>
              <a:t>Izraelio</a:t>
            </a:r>
            <a:r>
              <a:rPr lang="en-US" dirty="0"/>
              <a:t> </a:t>
            </a:r>
            <a:r>
              <a:rPr lang="en-US" dirty="0" err="1"/>
              <a:t>rinkosi</a:t>
            </a:r>
            <a:r>
              <a:rPr lang="en-US" dirty="0"/>
              <a:t> </a:t>
            </a:r>
            <a:r>
              <a:rPr lang="en-US" dirty="0" err="1"/>
              <a:t>mūsų</a:t>
            </a:r>
            <a:r>
              <a:rPr lang="en-US" dirty="0"/>
              <a:t> </a:t>
            </a:r>
            <a:r>
              <a:rPr lang="en-US" dirty="0" err="1"/>
              <a:t>šalies</a:t>
            </a:r>
            <a:r>
              <a:rPr lang="en-US" dirty="0"/>
              <a:t> </a:t>
            </a:r>
            <a:r>
              <a:rPr lang="en-US" dirty="0" err="1"/>
              <a:t>kurortus</a:t>
            </a:r>
            <a:r>
              <a:rPr lang="en-US" dirty="0"/>
              <a:t> ir </a:t>
            </a:r>
            <a:r>
              <a:rPr lang="en-US" dirty="0" err="1"/>
              <a:t>kurortines</a:t>
            </a:r>
            <a:r>
              <a:rPr lang="en-US" dirty="0"/>
              <a:t> </a:t>
            </a:r>
            <a:r>
              <a:rPr lang="en-US" dirty="0" err="1"/>
              <a:t>teritorijas</a:t>
            </a:r>
            <a:r>
              <a:rPr lang="en-US" dirty="0"/>
              <a:t>.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CEA5-77C0-4853-991B-1DB2A74C28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E2173A0-481D-12CD-F78E-B54E96CC8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6CF67128-9DD5-80FD-666C-86AC19457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E60B939-E6C7-369C-F81E-94B8C7927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3663213-45C5-BC54-7E6F-B282FCF6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CD82619-2FE0-D217-C22B-5CD1D4B4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6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06D1681-95E8-89D1-12AC-0B79A80F1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D8030BD7-BDF3-72B8-9C25-7485E2A6A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F33B48B-DCB7-0A21-EE29-C0E1A749A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7A76BAB-1F7D-7102-4876-60AC77E12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ACF2A9-C30D-4CE3-E7B1-4C0AE199C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4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334EA7BC-3D5E-1F22-63A9-894C2CF29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6C52CB6A-E20D-3015-2B20-ED0BD0708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16ABDD4-0A6E-44CF-1C76-1F633A2B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CDC52A5-F53F-80E8-2E71-CEE29F87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2DEDC1C-532D-B9CA-F0B1-720F86D0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2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2466" y="3068433"/>
            <a:ext cx="4936332" cy="35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1392233"/>
            <a:ext cx="8400400" cy="114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2717800"/>
            <a:ext cx="6572400" cy="248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7460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8200" y="2346401"/>
            <a:ext cx="5829235" cy="428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4400" y="928567"/>
            <a:ext cx="7188000" cy="390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747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30300" y="2967602"/>
            <a:ext cx="4158501" cy="3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609600" y="1392233"/>
            <a:ext cx="8400400" cy="114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9177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 no illustra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4319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112C2CF-7901-0D9F-639E-CCC90F0E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18EAD47-9C64-FFFB-1120-0A22FF11A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0CC6264-10EF-A604-3BA8-976317A86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32D4652-8B45-2333-A74C-41FCBE308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4E7F2B1-3911-F22A-3C7D-C9DFDF12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0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6629B3-0919-AD99-2EF2-0E1049F6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11D88FAF-07FF-29C8-75D5-9D30AF7E9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9329F16-12DD-CB2C-A331-111B845BC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A3B09678-7B92-1FCF-DC2E-921F29C9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93A6BD44-E56E-8D10-D92B-27D038EA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8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7C828BD-7E77-0CB7-74E6-18E1BD74D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5C300EF-72E2-4409-EF94-9AACFF349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DBFA49A4-ADE8-7278-D847-984BE8D99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73916957-7D2F-25CB-92A0-3327ED0E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CDC4BCCC-D593-194C-55F9-1B151F9F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9178C321-BD24-B28F-B27D-DC55C500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E616F36-0703-8377-1A6F-475005CE5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BBD0E58-D7FC-82E8-ABBD-7B16ECE38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71CA2078-3CBB-A75E-A944-ED9174646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E54E25E3-67FA-EDAA-DA8F-3C3E38AA6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F53A37C7-7F93-EF00-4CB5-0DD9593F5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B9390C41-9512-60D2-4E3D-D15F2F8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40C42762-BFAF-5A31-0A62-62E23B5D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50042ED3-B8E7-7DD6-C340-17BCD9FE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8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090B9B9-5C8C-C159-AD04-1E6BECE8D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243408A6-AEF1-82F5-7873-C82B5B44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4F0FCA82-3EA7-382A-27B5-2360FFE28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98FF215-33BF-691D-E69C-4977BFDB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8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6BD040A5-A692-6AE5-1D9E-F00F253E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99C95CB6-6689-EB19-744F-6628739D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E19792BE-F4AC-B807-C2B1-9E887641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67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06CBB9D-99EB-BA9D-4125-9AB7ED49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39BD6D1-CDCB-6A0A-8D46-4D1167F14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210A29A1-A3E1-23F3-B6CC-46E3FBAF4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2AAAA98C-2AA2-F96A-266F-1FF6A52F4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91E7ED8B-9F84-44AD-91EB-110BB9E4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770DDA0E-E433-6EF2-71D8-7E88C02C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7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B94C34-C7B5-42AB-D9B5-706329699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85EA2F5B-E473-98F4-35EA-0EDCFC674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60559082-8410-2FAD-8A3A-8B80F3A15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D9103128-DBAC-8042-AB72-377FD420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9AD31807-CD84-6DCC-9BB0-1D72AADA2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D3142311-ACBF-D918-AB40-7450001C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5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4FD02A81-028D-FEF2-AA59-CCD9FD5EF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AA6ADEA7-E371-407E-7E67-A91477077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8BA64D8-18F2-5241-0545-285B18B26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6E64B-06E7-4069-98BA-D3ECE55A693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2E1DA74-6D3B-EC83-D8AA-3F9115388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BDE7B28-4A8B-5E09-3B9D-3919C28C5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7A56C-FEDA-4145-808F-CC00F9CD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1392233"/>
            <a:ext cx="8400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2717800"/>
            <a:ext cx="6572400" cy="2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967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jpe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armony Within: Medical &amp; Wellness SPA resorts in Lithuania | Lithuania  Travel">
            <a:extLst>
              <a:ext uri="{FF2B5EF4-FFF2-40B4-BE49-F238E27FC236}">
                <a16:creationId xmlns:a16="http://schemas.microsoft.com/office/drawing/2014/main" id="{510EC895-8374-59A3-4A72-F02ADE82D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27374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435766D1-E949-CC85-1BFD-93FFB5D9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609427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cap="none" spc="200" normalizeH="0" baseline="0" noProof="0" dirty="0" err="1">
                <a:ln>
                  <a:noFill/>
                </a:ln>
                <a:effectLst/>
                <a:uLnTx/>
                <a:uFillTx/>
                <a:cs typeface="Poppins" panose="00000500000000000000" pitchFamily="2" charset="0"/>
              </a:rPr>
              <a:t>Lietuvos</a:t>
            </a:r>
            <a:r>
              <a:rPr kumimoji="0" lang="en-US" b="0" i="0" u="none" strike="noStrike" cap="none" spc="200" normalizeH="0" baseline="0" noProof="0" dirty="0">
                <a:ln>
                  <a:noFill/>
                </a:ln>
                <a:effectLst/>
                <a:uLnTx/>
                <a:uFillTx/>
                <a:cs typeface="Poppins" panose="00000500000000000000" pitchFamily="2" charset="0"/>
              </a:rPr>
              <a:t> </a:t>
            </a:r>
            <a:r>
              <a:rPr kumimoji="0" lang="en-US" b="0" i="0" u="none" strike="noStrike" cap="none" spc="200" normalizeH="0" baseline="0" noProof="0" dirty="0" err="1">
                <a:ln>
                  <a:noFill/>
                </a:ln>
                <a:effectLst/>
                <a:uLnTx/>
                <a:uFillTx/>
                <a:cs typeface="Poppins" panose="00000500000000000000" pitchFamily="2" charset="0"/>
              </a:rPr>
              <a:t>kurortai</a:t>
            </a:r>
            <a:r>
              <a:rPr kumimoji="0" lang="en-US" b="0" i="0" u="none" strike="noStrike" cap="none" spc="200" normalizeH="0" baseline="0" noProof="0" dirty="0">
                <a:ln>
                  <a:noFill/>
                </a:ln>
                <a:effectLst/>
                <a:uLnTx/>
                <a:uFillTx/>
                <a:cs typeface="Poppins" panose="00000500000000000000" pitchFamily="2" charset="0"/>
              </a:rPr>
              <a:t> ir </a:t>
            </a:r>
            <a:r>
              <a:rPr kumimoji="0" lang="en-US" b="0" i="0" u="none" strike="noStrike" cap="none" spc="200" normalizeH="0" baseline="0" noProof="0" dirty="0" err="1">
                <a:ln>
                  <a:noFill/>
                </a:ln>
                <a:effectLst/>
                <a:uLnTx/>
                <a:uFillTx/>
                <a:cs typeface="Poppins" panose="00000500000000000000" pitchFamily="2" charset="0"/>
              </a:rPr>
              <a:t>kurortinės</a:t>
            </a:r>
            <a:r>
              <a:rPr kumimoji="0" lang="en-US" b="0" i="0" u="none" strike="noStrike" cap="none" spc="200" normalizeH="0" baseline="0" noProof="0" dirty="0">
                <a:ln>
                  <a:noFill/>
                </a:ln>
                <a:effectLst/>
                <a:uLnTx/>
                <a:uFillTx/>
                <a:cs typeface="Poppins" panose="00000500000000000000" pitchFamily="2" charset="0"/>
              </a:rPr>
              <a:t> </a:t>
            </a:r>
            <a:r>
              <a:rPr kumimoji="0" lang="en-US" b="0" i="0" u="none" strike="noStrike" cap="none" spc="200" normalizeH="0" baseline="0" noProof="0" dirty="0" err="1">
                <a:ln>
                  <a:noFill/>
                </a:ln>
                <a:effectLst/>
                <a:uLnTx/>
                <a:uFillTx/>
                <a:cs typeface="Poppins" panose="00000500000000000000" pitchFamily="2" charset="0"/>
              </a:rPr>
              <a:t>teritorijos</a:t>
            </a:r>
            <a:r>
              <a:rPr kumimoji="0" lang="en-US" b="0" i="0" u="none" strike="noStrike" cap="none" spc="200" normalizeH="0" baseline="0" noProof="0" dirty="0">
                <a:ln>
                  <a:noFill/>
                </a:ln>
                <a:effectLst/>
                <a:uLnTx/>
                <a:uFillTx/>
                <a:cs typeface="Poppins" panose="00000500000000000000" pitchFamily="2" charset="0"/>
              </a:rPr>
              <a:t> – </a:t>
            </a:r>
            <a:r>
              <a:rPr kumimoji="0" lang="en-US" b="0" i="0" u="none" strike="noStrike" cap="none" spc="200" normalizeH="0" baseline="0" noProof="0" dirty="0" err="1">
                <a:ln>
                  <a:noFill/>
                </a:ln>
                <a:effectLst/>
                <a:uLnTx/>
                <a:uFillTx/>
                <a:cs typeface="Poppins" panose="00000500000000000000" pitchFamily="2" charset="0"/>
              </a:rPr>
              <a:t>sveikatinimo</a:t>
            </a:r>
            <a:r>
              <a:rPr kumimoji="0" lang="en-US" b="0" i="0" u="none" strike="noStrike" cap="none" spc="200" normalizeH="0" baseline="0" noProof="0" dirty="0">
                <a:ln>
                  <a:noFill/>
                </a:ln>
                <a:effectLst/>
                <a:uLnTx/>
                <a:uFillTx/>
                <a:cs typeface="Poppins" panose="00000500000000000000" pitchFamily="2" charset="0"/>
              </a:rPr>
              <a:t> turizmo </a:t>
            </a:r>
            <a:r>
              <a:rPr kumimoji="0" lang="en-US" b="0" i="0" u="none" strike="noStrike" cap="none" spc="200" normalizeH="0" baseline="0" noProof="0" dirty="0" err="1">
                <a:ln>
                  <a:noFill/>
                </a:ln>
                <a:effectLst/>
                <a:uLnTx/>
                <a:uFillTx/>
                <a:cs typeface="Poppins" panose="00000500000000000000" pitchFamily="2" charset="0"/>
              </a:rPr>
              <a:t>širdis</a:t>
            </a: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cs typeface="Poppins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0A1B4EE-CDBD-BBB4-1EA5-F97A75A714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5" y="135786"/>
            <a:ext cx="1224135" cy="112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55039FF9-5B99-0F75-0343-2E34D0CE96B7}"/>
              </a:ext>
            </a:extLst>
          </p:cNvPr>
          <p:cNvSpPr/>
          <p:nvPr/>
        </p:nvSpPr>
        <p:spPr>
          <a:xfrm>
            <a:off x="122531" y="5928589"/>
            <a:ext cx="95115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>
                <a:solidFill>
                  <a:schemeClr val="bg2">
                    <a:lumMod val="25000"/>
                  </a:schemeClr>
                </a:solidFill>
                <a:latin typeface="+mj-lt"/>
                <a:cs typeface="Poppins" panose="00000500000000000000" pitchFamily="2" charset="0"/>
              </a:rPr>
              <a:t>Nijolė </a:t>
            </a:r>
            <a:r>
              <a:rPr lang="lt-LT" sz="24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Poppins" panose="00000500000000000000" pitchFamily="2" charset="0"/>
              </a:rPr>
              <a:t>Dirginčienė</a:t>
            </a:r>
            <a:endParaRPr lang="lt-LT" sz="2400" b="1" dirty="0">
              <a:solidFill>
                <a:schemeClr val="bg2">
                  <a:lumMod val="25000"/>
                </a:schemeClr>
              </a:solidFill>
              <a:latin typeface="+mj-lt"/>
              <a:cs typeface="Poppins" panose="00000500000000000000" pitchFamily="2" charset="0"/>
            </a:endParaRPr>
          </a:p>
          <a:p>
            <a:r>
              <a:rPr lang="lt-LT" sz="1600" dirty="0">
                <a:solidFill>
                  <a:schemeClr val="bg2">
                    <a:lumMod val="25000"/>
                  </a:schemeClr>
                </a:solidFill>
                <a:latin typeface="+mj-lt"/>
                <a:cs typeface="Poppins" panose="00000500000000000000" pitchFamily="2" charset="0"/>
              </a:rPr>
              <a:t>Lietuvos kurortų asociacijos prezidentė</a:t>
            </a:r>
          </a:p>
          <a:p>
            <a:r>
              <a:rPr lang="lt-LT" sz="1600" dirty="0">
                <a:solidFill>
                  <a:schemeClr val="bg2">
                    <a:lumMod val="25000"/>
                  </a:schemeClr>
                </a:solidFill>
                <a:latin typeface="+mj-lt"/>
                <a:cs typeface="Poppins" panose="00000500000000000000" pitchFamily="2" charset="0"/>
              </a:rPr>
              <a:t>Birštono savivaldybės merė</a:t>
            </a:r>
          </a:p>
        </p:txBody>
      </p:sp>
    </p:spTree>
    <p:extLst>
      <p:ext uri="{BB962C8B-B14F-4D97-AF65-F5344CB8AC3E}">
        <p14:creationId xmlns:p14="http://schemas.microsoft.com/office/powerpoint/2010/main" val="2088808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7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F7E17C2-4709-59AD-7ED0-E4086F17B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401AEDE-5052-CCBB-D2A9-25381D0A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irštonas">
            <a:extLst>
              <a:ext uri="{FF2B5EF4-FFF2-40B4-BE49-F238E27FC236}">
                <a16:creationId xmlns:a16="http://schemas.microsoft.com/office/drawing/2014/main" id="{F22ADF78-8609-864C-96C5-F7D2F5248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756"/>
            <a:ext cx="12191999" cy="813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D471B-B18E-462C-AF1E-86E02DE1C107}"/>
              </a:ext>
            </a:extLst>
          </p:cNvPr>
          <p:cNvSpPr txBox="1"/>
          <p:nvPr/>
        </p:nvSpPr>
        <p:spPr>
          <a:xfrm>
            <a:off x="1187116" y="1122947"/>
            <a:ext cx="9930063" cy="5369928"/>
          </a:xfrm>
          <a:prstGeom prst="rect">
            <a:avLst/>
          </a:prstGeom>
          <a:solidFill>
            <a:srgbClr val="696251">
              <a:alpha val="8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8FE0D-FADB-8517-6339-5645023E1D0D}"/>
              </a:ext>
            </a:extLst>
          </p:cNvPr>
          <p:cNvSpPr txBox="1"/>
          <p:nvPr/>
        </p:nvSpPr>
        <p:spPr>
          <a:xfrm>
            <a:off x="1764633" y="1556084"/>
            <a:ext cx="8566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j-lt"/>
              </a:rPr>
              <a:t>LIETUVOS KURORTAI IR KURORTINĖS TERITORIJOS – SVEIKATINIMO TURIZMO ŠIRDIS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i="1" dirty="0">
                <a:solidFill>
                  <a:schemeClr val="bg1"/>
                </a:solidFill>
                <a:latin typeface="+mj-lt"/>
              </a:rPr>
              <a:t>Kaip to </a:t>
            </a:r>
            <a:r>
              <a:rPr lang="en-US" sz="3600" b="1" i="1" dirty="0" err="1">
                <a:solidFill>
                  <a:schemeClr val="bg1"/>
                </a:solidFill>
                <a:latin typeface="+mj-lt"/>
              </a:rPr>
              <a:t>pasiekti</a:t>
            </a:r>
            <a:r>
              <a:rPr lang="en-US" sz="3600" b="1" i="1" dirty="0">
                <a:solidFill>
                  <a:schemeClr val="bg1"/>
                </a:solidFill>
                <a:latin typeface="+mj-lt"/>
              </a:rPr>
              <a:t>? 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279C65B-6A62-747B-AEA1-5C15956C8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420" y="-2168601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69EECD-CBF0-AD07-E018-3845263A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1. </a:t>
            </a:r>
            <a:r>
              <a:rPr lang="en-US" sz="4000" b="1" dirty="0" err="1"/>
              <a:t>Lietuvos</a:t>
            </a:r>
            <a:r>
              <a:rPr lang="en-US" sz="4000" b="1" dirty="0"/>
              <a:t> </a:t>
            </a:r>
            <a:r>
              <a:rPr lang="en-US" sz="4000" b="1" dirty="0" err="1"/>
              <a:t>kurortų</a:t>
            </a:r>
            <a:r>
              <a:rPr lang="en-US" sz="4000" b="1" dirty="0"/>
              <a:t> ir </a:t>
            </a:r>
            <a:r>
              <a:rPr lang="en-US" sz="4000" b="1" dirty="0" err="1"/>
              <a:t>kurortinių</a:t>
            </a:r>
            <a:r>
              <a:rPr lang="en-US" sz="4000" b="1" dirty="0"/>
              <a:t> </a:t>
            </a:r>
            <a:r>
              <a:rPr lang="en-US" sz="4000" b="1" dirty="0" err="1"/>
              <a:t>teritorijų</a:t>
            </a:r>
            <a:r>
              <a:rPr lang="en-US" sz="4000" b="1" dirty="0"/>
              <a:t> </a:t>
            </a:r>
            <a:r>
              <a:rPr lang="en-US" sz="4000" b="1" dirty="0" err="1"/>
              <a:t>darnaus</a:t>
            </a:r>
            <a:r>
              <a:rPr lang="en-US" sz="4000" b="1" dirty="0"/>
              <a:t> </a:t>
            </a:r>
            <a:r>
              <a:rPr lang="en-US" sz="4000" b="1" dirty="0" err="1"/>
              <a:t>vystymo</a:t>
            </a:r>
            <a:r>
              <a:rPr lang="en-US" sz="4000" b="1" dirty="0"/>
              <a:t> </a:t>
            </a:r>
            <a:r>
              <a:rPr lang="en-US" sz="4000" b="1" dirty="0" err="1"/>
              <a:t>įstatymo</a:t>
            </a:r>
            <a:r>
              <a:rPr lang="en-US" sz="4000" b="1" dirty="0"/>
              <a:t> </a:t>
            </a:r>
            <a:r>
              <a:rPr lang="en-US" sz="4000" b="1" dirty="0" err="1"/>
              <a:t>priėmimas</a:t>
            </a:r>
            <a:r>
              <a:rPr lang="en-US" sz="4000" b="1" dirty="0"/>
              <a:t>	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3A104CD-2B7F-DA27-8C7E-49B8D53A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9221"/>
            <a:ext cx="10515600" cy="4187742"/>
          </a:xfrm>
        </p:spPr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lt-L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straipsnis. Valstybės institucijų funkcijos kurortų ir kurortinių teritorijų valdymo srityje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ts val="1800"/>
              </a:lnSpc>
            </a:pPr>
            <a:r>
              <a:rPr lang="lt-L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Vyriausybė: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ts val="1800"/>
              </a:lnSpc>
            </a:pPr>
            <a:r>
              <a:rPr lang="lt-L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formuoja ir tvirtina nacionalinės kurortų ir kurortinių teritorijų politikos gaires;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ts val="1800"/>
              </a:lnSpc>
            </a:pPr>
            <a:r>
              <a:rPr lang="lt-L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lt-LT" sz="2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tvirtina ilgalaikę dešimties metų trukmės kurortų ir kurortinių teritorijų plėtros strategiją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programą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lt-L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ts val="1800"/>
              </a:lnSpc>
            </a:pPr>
            <a:r>
              <a:rPr lang="lt-L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 tvirtina kurorto ir kurortinės teritorijos statusą turinčių savivaldybių finansavimo ir lėšų apskaičiavimo metodiką;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ts val="1800"/>
              </a:lnSpc>
            </a:pPr>
            <a:r>
              <a:rPr lang="lt-L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4) tvirtina trejų metų trukmės </a:t>
            </a:r>
            <a:r>
              <a:rPr lang="lt-LT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kurortologinių</a:t>
            </a:r>
            <a:r>
              <a:rPr lang="lt-L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tyrimų vykdymo ir finansavimo programą;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83272251-C602-4178-A992-CF5C989E5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330" y="-2249488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0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ruskininkų parkai">
            <a:extLst>
              <a:ext uri="{FF2B5EF4-FFF2-40B4-BE49-F238E27FC236}">
                <a16:creationId xmlns:a16="http://schemas.microsoft.com/office/drawing/2014/main" id="{3A2E201E-44E7-51C6-7866-3FE4827CE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8" t="288" r="6323" b="3793"/>
          <a:stretch/>
        </p:blipFill>
        <p:spPr bwMode="auto">
          <a:xfrm>
            <a:off x="3407702" y="-10055"/>
            <a:ext cx="1001812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Google Shape;100;p1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3668857" y="20107"/>
            <a:ext cx="2619164" cy="6837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400"/>
          </a:p>
        </p:txBody>
      </p:sp>
      <p:sp>
        <p:nvSpPr>
          <p:cNvPr id="10" name="Rectangle 9"/>
          <p:cNvSpPr/>
          <p:nvPr/>
        </p:nvSpPr>
        <p:spPr>
          <a:xfrm>
            <a:off x="3407702" y="0"/>
            <a:ext cx="2880319" cy="6837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400"/>
          </a:p>
        </p:txBody>
      </p:sp>
      <p:sp>
        <p:nvSpPr>
          <p:cNvPr id="3" name="Rectangle 2"/>
          <p:cNvSpPr/>
          <p:nvPr/>
        </p:nvSpPr>
        <p:spPr>
          <a:xfrm>
            <a:off x="465102" y="2396980"/>
            <a:ext cx="8832981" cy="435214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400"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426093" y="2386926"/>
            <a:ext cx="8802709" cy="181152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lt-LT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Sveikatos turizmo, kaip prioritetinės Lietuvos turizmo sektoriaus šakos, pozicionavimas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.</a:t>
            </a:r>
            <a:endParaRPr lang="lt-LT" dirty="0">
              <a:solidFill>
                <a:srgbClr val="1C3442"/>
              </a:solidFill>
              <a:latin typeface="+mj-lt"/>
              <a:cs typeface="Poppins" panose="020B0604020202020204" charset="-70"/>
            </a:endParaRPr>
          </a:p>
          <a:p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Priemonių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, </a:t>
            </a:r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skirtų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susisiekimo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ir </a:t>
            </a:r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šalies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pasiekiamumo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gerinimui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, </a:t>
            </a:r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užtikrinimas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.</a:t>
            </a:r>
          </a:p>
          <a:p>
            <a:pPr lvl="0"/>
            <a:endParaRPr lang="en-US" sz="2400" dirty="0">
              <a:solidFill>
                <a:srgbClr val="1C3442"/>
              </a:solidFill>
              <a:latin typeface="+mj-lt"/>
              <a:cs typeface="Poppins" panose="020B0604020202020204" charset="-70"/>
            </a:endParaRPr>
          </a:p>
          <a:p>
            <a:pPr lvl="0"/>
            <a:endParaRPr lang="en-US" sz="2400" dirty="0">
              <a:solidFill>
                <a:srgbClr val="1C3442"/>
              </a:solidFill>
              <a:latin typeface="+mj-lt"/>
              <a:cs typeface="Poppins" panose="020B0604020202020204" charset="-70"/>
            </a:endParaRPr>
          </a:p>
          <a:p>
            <a:pPr marL="118531" lvl="0" indent="0">
              <a:buNone/>
            </a:pPr>
            <a:r>
              <a:rPr lang="lt-LT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Kurortų ir kurortinių teritorijų, kurortinio gydymo bei kurortų turizmo plėtrai yra būtina </a:t>
            </a:r>
            <a:r>
              <a:rPr lang="lt-LT" b="1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nuosekli ir kryptinga Valstybės politika</a:t>
            </a:r>
            <a:r>
              <a:rPr lang="lt-LT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, kurianti Lietuvos, kaip patrauklios sveikatos turizmo šalies, poziciją.</a:t>
            </a:r>
          </a:p>
          <a:p>
            <a:endParaRPr lang="lt-LT" dirty="0">
              <a:latin typeface="Poppins" panose="020B0604020202020204" charset="-70"/>
              <a:cs typeface="Poppins" panose="020B0604020202020204" charset="-70"/>
            </a:endParaRPr>
          </a:p>
          <a:p>
            <a:pPr marL="118530" indent="0">
              <a:buNone/>
            </a:pPr>
            <a:endParaRPr lang="lt-LT" dirty="0"/>
          </a:p>
          <a:p>
            <a:pPr lvl="0"/>
            <a:endParaRPr dirty="0"/>
          </a:p>
        </p:txBody>
      </p:sp>
      <p:sp>
        <p:nvSpPr>
          <p:cNvPr id="9" name="Google Shape;249;p31"/>
          <p:cNvSpPr txBox="1">
            <a:spLocks noGrp="1"/>
          </p:cNvSpPr>
          <p:nvPr>
            <p:ph type="title"/>
          </p:nvPr>
        </p:nvSpPr>
        <p:spPr>
          <a:xfrm>
            <a:off x="171590" y="1253780"/>
            <a:ext cx="6114612" cy="11432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marL="237061">
              <a:lnSpc>
                <a:spcPct val="100000"/>
              </a:lnSpc>
            </a:pPr>
            <a:r>
              <a:rPr lang="en-US" sz="3200" b="1" dirty="0">
                <a:cs typeface="Poppins" panose="020B0604020202020204" charset="-70"/>
              </a:rPr>
              <a:t>2. </a:t>
            </a:r>
            <a:r>
              <a:rPr lang="lt-LT" sz="3200" b="1" dirty="0" err="1">
                <a:cs typeface="Poppins" panose="020B0604020202020204" charset="-70"/>
              </a:rPr>
              <a:t>Turizm</a:t>
            </a:r>
            <a:r>
              <a:rPr lang="en-US" sz="3200" b="1" dirty="0">
                <a:cs typeface="Poppins" panose="020B0604020202020204" charset="-70"/>
              </a:rPr>
              <a:t>o</a:t>
            </a:r>
            <a:r>
              <a:rPr lang="lt-LT" sz="3200" b="1" dirty="0">
                <a:cs typeface="Poppins" panose="020B0604020202020204" charset="-70"/>
              </a:rPr>
              <a:t>, kaip </a:t>
            </a:r>
            <a:r>
              <a:rPr lang="lt-LT" sz="3200" b="1" dirty="0" err="1">
                <a:cs typeface="Poppins" panose="020B0604020202020204" charset="-70"/>
              </a:rPr>
              <a:t>atskir</a:t>
            </a:r>
            <a:r>
              <a:rPr lang="en-US" sz="3200" b="1" dirty="0" err="1">
                <a:cs typeface="Poppins" panose="020B0604020202020204" charset="-70"/>
              </a:rPr>
              <a:t>os</a:t>
            </a:r>
            <a:r>
              <a:rPr lang="lt-LT" sz="3200" b="1" dirty="0">
                <a:cs typeface="Poppins" panose="020B0604020202020204" charset="-70"/>
              </a:rPr>
              <a:t> ūkio </a:t>
            </a:r>
            <a:r>
              <a:rPr lang="lt-LT" sz="3200" b="1" dirty="0" err="1">
                <a:cs typeface="Poppins" panose="020B0604020202020204" charset="-70"/>
              </a:rPr>
              <a:t>šak</a:t>
            </a:r>
            <a:r>
              <a:rPr lang="en-US" sz="3200" b="1" dirty="0" err="1">
                <a:cs typeface="Poppins" panose="020B0604020202020204" charset="-70"/>
              </a:rPr>
              <a:t>os</a:t>
            </a:r>
            <a:r>
              <a:rPr lang="en-US" sz="3200" b="1" dirty="0">
                <a:cs typeface="Poppins" panose="020B0604020202020204" charset="-70"/>
              </a:rPr>
              <a:t> </a:t>
            </a:r>
            <a:r>
              <a:rPr lang="lt-LT" sz="3200" b="1" dirty="0">
                <a:cs typeface="Poppins" panose="020B0604020202020204" charset="-70"/>
              </a:rPr>
              <a:t>įtrauk</a:t>
            </a:r>
            <a:r>
              <a:rPr lang="en-US" sz="3200" b="1" dirty="0" err="1">
                <a:cs typeface="Poppins" panose="020B0604020202020204" charset="-70"/>
              </a:rPr>
              <a:t>imas</a:t>
            </a:r>
            <a:r>
              <a:rPr lang="lt-LT" sz="3200" b="1" dirty="0">
                <a:cs typeface="Poppins" panose="020B0604020202020204" charset="-70"/>
              </a:rPr>
              <a:t> į Lietuvos Respublikos Vyriausybės programos prioritetus</a:t>
            </a:r>
            <a:br>
              <a:rPr lang="en-US" sz="2800" dirty="0">
                <a:latin typeface="Poppins" panose="020B0604020202020204" charset="-70"/>
                <a:cs typeface="Poppins" panose="020B0604020202020204" charset="-70"/>
              </a:rPr>
            </a:br>
            <a:endParaRPr lang="lt-LT" sz="2800" dirty="0">
              <a:solidFill>
                <a:schemeClr val="accent1"/>
              </a:solidFill>
              <a:cs typeface="Poppins" panose="020B0604020202020204" charset="-7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313" y="0"/>
            <a:ext cx="878687" cy="9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93B5594-456B-51E1-4BB2-D5724327E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kmt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E378540-ACF0-738F-A24C-CB8439C57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600" y="450067"/>
            <a:ext cx="6572400" cy="2483600"/>
          </a:xfrm>
        </p:spPr>
        <p:txBody>
          <a:bodyPr/>
          <a:lstStyle/>
          <a:p>
            <a:pPr marL="118531" indent="0" algn="ctr">
              <a:buNone/>
            </a:pPr>
            <a:r>
              <a:rPr lang="en-US" b="1" dirty="0">
                <a:latin typeface="+mj-lt"/>
              </a:rPr>
              <a:t>3. </a:t>
            </a:r>
            <a:r>
              <a:rPr lang="en-US" b="1" dirty="0" err="1">
                <a:latin typeface="+mj-lt"/>
              </a:rPr>
              <a:t>Kurortologinių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mokslinių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tyrimų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įgyvendinimas</a:t>
            </a:r>
            <a:endParaRPr lang="en-US" b="1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Sukurti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kurortologinių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mokslinių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tyrimų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įgyvendinimo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politiką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numatyti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tikslinį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metinį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finansavimą</a:t>
            </a:r>
            <a:r>
              <a:rPr lang="en-US" dirty="0">
                <a:latin typeface="+mj-lt"/>
              </a:rPr>
              <a:t>;</a:t>
            </a:r>
          </a:p>
          <a:p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Apjungti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Valstybės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institucijas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švietimo</a:t>
            </a:r>
            <a:r>
              <a:rPr lang="en-US" dirty="0">
                <a:latin typeface="+mj-lt"/>
              </a:rPr>
              <a:t> ir </a:t>
            </a:r>
            <a:r>
              <a:rPr lang="en-US" dirty="0" err="1">
                <a:latin typeface="+mj-lt"/>
              </a:rPr>
              <a:t>mokslo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įstaigas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sanatorijas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kurortus</a:t>
            </a:r>
            <a:r>
              <a:rPr lang="en-US" dirty="0">
                <a:latin typeface="+mj-lt"/>
              </a:rPr>
              <a:t>;</a:t>
            </a:r>
          </a:p>
          <a:p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Sukurti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stebėsenos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sistemą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siekiant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atlikti</a:t>
            </a:r>
            <a:r>
              <a:rPr lang="en-US" dirty="0">
                <a:latin typeface="+mj-lt"/>
              </a:rPr>
              <a:t> monitoring</a:t>
            </a:r>
            <a:r>
              <a:rPr lang="lt-LT" dirty="0">
                <a:latin typeface="+mj-lt"/>
              </a:rPr>
              <a:t>ą</a:t>
            </a:r>
            <a:r>
              <a:rPr lang="en-US" dirty="0">
                <a:latin typeface="+mj-lt"/>
              </a:rPr>
              <a:t> ir </a:t>
            </a:r>
            <a:r>
              <a:rPr lang="en-US" dirty="0" err="1">
                <a:latin typeface="+mj-lt"/>
              </a:rPr>
              <a:t>numatyti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naujų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tyrimų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krypčių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galimybes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poreikį</a:t>
            </a:r>
            <a:r>
              <a:rPr lang="en-US" dirty="0">
                <a:latin typeface="+mj-lt"/>
              </a:rPr>
              <a:t>).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Harmony Within: Medical &amp; Wellness SPA resorts in Lithuania | Lithuania  Travel">
            <a:extLst>
              <a:ext uri="{FF2B5EF4-FFF2-40B4-BE49-F238E27FC236}">
                <a16:creationId xmlns:a16="http://schemas.microsoft.com/office/drawing/2014/main" id="{8CF7B7AB-BCA4-1FA8-FC57-E6C0944A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451" cy="685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EF27F0E6-358E-571B-29F2-62B4E647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420" y="-2168601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1DDD67D9-32F9-4100-5A48-10DEFB930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09650"/>
            <a:ext cx="11868150" cy="2095500"/>
          </a:xfrm>
        </p:spPr>
        <p:txBody>
          <a:bodyPr/>
          <a:lstStyle/>
          <a:p>
            <a:r>
              <a:rPr lang="lt-LT" dirty="0">
                <a:effectLst/>
                <a:latin typeface="+mj-lt"/>
                <a:ea typeface="Times New Roman" panose="02020603050405020304" pitchFamily="18" charset="0"/>
              </a:rPr>
              <a:t>Pripažindama </a:t>
            </a:r>
            <a:r>
              <a:rPr lang="lt-LT" dirty="0" err="1">
                <a:effectLst/>
                <a:latin typeface="+mj-lt"/>
                <a:ea typeface="Times New Roman" panose="02020603050405020304" pitchFamily="18" charset="0"/>
              </a:rPr>
              <a:t>kurortologinių</a:t>
            </a:r>
            <a:r>
              <a:rPr lang="lt-LT" dirty="0">
                <a:effectLst/>
                <a:latin typeface="+mj-lt"/>
                <a:ea typeface="Times New Roman" panose="02020603050405020304" pitchFamily="18" charset="0"/>
              </a:rPr>
              <a:t> tyrimų poreikį ir aktualumą Lietuvos atvykstamojo turizmo sektoriui bei Lietuvos ekonomikai, Ekonomikos ir inovacijų ministerija 2021 m. spalio 15 d. raštu Nr. (21.5-62)-4534 „Dėl reikšminių tyrimų temų pateikimo“ pateikė prašymą Lietuvos mokslo tarybai įtraukti </a:t>
            </a:r>
            <a:r>
              <a:rPr lang="lt-LT" dirty="0" err="1">
                <a:effectLst/>
                <a:latin typeface="+mj-lt"/>
                <a:ea typeface="Times New Roman" panose="02020603050405020304" pitchFamily="18" charset="0"/>
              </a:rPr>
              <a:t>kurortologinius</a:t>
            </a:r>
            <a:r>
              <a:rPr lang="lt-LT" dirty="0">
                <a:effectLst/>
                <a:latin typeface="+mj-lt"/>
                <a:ea typeface="Times New Roman" panose="02020603050405020304" pitchFamily="18" charset="0"/>
              </a:rPr>
              <a:t> tyrimus į „Reikšminių tyrimų projektus“.</a:t>
            </a:r>
            <a:endParaRPr lang="en-US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en-US" dirty="0"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lt-LT" dirty="0">
                <a:effectLst/>
                <a:latin typeface="+mj-lt"/>
                <a:ea typeface="Times New Roman" panose="02020603050405020304" pitchFamily="18" charset="0"/>
              </a:rPr>
              <a:t>2022 d. kovo 29 d. Lietuvos mokslo taryba informavo Ekonomikos ir inovacijų ministeriją, kad Lietuvos Respublikos Vyriausybė pripažino </a:t>
            </a:r>
            <a:r>
              <a:rPr lang="lt-LT" dirty="0" err="1">
                <a:effectLst/>
                <a:latin typeface="+mj-lt"/>
                <a:ea typeface="Times New Roman" panose="02020603050405020304" pitchFamily="18" charset="0"/>
              </a:rPr>
              <a:t>kurortologinių</a:t>
            </a:r>
            <a:r>
              <a:rPr lang="lt-LT" dirty="0">
                <a:effectLst/>
                <a:latin typeface="+mj-lt"/>
                <a:ea typeface="Times New Roman" panose="02020603050405020304" pitchFamily="18" charset="0"/>
              </a:rPr>
              <a:t> tyrimų temą strategiškai svarbia ir aktualia valstybei bei visuomenei ir pritarė </a:t>
            </a:r>
            <a:r>
              <a:rPr lang="lt-LT" dirty="0" err="1">
                <a:effectLst/>
                <a:latin typeface="+mj-lt"/>
                <a:ea typeface="Times New Roman" panose="02020603050405020304" pitchFamily="18" charset="0"/>
              </a:rPr>
              <a:t>kurortologinių</a:t>
            </a:r>
            <a:r>
              <a:rPr lang="lt-LT" dirty="0">
                <a:effectLst/>
                <a:latin typeface="+mj-lt"/>
                <a:ea typeface="Times New Roman" panose="02020603050405020304" pitchFamily="18" charset="0"/>
              </a:rPr>
              <a:t> tyrimų vykdymui per reikšminius tyrimus.</a:t>
            </a:r>
            <a:endParaRPr lang="en-US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en-US" dirty="0"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en-US" dirty="0" err="1">
                <a:latin typeface="+mj-lt"/>
              </a:rPr>
              <a:t>Paskelbtą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konkursą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laimėjo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Klaipėdos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universiteto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paraišk</a:t>
            </a:r>
            <a:r>
              <a:rPr lang="lt-LT" dirty="0">
                <a:latin typeface="+mj-lt"/>
              </a:rPr>
              <a:t>a</a:t>
            </a:r>
            <a:r>
              <a:rPr lang="en-US" dirty="0">
                <a:latin typeface="+mj-lt"/>
              </a:rPr>
              <a:t>, ko </a:t>
            </a:r>
            <a:r>
              <a:rPr lang="en-US" dirty="0" err="1">
                <a:latin typeface="+mj-lt"/>
              </a:rPr>
              <a:t>pasekoje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tyrimas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atliktas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Birštone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Druskininkuose</a:t>
            </a:r>
            <a:r>
              <a:rPr lang="en-US" dirty="0">
                <a:latin typeface="+mj-lt"/>
              </a:rPr>
              <a:t> ir </a:t>
            </a:r>
            <a:r>
              <a:rPr lang="en-US" dirty="0" err="1">
                <a:latin typeface="+mj-lt"/>
              </a:rPr>
              <a:t>Palangoje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veikiančiose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sanatorijose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0B9D9-7BBC-665E-7CA2-2E032557400C}"/>
              </a:ext>
            </a:extLst>
          </p:cNvPr>
          <p:cNvSpPr txBox="1"/>
          <p:nvPr/>
        </p:nvSpPr>
        <p:spPr>
          <a:xfrm>
            <a:off x="1085850" y="209550"/>
            <a:ext cx="996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LR EIMIN </a:t>
            </a:r>
            <a:r>
              <a:rPr lang="en-US" sz="3200" b="1" dirty="0" err="1">
                <a:latin typeface="+mj-lt"/>
              </a:rPr>
              <a:t>lyderystė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kurortologijos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srityje</a:t>
            </a:r>
            <a:endParaRPr lang="en-US" sz="3200" b="1" dirty="0">
              <a:latin typeface="+mj-lt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7BFF53BB-FCBA-A9F8-7309-9D8BC3EE9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420" y="-2168601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060CE05-2A99-DFE2-2EDC-531AD571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73033"/>
            <a:ext cx="11791950" cy="1143200"/>
          </a:xfrm>
        </p:spPr>
        <p:txBody>
          <a:bodyPr/>
          <a:lstStyle/>
          <a:p>
            <a:pPr algn="ctr"/>
            <a:r>
              <a:rPr lang="en-US" sz="3600" b="1" dirty="0" err="1"/>
              <a:t>Trišalė</a:t>
            </a:r>
            <a:r>
              <a:rPr lang="en-US" sz="3600" b="1" dirty="0"/>
              <a:t> LSMU, </a:t>
            </a:r>
            <a:r>
              <a:rPr lang="en-US" sz="3600" b="1" dirty="0" err="1"/>
              <a:t>Lietuvos</a:t>
            </a:r>
            <a:r>
              <a:rPr lang="en-US" sz="3600" b="1" dirty="0"/>
              <a:t> </a:t>
            </a:r>
            <a:r>
              <a:rPr lang="en-US" sz="3600" b="1" dirty="0" err="1"/>
              <a:t>kurortų</a:t>
            </a:r>
            <a:r>
              <a:rPr lang="en-US" sz="3600" b="1" dirty="0"/>
              <a:t> </a:t>
            </a:r>
            <a:r>
              <a:rPr lang="en-US" sz="3600" b="1" dirty="0" err="1"/>
              <a:t>asociacijos</a:t>
            </a:r>
            <a:r>
              <a:rPr lang="en-US" sz="3600" b="1" dirty="0"/>
              <a:t> ir </a:t>
            </a:r>
            <a:r>
              <a:rPr lang="en-US" sz="3600" b="1" dirty="0" err="1"/>
              <a:t>Nacionalinės</a:t>
            </a:r>
            <a:r>
              <a:rPr lang="en-US" sz="3600" b="1" dirty="0"/>
              <a:t> </a:t>
            </a:r>
            <a:r>
              <a:rPr lang="en-US" sz="3600" b="1" dirty="0" err="1"/>
              <a:t>sanatorijų</a:t>
            </a:r>
            <a:r>
              <a:rPr lang="en-US" sz="3600" b="1" dirty="0"/>
              <a:t> ir </a:t>
            </a:r>
            <a:r>
              <a:rPr lang="en-US" sz="3600" b="1" dirty="0" err="1"/>
              <a:t>reabilitacijos</a:t>
            </a:r>
            <a:r>
              <a:rPr lang="en-US" sz="3600" b="1" dirty="0"/>
              <a:t> </a:t>
            </a:r>
            <a:r>
              <a:rPr lang="en-US" sz="3600" b="1" dirty="0" err="1"/>
              <a:t>įstaigų</a:t>
            </a:r>
            <a:r>
              <a:rPr lang="en-US" sz="3600" b="1" dirty="0"/>
              <a:t> </a:t>
            </a:r>
            <a:r>
              <a:rPr lang="en-US" sz="3600" b="1" dirty="0" err="1"/>
              <a:t>asociacijos</a:t>
            </a:r>
            <a:r>
              <a:rPr lang="en-US" sz="3600" b="1" dirty="0"/>
              <a:t> </a:t>
            </a:r>
            <a:r>
              <a:rPr lang="en-US" sz="3600" b="1" dirty="0" err="1"/>
              <a:t>sutartis</a:t>
            </a:r>
            <a:endParaRPr lang="en-US" sz="3600" b="1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80D84C52-898E-13E8-0C68-F0C548CE6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veikslėlis 6" descr="Paveikslėlis, kuriame yra vidaus, stalas, valgomasis stalas, konferencijų kambarys&#10;&#10;Automatiškai sugeneruotas aprašymas">
            <a:extLst>
              <a:ext uri="{FF2B5EF4-FFF2-40B4-BE49-F238E27FC236}">
                <a16:creationId xmlns:a16="http://schemas.microsoft.com/office/drawing/2014/main" id="{5B6E6A99-2BFA-53BA-FF2A-56DFBAE62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1525587"/>
            <a:ext cx="6972300" cy="5229225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0A0DFE07-B259-75F2-6515-B621AF500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420" y="-2168601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3E826BB-AE16-DD61-7955-FB69825A6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3400"/>
            <a:ext cx="5067300" cy="114320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Šalies</a:t>
            </a:r>
            <a:r>
              <a:rPr lang="en-US" dirty="0"/>
              <a:t> </a:t>
            </a:r>
            <a:r>
              <a:rPr lang="en-US" dirty="0" err="1"/>
              <a:t>žinomumo</a:t>
            </a:r>
            <a:r>
              <a:rPr lang="en-US" dirty="0"/>
              <a:t> </a:t>
            </a:r>
            <a:r>
              <a:rPr lang="en-US" dirty="0" err="1"/>
              <a:t>didinimas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FC87C9F-CE4C-E361-8322-59EE60C74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076450"/>
            <a:ext cx="4914900" cy="3124950"/>
          </a:xfrm>
        </p:spPr>
        <p:txBody>
          <a:bodyPr/>
          <a:lstStyle/>
          <a:p>
            <a:r>
              <a:rPr lang="en-US" sz="2800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Didesnio</a:t>
            </a:r>
            <a:r>
              <a:rPr lang="en-US" sz="2800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sz="2800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finansavimo</a:t>
            </a:r>
            <a:r>
              <a:rPr lang="en-US" sz="2800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sz="2800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šalies</a:t>
            </a:r>
            <a:r>
              <a:rPr lang="en-US" sz="2800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sz="2800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rinkodarai</a:t>
            </a:r>
            <a:r>
              <a:rPr lang="en-US" sz="2800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, </a:t>
            </a:r>
            <a:r>
              <a:rPr lang="en-US" sz="2800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užtikrinimas</a:t>
            </a:r>
            <a:r>
              <a:rPr lang="en-US" sz="2800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.</a:t>
            </a:r>
          </a:p>
          <a:p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Lietuvos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, </a:t>
            </a:r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kaip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sveikatinimo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turizmo </a:t>
            </a:r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šalies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patrauklumo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didinimas</a:t>
            </a:r>
            <a:r>
              <a:rPr lang="en-US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.</a:t>
            </a:r>
          </a:p>
          <a:p>
            <a:r>
              <a:rPr lang="en-US" sz="2800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Aktyvesnė</a:t>
            </a:r>
            <a:r>
              <a:rPr lang="en-US" sz="2800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sz="2800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komunikacija</a:t>
            </a:r>
            <a:r>
              <a:rPr lang="en-US" sz="2800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sz="2800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tikslinėse</a:t>
            </a:r>
            <a:r>
              <a:rPr lang="en-US" sz="2800" dirty="0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 </a:t>
            </a:r>
            <a:r>
              <a:rPr lang="en-US" sz="2800" dirty="0" err="1">
                <a:solidFill>
                  <a:srgbClr val="1C3442"/>
                </a:solidFill>
                <a:latin typeface="+mj-lt"/>
                <a:cs typeface="Poppins" panose="020B0604020202020204" charset="-70"/>
              </a:rPr>
              <a:t>rinkose</a:t>
            </a:r>
            <a:endParaRPr lang="lt-LT" sz="2800" dirty="0">
              <a:solidFill>
                <a:srgbClr val="1C3442"/>
              </a:solidFill>
              <a:latin typeface="+mj-lt"/>
              <a:cs typeface="Poppins" panose="020B0604020202020204" charset="-70"/>
            </a:endParaRPr>
          </a:p>
        </p:txBody>
      </p:sp>
      <p:pic>
        <p:nvPicPr>
          <p:cNvPr id="4" name="Picture 4" descr="Lietuvos kurortai ir kurortinės teritorijos lieka atviri saugiam ir  turiningam laisvalaikiui – Kurortų asociacija">
            <a:extLst>
              <a:ext uri="{FF2B5EF4-FFF2-40B4-BE49-F238E27FC236}">
                <a16:creationId xmlns:a16="http://schemas.microsoft.com/office/drawing/2014/main" id="{02422C10-43B3-79F1-B149-986CC5F7E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7" t="1" r="22590" b="-3444"/>
          <a:stretch/>
        </p:blipFill>
        <p:spPr bwMode="auto">
          <a:xfrm>
            <a:off x="6031832" y="0"/>
            <a:ext cx="7713802" cy="709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759A48C8-2080-C2FC-7AD0-B48306CF8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15" y="-2483971"/>
            <a:ext cx="4496570" cy="61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>
            <a:extLst>
              <a:ext uri="{FF2B5EF4-FFF2-40B4-BE49-F238E27FC236}">
                <a16:creationId xmlns:a16="http://schemas.microsoft.com/office/drawing/2014/main" id="{056884A3-B86C-58D4-C5C1-7BBDC37FB8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A7D86D"/>
                </a:solidFill>
                <a:effectLst/>
                <a:uLnTx/>
                <a:uFillTx/>
                <a:latin typeface="Poppins Light"/>
                <a:cs typeface="Poppins Light"/>
                <a:sym typeface="Poppi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A7D86D"/>
              </a:solidFill>
              <a:effectLst/>
              <a:uLnTx/>
              <a:uFillTx/>
              <a:latin typeface="Poppins Light"/>
              <a:cs typeface="Poppins Light"/>
              <a:sym typeface="Poppi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5158B-99CC-6CF8-D99A-B17904AF0128}"/>
              </a:ext>
            </a:extLst>
          </p:cNvPr>
          <p:cNvSpPr txBox="1"/>
          <p:nvPr/>
        </p:nvSpPr>
        <p:spPr>
          <a:xfrm>
            <a:off x="5581649" y="1624386"/>
            <a:ext cx="645739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2400" dirty="0" err="1">
                <a:solidFill>
                  <a:srgbClr val="03081E"/>
                </a:solidFill>
              </a:rPr>
              <a:t>Stiprus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sanatorinis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kurortinis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gydymas</a:t>
            </a:r>
            <a:endParaRPr lang="en-US" sz="2400" dirty="0">
              <a:solidFill>
                <a:srgbClr val="03081E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US" sz="2400" dirty="0">
              <a:solidFill>
                <a:srgbClr val="03081E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US" sz="2400" dirty="0" err="1">
                <a:solidFill>
                  <a:srgbClr val="03081E"/>
                </a:solidFill>
              </a:rPr>
              <a:t>Sveikai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gyvensenai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pritaikyta</a:t>
            </a:r>
            <a:r>
              <a:rPr lang="en-US" sz="2400" dirty="0">
                <a:solidFill>
                  <a:srgbClr val="03081E"/>
                </a:solidFill>
              </a:rPr>
              <a:t> kurortų ir </a:t>
            </a:r>
            <a:r>
              <a:rPr lang="en-US" sz="2400" dirty="0" err="1">
                <a:solidFill>
                  <a:srgbClr val="03081E"/>
                </a:solidFill>
              </a:rPr>
              <a:t>kurortinių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teritorijų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infrastruktūra</a:t>
            </a:r>
            <a:r>
              <a:rPr lang="en-US" sz="2400" dirty="0">
                <a:solidFill>
                  <a:srgbClr val="03081E"/>
                </a:solidFill>
              </a:rPr>
              <a:t> – </a:t>
            </a:r>
            <a:r>
              <a:rPr lang="en-US" sz="2400" dirty="0" err="1">
                <a:solidFill>
                  <a:srgbClr val="03081E"/>
                </a:solidFill>
              </a:rPr>
              <a:t>gydomieji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miškai</a:t>
            </a:r>
            <a:r>
              <a:rPr lang="en-US" sz="2400" dirty="0">
                <a:solidFill>
                  <a:srgbClr val="03081E"/>
                </a:solidFill>
              </a:rPr>
              <a:t>, </a:t>
            </a:r>
            <a:r>
              <a:rPr lang="en-US" sz="2400" dirty="0" err="1">
                <a:solidFill>
                  <a:srgbClr val="03081E"/>
                </a:solidFill>
              </a:rPr>
              <a:t>Kneipo</a:t>
            </a:r>
            <a:r>
              <a:rPr lang="en-US" sz="2400" dirty="0">
                <a:solidFill>
                  <a:srgbClr val="03081E"/>
                </a:solidFill>
              </a:rPr>
              <a:t> soda</a:t>
            </a:r>
            <a:r>
              <a:rPr lang="lt-LT" sz="2400" dirty="0">
                <a:solidFill>
                  <a:srgbClr val="03081E"/>
                </a:solidFill>
              </a:rPr>
              <a:t>s</a:t>
            </a:r>
            <a:r>
              <a:rPr lang="en-US" sz="2400" dirty="0">
                <a:solidFill>
                  <a:srgbClr val="03081E"/>
                </a:solidFill>
              </a:rPr>
              <a:t>, </a:t>
            </a:r>
            <a:r>
              <a:rPr lang="en-US" sz="2400" dirty="0" err="1">
                <a:solidFill>
                  <a:srgbClr val="03081E"/>
                </a:solidFill>
              </a:rPr>
              <a:t>oro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maudyklos</a:t>
            </a:r>
            <a:r>
              <a:rPr lang="en-US" sz="2400" dirty="0">
                <a:solidFill>
                  <a:srgbClr val="03081E"/>
                </a:solidFill>
              </a:rPr>
              <a:t> ir pan.  </a:t>
            </a:r>
            <a:br>
              <a:rPr lang="en-US" sz="2400" dirty="0">
                <a:solidFill>
                  <a:srgbClr val="03081E"/>
                </a:solidFill>
              </a:rPr>
            </a:br>
            <a:br>
              <a:rPr lang="en-US" sz="2400" dirty="0">
                <a:solidFill>
                  <a:srgbClr val="03081E"/>
                </a:solidFill>
              </a:rPr>
            </a:br>
            <a:r>
              <a:rPr lang="en-US" sz="2400" dirty="0" err="1">
                <a:solidFill>
                  <a:srgbClr val="03081E"/>
                </a:solidFill>
              </a:rPr>
              <a:t>Prevencinės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programos</a:t>
            </a:r>
            <a:r>
              <a:rPr lang="en-US" sz="2400" dirty="0">
                <a:solidFill>
                  <a:srgbClr val="03081E"/>
                </a:solidFill>
              </a:rPr>
              <a:t>, </a:t>
            </a:r>
            <a:r>
              <a:rPr lang="en-US" sz="2400" dirty="0" err="1">
                <a:solidFill>
                  <a:srgbClr val="03081E"/>
                </a:solidFill>
              </a:rPr>
              <a:t>orientuotos</a:t>
            </a:r>
            <a:r>
              <a:rPr lang="en-US" sz="2400" dirty="0">
                <a:solidFill>
                  <a:srgbClr val="03081E"/>
                </a:solidFill>
              </a:rPr>
              <a:t> į </a:t>
            </a:r>
            <a:r>
              <a:rPr lang="en-US" sz="2400" dirty="0" err="1">
                <a:solidFill>
                  <a:srgbClr val="03081E"/>
                </a:solidFill>
              </a:rPr>
              <a:t>naujų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sveikatos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įpročių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įsisavinimą</a:t>
            </a:r>
            <a:br>
              <a:rPr lang="en-US" sz="2400" dirty="0">
                <a:solidFill>
                  <a:srgbClr val="03081E"/>
                </a:solidFill>
              </a:rPr>
            </a:br>
            <a:br>
              <a:rPr lang="en-US" sz="2400" dirty="0">
                <a:solidFill>
                  <a:srgbClr val="03081E"/>
                </a:solidFill>
              </a:rPr>
            </a:br>
            <a:r>
              <a:rPr lang="en-US" sz="2400" dirty="0" err="1">
                <a:solidFill>
                  <a:srgbClr val="03081E"/>
                </a:solidFill>
              </a:rPr>
              <a:t>Programos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orientuotos</a:t>
            </a:r>
            <a:r>
              <a:rPr lang="en-US" sz="2400" dirty="0">
                <a:solidFill>
                  <a:srgbClr val="03081E"/>
                </a:solidFill>
              </a:rPr>
              <a:t> į </a:t>
            </a:r>
            <a:r>
              <a:rPr lang="en-US" sz="2400" dirty="0" err="1">
                <a:solidFill>
                  <a:srgbClr val="03081E"/>
                </a:solidFill>
              </a:rPr>
              <a:t>sveiką</a:t>
            </a:r>
            <a:r>
              <a:rPr lang="en-US" sz="2400" dirty="0">
                <a:solidFill>
                  <a:srgbClr val="03081E"/>
                </a:solidFill>
              </a:rPr>
              <a:t> </a:t>
            </a:r>
            <a:r>
              <a:rPr lang="en-US" sz="2400" dirty="0" err="1">
                <a:solidFill>
                  <a:srgbClr val="03081E"/>
                </a:solidFill>
              </a:rPr>
              <a:t>senėjimą</a:t>
            </a:r>
            <a:br>
              <a:rPr lang="en-US" sz="2400" dirty="0">
                <a:solidFill>
                  <a:srgbClr val="03081E"/>
                </a:solidFill>
              </a:rPr>
            </a:br>
            <a:br>
              <a:rPr lang="en-US" sz="2400" dirty="0">
                <a:solidFill>
                  <a:srgbClr val="03081E"/>
                </a:solidFill>
              </a:rPr>
            </a:b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Turime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eiti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koja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kojon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su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moksliniais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įrodymais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ir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stipria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šalies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komunikacija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2" descr="Harmony Within: Medical &amp; Wellness SPA resorts in Lithuania | Lithuania  Travel">
            <a:extLst>
              <a:ext uri="{FF2B5EF4-FFF2-40B4-BE49-F238E27FC236}">
                <a16:creationId xmlns:a16="http://schemas.microsoft.com/office/drawing/2014/main" id="{80052FC2-8F31-1A48-4574-A7E6FD3EA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27374"/>
          <a:stretch/>
        </p:blipFill>
        <p:spPr bwMode="auto">
          <a:xfrm>
            <a:off x="-3280405" y="-55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EFB68A-E1AC-6C93-00E4-C159C60C8E00}"/>
              </a:ext>
            </a:extLst>
          </p:cNvPr>
          <p:cNvSpPr txBox="1"/>
          <p:nvPr/>
        </p:nvSpPr>
        <p:spPr>
          <a:xfrm>
            <a:off x="5581650" y="304800"/>
            <a:ext cx="6457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308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Lietuvos</a:t>
            </a:r>
            <a:r>
              <a:rPr lang="en-US" sz="3200" b="1" dirty="0">
                <a:solidFill>
                  <a:srgbClr val="0308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308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galimybės</a:t>
            </a:r>
            <a:r>
              <a:rPr lang="en-US" sz="3200" b="1" dirty="0">
                <a:solidFill>
                  <a:srgbClr val="0308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308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atsirasti</a:t>
            </a:r>
            <a:r>
              <a:rPr lang="en-US" sz="3200" b="1" dirty="0">
                <a:solidFill>
                  <a:srgbClr val="0308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Europos </a:t>
            </a:r>
            <a:r>
              <a:rPr lang="en-US" sz="3200" b="1" dirty="0" err="1">
                <a:solidFill>
                  <a:srgbClr val="0308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sveikatinimo</a:t>
            </a:r>
            <a:r>
              <a:rPr lang="en-US" sz="3200" b="1" dirty="0">
                <a:solidFill>
                  <a:srgbClr val="0308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turizmo </a:t>
            </a:r>
            <a:r>
              <a:rPr lang="en-US" sz="3200" b="1" dirty="0" err="1">
                <a:solidFill>
                  <a:srgbClr val="0308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žemėlapyje</a:t>
            </a:r>
            <a:endParaRPr lang="en-US" sz="3200" b="1" dirty="0">
              <a:solidFill>
                <a:srgbClr val="03081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E2A0E7D1-4577-6A88-0689-6B965CA5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666" y="-2557708"/>
            <a:ext cx="4496570" cy="61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ristina\Pictures\Saved Pictures\Nuotraukos pranešimui\Birštonas. Fot aut. Andrius Aleksandravičiu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8" y="-2430575"/>
            <a:ext cx="12199568" cy="77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016" y="3140968"/>
            <a:ext cx="8400400" cy="1143200"/>
          </a:xfrm>
        </p:spPr>
        <p:txBody>
          <a:bodyPr/>
          <a:lstStyle/>
          <a:p>
            <a:r>
              <a:rPr lang="lt-LT" dirty="0">
                <a:solidFill>
                  <a:schemeClr val="bg1"/>
                </a:solidFill>
              </a:rPr>
              <a:t>DĖKOJU UŽ DĖMESĮ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8" y="5609725"/>
            <a:ext cx="1275480" cy="1248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13" y="5595726"/>
            <a:ext cx="1542617" cy="1232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00" y="5453477"/>
            <a:ext cx="2038717" cy="1575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94" y="5616260"/>
            <a:ext cx="2322073" cy="1498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30" y="5674293"/>
            <a:ext cx="1625735" cy="1075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82" y="5384067"/>
            <a:ext cx="1428751" cy="142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22" y="5634663"/>
            <a:ext cx="1026636" cy="1031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438" y="5328969"/>
            <a:ext cx="1527639" cy="1337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60" y="5532717"/>
            <a:ext cx="1426905" cy="11080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098" y="-246287"/>
            <a:ext cx="5195495" cy="707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6A02600-BB97-2D0B-D1A6-A09C04E7B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3DD352D-2C1E-2B3E-BFE8-805E6FBAE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417" cy="6858000"/>
          </a:xfr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3F15F5DD-6857-F5B3-4733-2121A7132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420" y="-2168601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ristina\Documents\Asociacija\2021\RINKODARA\Pristatymui LV\Neringa\fotkes\1 skaidre.jpg">
            <a:extLst>
              <a:ext uri="{FF2B5EF4-FFF2-40B4-BE49-F238E27FC236}">
                <a16:creationId xmlns:a16="http://schemas.microsoft.com/office/drawing/2014/main" id="{286B9961-9CD5-760B-CFFE-6CA2A768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5487" y="-1503560"/>
            <a:ext cx="16068676" cy="1203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4627570E-3F39-8CD1-C0A1-11B9D2E27EAF}"/>
              </a:ext>
            </a:extLst>
          </p:cNvPr>
          <p:cNvSpPr/>
          <p:nvPr/>
        </p:nvSpPr>
        <p:spPr>
          <a:xfrm>
            <a:off x="967437" y="491221"/>
            <a:ext cx="10162526" cy="5552391"/>
          </a:xfrm>
          <a:prstGeom prst="rect">
            <a:avLst/>
          </a:prstGeom>
          <a:solidFill>
            <a:schemeClr val="accent4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sp>
        <p:nvSpPr>
          <p:cNvPr id="7" name="Google Shape;5292;p53">
            <a:extLst>
              <a:ext uri="{FF2B5EF4-FFF2-40B4-BE49-F238E27FC236}">
                <a16:creationId xmlns:a16="http://schemas.microsoft.com/office/drawing/2014/main" id="{C0602879-3C5C-6007-6AB0-4E80E038F868}"/>
              </a:ext>
            </a:extLst>
          </p:cNvPr>
          <p:cNvSpPr txBox="1">
            <a:spLocks/>
          </p:cNvSpPr>
          <p:nvPr/>
        </p:nvSpPr>
        <p:spPr>
          <a:xfrm>
            <a:off x="2566063" y="169812"/>
            <a:ext cx="7059873" cy="1068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b="1" dirty="0" err="1">
                <a:cs typeface="Poppins" panose="00000500000000000000" pitchFamily="2" charset="0"/>
              </a:rPr>
              <a:t>Lietuva</a:t>
            </a:r>
            <a:r>
              <a:rPr lang="en-US" sz="3200" b="1" dirty="0">
                <a:cs typeface="Poppins" panose="00000500000000000000" pitchFamily="2" charset="0"/>
              </a:rPr>
              <a:t> turizmo </a:t>
            </a:r>
            <a:r>
              <a:rPr lang="en-US" sz="3200" b="1" dirty="0" err="1">
                <a:cs typeface="Poppins" panose="00000500000000000000" pitchFamily="2" charset="0"/>
              </a:rPr>
              <a:t>žemėlapyje</a:t>
            </a:r>
            <a:r>
              <a:rPr lang="en-US" sz="3200" b="1" dirty="0">
                <a:cs typeface="Poppins" panose="00000500000000000000" pitchFamily="2" charset="0"/>
              </a:rPr>
              <a:t> </a:t>
            </a:r>
            <a:r>
              <a:rPr lang="en-US" sz="3200" b="1" dirty="0" err="1">
                <a:cs typeface="Poppins" panose="00000500000000000000" pitchFamily="2" charset="0"/>
              </a:rPr>
              <a:t>šiandien</a:t>
            </a:r>
            <a:endParaRPr lang="lt-LT" sz="3200" b="1" dirty="0">
              <a:cs typeface="Poppins" panose="00000500000000000000" pitchFamily="2" charset="0"/>
            </a:endParaRPr>
          </a:p>
        </p:txBody>
      </p:sp>
      <p:sp>
        <p:nvSpPr>
          <p:cNvPr id="9" name="Google Shape;5153;p45">
            <a:extLst>
              <a:ext uri="{FF2B5EF4-FFF2-40B4-BE49-F238E27FC236}">
                <a16:creationId xmlns:a16="http://schemas.microsoft.com/office/drawing/2014/main" id="{263D92E2-AB37-FDD3-DF95-772AD64C21CF}"/>
              </a:ext>
            </a:extLst>
          </p:cNvPr>
          <p:cNvSpPr txBox="1"/>
          <p:nvPr/>
        </p:nvSpPr>
        <p:spPr>
          <a:xfrm>
            <a:off x="1269740" y="1258478"/>
            <a:ext cx="17979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dirty="0" err="1">
                <a:solidFill>
                  <a:srgbClr val="435D74"/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Geopolitinė</a:t>
            </a:r>
            <a:r>
              <a:rPr lang="en-US" sz="2000" b="1" dirty="0">
                <a:solidFill>
                  <a:srgbClr val="435D74"/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rgbClr val="435D74"/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situacija</a:t>
            </a:r>
            <a:endParaRPr sz="1600" b="1" i="0" u="none" strike="noStrike" cap="none" dirty="0">
              <a:solidFill>
                <a:srgbClr val="858585"/>
              </a:solidFill>
              <a:latin typeface="+mj-lt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10" name="Google Shape;5153;p45">
            <a:extLst>
              <a:ext uri="{FF2B5EF4-FFF2-40B4-BE49-F238E27FC236}">
                <a16:creationId xmlns:a16="http://schemas.microsoft.com/office/drawing/2014/main" id="{D5D5CFE1-DE20-00E4-92E5-AB31016AEC39}"/>
              </a:ext>
            </a:extLst>
          </p:cNvPr>
          <p:cNvSpPr txBox="1"/>
          <p:nvPr/>
        </p:nvSpPr>
        <p:spPr>
          <a:xfrm>
            <a:off x="1269740" y="2557279"/>
            <a:ext cx="17979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Sutrumpėjęs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kelionės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planavimo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procesas</a:t>
            </a:r>
            <a:endParaRPr sz="1600" b="1" i="0" u="none" strike="noStrike" cap="none" dirty="0">
              <a:solidFill>
                <a:schemeClr val="accent5">
                  <a:lumMod val="50000"/>
                </a:schemeClr>
              </a:solidFill>
              <a:latin typeface="+mj-lt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11" name="Google Shape;5153;p45">
            <a:extLst>
              <a:ext uri="{FF2B5EF4-FFF2-40B4-BE49-F238E27FC236}">
                <a16:creationId xmlns:a16="http://schemas.microsoft.com/office/drawing/2014/main" id="{D7ED1178-7836-8175-5B2D-B1398DB0270E}"/>
              </a:ext>
            </a:extLst>
          </p:cNvPr>
          <p:cNvSpPr txBox="1"/>
          <p:nvPr/>
        </p:nvSpPr>
        <p:spPr>
          <a:xfrm>
            <a:off x="1269740" y="3727502"/>
            <a:ext cx="17979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Infliacija</a:t>
            </a:r>
            <a:endParaRPr sz="1600" b="1" i="0" u="none" strike="noStrike" cap="none" dirty="0">
              <a:solidFill>
                <a:schemeClr val="accent5">
                  <a:lumMod val="50000"/>
                </a:schemeClr>
              </a:solidFill>
              <a:latin typeface="+mj-lt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12" name="Google Shape;5153;p45">
            <a:extLst>
              <a:ext uri="{FF2B5EF4-FFF2-40B4-BE49-F238E27FC236}">
                <a16:creationId xmlns:a16="http://schemas.microsoft.com/office/drawing/2014/main" id="{5100C92C-0325-9EE6-5F3E-366A9DB011B1}"/>
              </a:ext>
            </a:extLst>
          </p:cNvPr>
          <p:cNvSpPr txBox="1"/>
          <p:nvPr/>
        </p:nvSpPr>
        <p:spPr>
          <a:xfrm>
            <a:off x="1269740" y="4744811"/>
            <a:ext cx="17979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dirty="0">
                <a:solidFill>
                  <a:srgbClr val="435D74"/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Vis </a:t>
            </a:r>
            <a:r>
              <a:rPr lang="en-US" sz="2000" b="1" dirty="0" err="1">
                <a:solidFill>
                  <a:srgbClr val="435D74"/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dar</a:t>
            </a:r>
            <a:r>
              <a:rPr lang="en-US" sz="2000" b="1" dirty="0">
                <a:solidFill>
                  <a:srgbClr val="435D74"/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rgbClr val="435D74"/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atsigavimo</a:t>
            </a:r>
            <a:r>
              <a:rPr lang="en-US" sz="2000" b="1" dirty="0">
                <a:solidFill>
                  <a:srgbClr val="435D74"/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po </a:t>
            </a:r>
            <a:r>
              <a:rPr lang="en-US" sz="2000" b="1" dirty="0" err="1">
                <a:solidFill>
                  <a:srgbClr val="435D74"/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pandemijos</a:t>
            </a:r>
            <a:r>
              <a:rPr lang="en-US" sz="2000" b="1" dirty="0">
                <a:solidFill>
                  <a:srgbClr val="435D74"/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rgbClr val="435D74"/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kelyje</a:t>
            </a:r>
            <a:endParaRPr sz="1600" b="1" i="0" u="none" strike="noStrike" cap="none" dirty="0">
              <a:solidFill>
                <a:srgbClr val="858585"/>
              </a:solidFill>
              <a:latin typeface="+mj-lt"/>
              <a:ea typeface="Roboto"/>
              <a:cs typeface="Poppins" panose="00000500000000000000" pitchFamily="2" charset="0"/>
              <a:sym typeface="Roboto"/>
            </a:endParaRP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E0E6A57A-76FB-741B-F411-99C9352B7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910116"/>
              </p:ext>
            </p:extLst>
          </p:nvPr>
        </p:nvGraphicFramePr>
        <p:xfrm>
          <a:off x="2915469" y="1479612"/>
          <a:ext cx="5900738" cy="400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Google Shape;5153;p45">
            <a:extLst>
              <a:ext uri="{FF2B5EF4-FFF2-40B4-BE49-F238E27FC236}">
                <a16:creationId xmlns:a16="http://schemas.microsoft.com/office/drawing/2014/main" id="{CA890189-CBDC-C789-F199-A7CD3EB66794}"/>
              </a:ext>
            </a:extLst>
          </p:cNvPr>
          <p:cNvSpPr txBox="1"/>
          <p:nvPr/>
        </p:nvSpPr>
        <p:spPr>
          <a:xfrm>
            <a:off x="8998350" y="1189494"/>
            <a:ext cx="1797900" cy="10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Ilgėjanti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gyvenimo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trukmė</a:t>
            </a:r>
            <a:endParaRPr sz="1600" i="0" u="none" strike="noStrike" cap="none" dirty="0">
              <a:solidFill>
                <a:schemeClr val="accent3">
                  <a:lumMod val="50000"/>
                </a:schemeClr>
              </a:solidFill>
              <a:latin typeface="+mj-lt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17" name="Google Shape;5153;p45">
            <a:extLst>
              <a:ext uri="{FF2B5EF4-FFF2-40B4-BE49-F238E27FC236}">
                <a16:creationId xmlns:a16="http://schemas.microsoft.com/office/drawing/2014/main" id="{A78F15D6-48FB-9A3D-2F0A-FA30B8CAEFCF}"/>
              </a:ext>
            </a:extLst>
          </p:cNvPr>
          <p:cNvSpPr txBox="1"/>
          <p:nvPr/>
        </p:nvSpPr>
        <p:spPr>
          <a:xfrm>
            <a:off x="8963321" y="2406706"/>
            <a:ext cx="1797900" cy="10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Gyvenimo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būdo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sukelti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sveikatos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sutrikimai</a:t>
            </a:r>
            <a:endParaRPr sz="1600" i="0" u="none" strike="noStrike" cap="none" dirty="0">
              <a:solidFill>
                <a:schemeClr val="accent3">
                  <a:lumMod val="50000"/>
                </a:schemeClr>
              </a:solidFill>
              <a:latin typeface="+mj-lt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18" name="Google Shape;5153;p45">
            <a:extLst>
              <a:ext uri="{FF2B5EF4-FFF2-40B4-BE49-F238E27FC236}">
                <a16:creationId xmlns:a16="http://schemas.microsoft.com/office/drawing/2014/main" id="{04B7D5FA-4A39-E07C-FEF8-DD2EE3BB93E8}"/>
              </a:ext>
            </a:extLst>
          </p:cNvPr>
          <p:cNvSpPr txBox="1"/>
          <p:nvPr/>
        </p:nvSpPr>
        <p:spPr>
          <a:xfrm>
            <a:off x="8963320" y="3932190"/>
            <a:ext cx="1958939" cy="109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Streso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sukeltos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psichologinės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ir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neurologinės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problemos</a:t>
            </a:r>
            <a:endParaRPr sz="1600" i="0" u="none" strike="noStrike" cap="none" dirty="0">
              <a:solidFill>
                <a:schemeClr val="accent3">
                  <a:lumMod val="50000"/>
                </a:schemeClr>
              </a:solidFill>
              <a:latin typeface="+mj-lt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19" name="Google Shape;5153;p45">
            <a:extLst>
              <a:ext uri="{FF2B5EF4-FFF2-40B4-BE49-F238E27FC236}">
                <a16:creationId xmlns:a16="http://schemas.microsoft.com/office/drawing/2014/main" id="{054FBB9E-6D5A-4A56-FB48-302EDA8F08A6}"/>
              </a:ext>
            </a:extLst>
          </p:cNvPr>
          <p:cNvSpPr txBox="1"/>
          <p:nvPr/>
        </p:nvSpPr>
        <p:spPr>
          <a:xfrm>
            <a:off x="8963321" y="5239353"/>
            <a:ext cx="2166642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“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Jaunėjančios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”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ligos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Roboto"/>
                <a:cs typeface="Poppins" panose="00000500000000000000" pitchFamily="2" charset="0"/>
                <a:sym typeface="Roboto"/>
              </a:rPr>
              <a:t> </a:t>
            </a:r>
            <a:endParaRPr sz="1600" b="1" i="0" u="none" strike="noStrike" cap="none" dirty="0">
              <a:solidFill>
                <a:schemeClr val="accent3">
                  <a:lumMod val="50000"/>
                </a:schemeClr>
              </a:solidFill>
              <a:latin typeface="+mj-lt"/>
              <a:ea typeface="Roboto"/>
              <a:cs typeface="Poppins" panose="00000500000000000000" pitchFamily="2" charset="0"/>
              <a:sym typeface="Roboto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73CEAF85-04B9-96B0-2012-46AF2F6773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65" y="2624740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>
            <a:extLst>
              <a:ext uri="{FF2B5EF4-FFF2-40B4-BE49-F238E27FC236}">
                <a16:creationId xmlns:a16="http://schemas.microsoft.com/office/drawing/2014/main" id="{056884A3-B86C-58D4-C5C1-7BBDC37FB8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A7D86D"/>
                </a:solidFill>
                <a:effectLst/>
                <a:uLnTx/>
                <a:uFillTx/>
                <a:latin typeface="Poppins Light"/>
                <a:cs typeface="Poppins Light"/>
                <a:sym typeface="Poppi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A7D86D"/>
              </a:solidFill>
              <a:effectLst/>
              <a:uLnTx/>
              <a:uFillTx/>
              <a:latin typeface="Poppins Light"/>
              <a:cs typeface="Poppins Light"/>
              <a:sym typeface="Poppi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5158B-99CC-6CF8-D99A-B17904AF0128}"/>
              </a:ext>
            </a:extLst>
          </p:cNvPr>
          <p:cNvSpPr txBox="1"/>
          <p:nvPr/>
        </p:nvSpPr>
        <p:spPr>
          <a:xfrm>
            <a:off x="5008126" y="228153"/>
            <a:ext cx="677906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Lietuvos Respublikoje 2022 m. apsilankė 3</a:t>
            </a:r>
            <a:r>
              <a:rPr lang="en-US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  <a:r>
              <a:rPr lang="en-US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6 </a:t>
            </a:r>
            <a:r>
              <a:rPr lang="en-US" sz="2400" b="0" i="0" u="none" strike="noStrike" dirty="0" err="1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mln</a:t>
            </a:r>
            <a:r>
              <a:rPr lang="en-US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turistų. Šis skaičius 52,23 proc. didesnis nei 2021 m. ir net 76,7 proc. aukštesnis už 2020 m. rezultatus. Tačiau </a:t>
            </a:r>
            <a:r>
              <a:rPr lang="lt-LT" sz="2400" b="0" i="0" u="none" strike="noStrike" dirty="0" err="1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priešpandeminio</a:t>
            </a: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lygmens jis nesiekia - </a:t>
            </a:r>
            <a:r>
              <a:rPr lang="lt-LT" sz="2400" b="1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bendras turistų skaičius yra beveik -7 proc. mažesnis</a:t>
            </a: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nei 2019 metais. </a:t>
            </a:r>
            <a:endParaRPr lang="en-US" sz="2400" b="0" i="0" u="none" strike="noStrike" dirty="0">
              <a:solidFill>
                <a:srgbClr val="03081E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kern="1200" cap="none" spc="0" normalizeH="0" baseline="0" noProof="0" dirty="0">
              <a:ln>
                <a:noFill/>
              </a:ln>
              <a:solidFill>
                <a:srgbClr val="03081E"/>
              </a:solidFill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Nežiūrint į tai, kad turistų iš Lietuvos skaičius stabiliai auga</a:t>
            </a:r>
            <a:r>
              <a:rPr lang="en-US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tačiau atvykstamojo turizmo srautai </a:t>
            </a:r>
            <a:r>
              <a:rPr lang="lt-LT" sz="2400" b="1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išlieka -41 proc. mažesni</a:t>
            </a: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nei </a:t>
            </a:r>
            <a:r>
              <a:rPr lang="lt-LT" sz="2400" b="0" i="0" u="none" strike="noStrike" dirty="0" err="1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priešpandeminiu</a:t>
            </a: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laikotarpiu</a:t>
            </a:r>
            <a:r>
              <a:rPr lang="en-US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3081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3081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Turistams suteiktų nakvynių skaičius Lietuvoje 2022 m. sudarė 7</a:t>
            </a:r>
            <a:r>
              <a:rPr lang="en-US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  <a:r>
              <a:rPr lang="en-US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mln</a:t>
            </a:r>
            <a:r>
              <a:rPr lang="en-US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lt-LT" sz="2400" b="0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- tai 43,3 proc. daugiau nei praėjusiais metais, tačiau </a:t>
            </a:r>
            <a:r>
              <a:rPr lang="lt-LT" sz="2400" b="1" i="0" u="none" strike="noStrike" dirty="0">
                <a:solidFill>
                  <a:srgbClr val="0308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-11,23 proc. mažiau negu 2019 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3081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Turinio vietos rezervavimo ženklas 12" descr="Paveikslėlis, kuriame yra pastatas&#10;&#10;Automatiškai sugeneruotas aprašymas">
            <a:extLst>
              <a:ext uri="{FF2B5EF4-FFF2-40B4-BE49-F238E27FC236}">
                <a16:creationId xmlns:a16="http://schemas.microsoft.com/office/drawing/2014/main" id="{DF0A17F4-CF04-3725-DEC9-DDE9073A0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401DDACF-FBD6-DCE6-C7EB-40F390A99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420" y="-2168601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C238351-9C5E-6BE8-7EE3-A63740F7E147}"/>
              </a:ext>
            </a:extLst>
          </p:cNvPr>
          <p:cNvSpPr txBox="1"/>
          <p:nvPr/>
        </p:nvSpPr>
        <p:spPr>
          <a:xfrm>
            <a:off x="3046810" y="3244334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D7A125-32D5-41A8-9C12-FDE4BB156D6A}"/>
              </a:ext>
            </a:extLst>
          </p:cNvPr>
          <p:cNvSpPr txBox="1"/>
          <p:nvPr/>
        </p:nvSpPr>
        <p:spPr>
          <a:xfrm>
            <a:off x="3046810" y="3244334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67CCB1-B379-3A7A-7927-1C3FE3F2FB02}"/>
              </a:ext>
            </a:extLst>
          </p:cNvPr>
          <p:cNvSpPr txBox="1"/>
          <p:nvPr/>
        </p:nvSpPr>
        <p:spPr>
          <a:xfrm>
            <a:off x="6096000" y="397401"/>
            <a:ext cx="603421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rgbClr val="17161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lt-LT" sz="2800" b="0" i="0" u="none" strike="noStrike" dirty="0" err="1">
                <a:solidFill>
                  <a:srgbClr val="17161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uristų</a:t>
            </a:r>
            <a:r>
              <a:rPr lang="lt-LT" sz="2800" b="0" i="0" u="none" strike="noStrike" dirty="0">
                <a:solidFill>
                  <a:srgbClr val="17161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srautai kurortuose ir kurortinėse teritorijose 2022 m. augo daugiau negu trečdaliu</a:t>
            </a:r>
            <a:r>
              <a:rPr lang="en-US" sz="2800" b="0" i="0" u="none" strike="noStrike" dirty="0">
                <a:solidFill>
                  <a:srgbClr val="17161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800" b="0" i="0" u="none" strike="noStrike" dirty="0">
              <a:solidFill>
                <a:srgbClr val="17161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lt-LT" sz="2800" b="0" i="0" u="none" strike="noStrike" dirty="0">
                <a:solidFill>
                  <a:srgbClr val="171616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Palyginus su 2019 m., pernai metais turistų srautai kurortuose ir kurortinėse teritorijose augo +4,4 proc. </a:t>
            </a:r>
            <a:endParaRPr lang="en-US" sz="2800" b="0" i="0" u="none" strike="noStrike" dirty="0">
              <a:solidFill>
                <a:srgbClr val="17161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800" b="0" i="0" u="none" strike="noStrike" dirty="0">
              <a:solidFill>
                <a:srgbClr val="171616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dirty="0" err="1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Turistų</a:t>
            </a:r>
            <a:r>
              <a:rPr lang="en-US" sz="2800" dirty="0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skaičius</a:t>
            </a:r>
            <a:r>
              <a:rPr lang="en-US" sz="2800" dirty="0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kurortuose</a:t>
            </a:r>
            <a:r>
              <a:rPr lang="en-US" sz="2800" dirty="0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ir </a:t>
            </a:r>
            <a:r>
              <a:rPr lang="en-US" sz="2800" dirty="0" err="1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kurortinėse</a:t>
            </a:r>
            <a:r>
              <a:rPr lang="en-US" sz="2800" dirty="0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teritorijose</a:t>
            </a:r>
            <a:r>
              <a:rPr lang="en-US" sz="2800" dirty="0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34 proc.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visos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šalies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mastu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r>
              <a:rPr lang="en-US" sz="2800" dirty="0" err="1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Nakvynių</a:t>
            </a:r>
            <a:r>
              <a:rPr lang="en-US" sz="2800" dirty="0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skaičius</a:t>
            </a:r>
            <a:r>
              <a:rPr lang="en-US" sz="2800" dirty="0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kurortuose</a:t>
            </a:r>
            <a:r>
              <a:rPr lang="en-US" sz="2800" dirty="0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ir </a:t>
            </a:r>
            <a:r>
              <a:rPr lang="en-US" sz="2800" dirty="0" err="1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kurortinėse</a:t>
            </a:r>
            <a:r>
              <a:rPr lang="en-US" sz="2800" dirty="0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teritorijose</a:t>
            </a:r>
            <a:r>
              <a:rPr lang="en-US" sz="2800" dirty="0">
                <a:solidFill>
                  <a:srgbClr val="1716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39 proc.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visos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šalies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mastu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pic>
        <p:nvPicPr>
          <p:cNvPr id="27" name="Paveikslėlis 26" descr="Paveikslėlis, kuriame yra medis, lauko, pastatas, vyriausybės pastatas&#10;&#10;Automatiškai sugeneruotas aprašymas">
            <a:extLst>
              <a:ext uri="{FF2B5EF4-FFF2-40B4-BE49-F238E27FC236}">
                <a16:creationId xmlns:a16="http://schemas.microsoft.com/office/drawing/2014/main" id="{965373B2-0F53-0A7E-9834-8A03A67BC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412" y="1"/>
            <a:ext cx="10281856" cy="6857999"/>
          </a:xfrm>
          <a:prstGeom prst="rect">
            <a:avLst/>
          </a:prstGeom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EFD7D4A1-FCF2-64DA-E55C-C30249FE3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420" y="-2168601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A58EB1B3-7F06-C2D3-F485-1C66CC36C4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626880"/>
              </p:ext>
            </p:extLst>
          </p:nvPr>
        </p:nvGraphicFramePr>
        <p:xfrm>
          <a:off x="240633" y="272716"/>
          <a:ext cx="11742820" cy="643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9489745-5FCB-ABC5-193A-5FEBCBA8A515}"/>
              </a:ext>
            </a:extLst>
          </p:cNvPr>
          <p:cNvSpPr txBox="1"/>
          <p:nvPr/>
        </p:nvSpPr>
        <p:spPr>
          <a:xfrm>
            <a:off x="2247900" y="316832"/>
            <a:ext cx="8439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Turistų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skaičiaus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dinamika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kurortuose</a:t>
            </a:r>
            <a:r>
              <a:rPr lang="en-US" sz="2800" dirty="0">
                <a:latin typeface="+mj-lt"/>
              </a:rPr>
              <a:t> 2019 – 2022 m.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B2A88FDD-1299-54F5-CE1B-FD40A2F8E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650" y="-2341897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192AB0C-FC9C-B044-4BA1-0E356ABC36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71790"/>
              </p:ext>
            </p:extLst>
          </p:nvPr>
        </p:nvGraphicFramePr>
        <p:xfrm>
          <a:off x="144379" y="1"/>
          <a:ext cx="118871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970F882-CE0C-BEF3-F5CC-782E81018301}"/>
              </a:ext>
            </a:extLst>
          </p:cNvPr>
          <p:cNvSpPr txBox="1"/>
          <p:nvPr/>
        </p:nvSpPr>
        <p:spPr>
          <a:xfrm>
            <a:off x="1238250" y="202532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</a:rPr>
              <a:t>Turistų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skaičiaus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dinamika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kurortinėse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teritorijose</a:t>
            </a:r>
            <a:r>
              <a:rPr lang="en-US" sz="2800" dirty="0">
                <a:latin typeface="+mj-lt"/>
              </a:rPr>
              <a:t> 2019 – 2022 m.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E7826C9D-B86D-59E7-1E07-F7A80F85A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529" y="-2150471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1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ristina\Pictures\Saved Pictures\Birštono nuotraukos\Biršt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-26426"/>
            <a:ext cx="12172429" cy="68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2334" y="-121611"/>
            <a:ext cx="5753719" cy="7081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400"/>
          </a:p>
        </p:txBody>
      </p:sp>
      <p:sp>
        <p:nvSpPr>
          <p:cNvPr id="6" name="Right Triangle 5"/>
          <p:cNvSpPr/>
          <p:nvPr/>
        </p:nvSpPr>
        <p:spPr>
          <a:xfrm rot="5400000">
            <a:off x="5765494" y="803426"/>
            <a:ext cx="6892397" cy="527127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836712"/>
            <a:ext cx="10574965" cy="1143200"/>
          </a:xfrm>
        </p:spPr>
        <p:txBody>
          <a:bodyPr/>
          <a:lstStyle/>
          <a:p>
            <a:r>
              <a:rPr lang="en-US" sz="4000" dirty="0" err="1"/>
              <a:t>Vietinių</a:t>
            </a:r>
            <a:r>
              <a:rPr lang="en-US" sz="4000" dirty="0"/>
              <a:t> ir </a:t>
            </a:r>
            <a:r>
              <a:rPr lang="en-US" sz="4000" dirty="0" err="1"/>
              <a:t>užsienio</a:t>
            </a:r>
            <a:r>
              <a:rPr lang="en-US" sz="4000" dirty="0"/>
              <a:t> </a:t>
            </a:r>
            <a:r>
              <a:rPr lang="en-US" sz="4000" dirty="0" err="1"/>
              <a:t>turistų</a:t>
            </a:r>
            <a:r>
              <a:rPr lang="en-US" sz="4000" dirty="0"/>
              <a:t> </a:t>
            </a:r>
            <a:r>
              <a:rPr lang="en-US" sz="4000" dirty="0" err="1"/>
              <a:t>nakvynių</a:t>
            </a:r>
            <a:r>
              <a:rPr lang="en-US" sz="4000" dirty="0"/>
              <a:t> </a:t>
            </a:r>
            <a:r>
              <a:rPr lang="en-US" sz="4000" dirty="0" err="1"/>
              <a:t>skaičiaus</a:t>
            </a:r>
            <a:r>
              <a:rPr lang="en-US" sz="4000" dirty="0"/>
              <a:t> </a:t>
            </a:r>
            <a:r>
              <a:rPr lang="en-US" sz="4000" dirty="0" err="1"/>
              <a:t>santykis</a:t>
            </a:r>
            <a:r>
              <a:rPr lang="en-US" sz="4000" dirty="0"/>
              <a:t> </a:t>
            </a:r>
            <a:r>
              <a:rPr lang="en-US" sz="4000" dirty="0" err="1"/>
              <a:t>kurortų</a:t>
            </a:r>
            <a:r>
              <a:rPr lang="en-US" sz="4000" dirty="0"/>
              <a:t> ir </a:t>
            </a:r>
            <a:r>
              <a:rPr lang="en-US" sz="4000" dirty="0" err="1"/>
              <a:t>kurortinių</a:t>
            </a:r>
            <a:r>
              <a:rPr lang="en-US" sz="4000" dirty="0"/>
              <a:t> </a:t>
            </a:r>
            <a:r>
              <a:rPr lang="en-US" sz="4000" dirty="0" err="1"/>
              <a:t>teritorijų</a:t>
            </a:r>
            <a:r>
              <a:rPr lang="en-US" sz="4000" dirty="0"/>
              <a:t> </a:t>
            </a:r>
            <a:r>
              <a:rPr lang="en-US" sz="4000" dirty="0" err="1"/>
              <a:t>apgyvendinimo</a:t>
            </a:r>
            <a:r>
              <a:rPr lang="en-US" sz="4000" dirty="0"/>
              <a:t> </a:t>
            </a:r>
            <a:r>
              <a:rPr lang="en-US" sz="4000" dirty="0" err="1"/>
              <a:t>įstaigose</a:t>
            </a:r>
            <a:r>
              <a:rPr lang="en-US" sz="4000" dirty="0"/>
              <a:t> (2022 m.)</a:t>
            </a:r>
            <a:endParaRPr lang="lt-LT" sz="3733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FBD59F20-F78B-4193-6FBF-869B9909E1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9749425"/>
              </p:ext>
            </p:extLst>
          </p:nvPr>
        </p:nvGraphicFramePr>
        <p:xfrm>
          <a:off x="630620" y="1979912"/>
          <a:ext cx="7808530" cy="4839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Picture 14">
            <a:extLst>
              <a:ext uri="{FF2B5EF4-FFF2-40B4-BE49-F238E27FC236}">
                <a16:creationId xmlns:a16="http://schemas.microsoft.com/office/drawing/2014/main" id="{EDA6116F-3ABA-E915-6EFD-9369D8CFB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64" y="-2228271"/>
            <a:ext cx="384027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440DD3A-25BF-8004-1C42-E3AFB046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" y="166604"/>
            <a:ext cx="70104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/>
              <a:t>Užsienio</a:t>
            </a:r>
            <a:r>
              <a:rPr lang="en-US" sz="3200" dirty="0"/>
              <a:t> </a:t>
            </a:r>
            <a:r>
              <a:rPr lang="en-US" sz="3200" dirty="0" err="1"/>
              <a:t>turistų</a:t>
            </a:r>
            <a:r>
              <a:rPr lang="en-US" sz="3200" dirty="0"/>
              <a:t> </a:t>
            </a:r>
            <a:r>
              <a:rPr lang="en-US" sz="3200" dirty="0" err="1"/>
              <a:t>struktūra</a:t>
            </a:r>
            <a:r>
              <a:rPr lang="en-US" sz="3200" dirty="0"/>
              <a:t> (proc.) </a:t>
            </a:r>
            <a:r>
              <a:rPr lang="en-US" sz="3200" dirty="0" err="1"/>
              <a:t>kurortuose</a:t>
            </a:r>
            <a:r>
              <a:rPr lang="en-US" sz="3200" dirty="0"/>
              <a:t> ir </a:t>
            </a:r>
            <a:r>
              <a:rPr lang="en-US" sz="3200" dirty="0" err="1"/>
              <a:t>kurortinėse</a:t>
            </a:r>
            <a:r>
              <a:rPr lang="en-US" sz="3200" dirty="0"/>
              <a:t> </a:t>
            </a:r>
            <a:r>
              <a:rPr lang="en-US" sz="3200" dirty="0" err="1"/>
              <a:t>teritorijose</a:t>
            </a:r>
            <a:r>
              <a:rPr lang="en-US" sz="3200" dirty="0"/>
              <a:t> (</a:t>
            </a:r>
            <a:r>
              <a:rPr lang="en-US" sz="3200" dirty="0" err="1"/>
              <a:t>nakvynės</a:t>
            </a:r>
            <a:r>
              <a:rPr lang="en-US" sz="3200" dirty="0"/>
              <a:t>)</a:t>
            </a:r>
          </a:p>
        </p:txBody>
      </p:sp>
      <p:pic>
        <p:nvPicPr>
          <p:cNvPr id="5" name="Turinio vietos rezervavimo ženklas 4" descr="Paveikslėlis, kuriame yra vidaus, siena, vonia, gulėjimas&#10;&#10;Automatiškai sugeneruotas aprašymas">
            <a:extLst>
              <a:ext uri="{FF2B5EF4-FFF2-40B4-BE49-F238E27FC236}">
                <a16:creationId xmlns:a16="http://schemas.microsoft.com/office/drawing/2014/main" id="{4ED4E70D-08F3-EFF3-EE30-F36EDD6A1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 t="4832" r="36272" b="2856"/>
          <a:stretch/>
        </p:blipFill>
        <p:spPr>
          <a:xfrm>
            <a:off x="7602415" y="0"/>
            <a:ext cx="4589585" cy="6858000"/>
          </a:xfr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D15A911-23D4-6CF5-98D2-A74DE607F1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873987"/>
              </p:ext>
            </p:extLst>
          </p:nvPr>
        </p:nvGraphicFramePr>
        <p:xfrm>
          <a:off x="3551009" y="1665498"/>
          <a:ext cx="2247960" cy="1763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FF66D623-31F8-8482-7567-14E22391C9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6528303"/>
              </p:ext>
            </p:extLst>
          </p:nvPr>
        </p:nvGraphicFramePr>
        <p:xfrm>
          <a:off x="2188126" y="1690688"/>
          <a:ext cx="1820779" cy="173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8AE19382-6CF9-6B8B-40BD-D8F92EC5E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4151971"/>
              </p:ext>
            </p:extLst>
          </p:nvPr>
        </p:nvGraphicFramePr>
        <p:xfrm>
          <a:off x="6021381" y="1568578"/>
          <a:ext cx="2105064" cy="1919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0FE8739B-9D58-3A5C-CC04-E2A39426CE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109268"/>
              </p:ext>
            </p:extLst>
          </p:nvPr>
        </p:nvGraphicFramePr>
        <p:xfrm>
          <a:off x="313433" y="1665498"/>
          <a:ext cx="1874693" cy="166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787B3CD-0128-1ACF-EF1A-4E62A2E50AD9}"/>
              </a:ext>
            </a:extLst>
          </p:cNvPr>
          <p:cNvSpPr txBox="1"/>
          <p:nvPr/>
        </p:nvSpPr>
        <p:spPr>
          <a:xfrm>
            <a:off x="4064643" y="3594308"/>
            <a:ext cx="164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VOKIETIJA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B28D78-B06A-80D1-75B4-150CFC5A5649}"/>
              </a:ext>
            </a:extLst>
          </p:cNvPr>
          <p:cNvSpPr txBox="1"/>
          <p:nvPr/>
        </p:nvSpPr>
        <p:spPr>
          <a:xfrm>
            <a:off x="2349664" y="3573379"/>
            <a:ext cx="164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LATVIJA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F9691-4F7F-21E8-D530-C97F700626AC}"/>
              </a:ext>
            </a:extLst>
          </p:cNvPr>
          <p:cNvSpPr txBox="1"/>
          <p:nvPr/>
        </p:nvSpPr>
        <p:spPr>
          <a:xfrm>
            <a:off x="6100018" y="3573378"/>
            <a:ext cx="164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LENKIJA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9D374-4175-32C3-18A4-EC30A723877F}"/>
              </a:ext>
            </a:extLst>
          </p:cNvPr>
          <p:cNvSpPr txBox="1"/>
          <p:nvPr/>
        </p:nvSpPr>
        <p:spPr>
          <a:xfrm>
            <a:off x="457751" y="3594308"/>
            <a:ext cx="164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IZRAELIS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91BEF95D-FEA3-8944-85A2-B24E29602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477" y="-2092401"/>
            <a:ext cx="3840270" cy="5229225"/>
          </a:xfrm>
          <a:prstGeom prst="rect">
            <a:avLst/>
          </a:prstGeom>
        </p:spPr>
      </p:pic>
      <p:cxnSp>
        <p:nvCxnSpPr>
          <p:cNvPr id="6" name="Tiesioji jungtis 5">
            <a:extLst>
              <a:ext uri="{FF2B5EF4-FFF2-40B4-BE49-F238E27FC236}">
                <a16:creationId xmlns:a16="http://schemas.microsoft.com/office/drawing/2014/main" id="{0EA183EF-17AF-01CE-99AA-DBDA6E00FCB1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1280681" y="4055973"/>
            <a:ext cx="907445" cy="954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iesioji jungtis 9">
            <a:extLst>
              <a:ext uri="{FF2B5EF4-FFF2-40B4-BE49-F238E27FC236}">
                <a16:creationId xmlns:a16="http://schemas.microsoft.com/office/drawing/2014/main" id="{4D6D961C-A701-F439-5C2D-E9467331FA0F}"/>
              </a:ext>
            </a:extLst>
          </p:cNvPr>
          <p:cNvCxnSpPr/>
          <p:nvPr/>
        </p:nvCxnSpPr>
        <p:spPr>
          <a:xfrm>
            <a:off x="2958896" y="3825140"/>
            <a:ext cx="0" cy="1185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Tiesioji jungtis 18">
            <a:extLst>
              <a:ext uri="{FF2B5EF4-FFF2-40B4-BE49-F238E27FC236}">
                <a16:creationId xmlns:a16="http://schemas.microsoft.com/office/drawing/2014/main" id="{29B8BE9D-DB2C-EA7E-4939-BC549D67C598}"/>
              </a:ext>
            </a:extLst>
          </p:cNvPr>
          <p:cNvCxnSpPr/>
          <p:nvPr/>
        </p:nvCxnSpPr>
        <p:spPr>
          <a:xfrm>
            <a:off x="4674989" y="4035043"/>
            <a:ext cx="0" cy="97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Tiesioji jungtis 20">
            <a:extLst>
              <a:ext uri="{FF2B5EF4-FFF2-40B4-BE49-F238E27FC236}">
                <a16:creationId xmlns:a16="http://schemas.microsoft.com/office/drawing/2014/main" id="{76C098BB-5AAA-5638-8D57-6E389237B568}"/>
              </a:ext>
            </a:extLst>
          </p:cNvPr>
          <p:cNvCxnSpPr/>
          <p:nvPr/>
        </p:nvCxnSpPr>
        <p:spPr>
          <a:xfrm flipH="1">
            <a:off x="5710502" y="4035043"/>
            <a:ext cx="766498" cy="97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tačiakampis: suapvalinti kampai 23">
            <a:extLst>
              <a:ext uri="{FF2B5EF4-FFF2-40B4-BE49-F238E27FC236}">
                <a16:creationId xmlns:a16="http://schemas.microsoft.com/office/drawing/2014/main" id="{89BDC157-4406-4ADB-1657-01CFD7E84462}"/>
              </a:ext>
            </a:extLst>
          </p:cNvPr>
          <p:cNvSpPr/>
          <p:nvPr/>
        </p:nvSpPr>
        <p:spPr>
          <a:xfrm>
            <a:off x="914402" y="5200650"/>
            <a:ext cx="6131011" cy="14907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545244-C3FB-322E-648F-A33E4C423B28}"/>
              </a:ext>
            </a:extLst>
          </p:cNvPr>
          <p:cNvSpPr txBox="1"/>
          <p:nvPr/>
        </p:nvSpPr>
        <p:spPr>
          <a:xfrm>
            <a:off x="1103357" y="5292512"/>
            <a:ext cx="5753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</a:rPr>
              <a:t>Bendrai</a:t>
            </a:r>
            <a:r>
              <a:rPr lang="en-US" sz="2800" dirty="0">
                <a:latin typeface="+mj-lt"/>
              </a:rPr>
              <a:t> į </a:t>
            </a:r>
            <a:r>
              <a:rPr lang="en-US" sz="2800" dirty="0" err="1">
                <a:latin typeface="+mj-lt"/>
              </a:rPr>
              <a:t>Lietuvą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atvykusių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turistų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nakvynių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skaičiaus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dalis</a:t>
            </a:r>
            <a:r>
              <a:rPr lang="en-US" sz="2800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kurortuose</a:t>
            </a:r>
            <a:r>
              <a:rPr lang="en-US" sz="2800" b="1" dirty="0">
                <a:latin typeface="+mj-lt"/>
              </a:rPr>
              <a:t> ir </a:t>
            </a:r>
            <a:r>
              <a:rPr lang="en-US" sz="2800" b="1" dirty="0" err="1">
                <a:latin typeface="+mj-lt"/>
              </a:rPr>
              <a:t>kurortinėse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teritorijose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1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ower template">
  <a:themeElements>
    <a:clrScheme name="Custom 347">
      <a:dk1>
        <a:srgbClr val="65617D"/>
      </a:dk1>
      <a:lt1>
        <a:srgbClr val="FFFFFF"/>
      </a:lt1>
      <a:dk2>
        <a:srgbClr val="A7D86D"/>
      </a:dk2>
      <a:lt2>
        <a:srgbClr val="ECEBF0"/>
      </a:lt2>
      <a:accent1>
        <a:srgbClr val="A7D86D"/>
      </a:accent1>
      <a:accent2>
        <a:srgbClr val="7CBE5F"/>
      </a:accent2>
      <a:accent3>
        <a:srgbClr val="52A551"/>
      </a:accent3>
      <a:accent4>
        <a:srgbClr val="D8D5EB"/>
      </a:accent4>
      <a:accent5>
        <a:srgbClr val="A7A4BC"/>
      </a:accent5>
      <a:accent6>
        <a:srgbClr val="65617D"/>
      </a:accent6>
      <a:hlink>
        <a:srgbClr val="65617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2061</Words>
  <Application>Microsoft Office PowerPoint</Application>
  <PresentationFormat>Plačiaekranė</PresentationFormat>
  <Paragraphs>164</Paragraphs>
  <Slides>18</Slides>
  <Notes>18</Notes>
  <HiddenSlides>0</HiddenSlides>
  <MMClips>0</MMClips>
  <ScaleCrop>false</ScaleCrop>
  <HeadingPairs>
    <vt:vector size="6" baseType="variant">
      <vt:variant>
        <vt:lpstr>Naudojami šriftai</vt:lpstr>
      </vt:variant>
      <vt:variant>
        <vt:i4>7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Muli</vt:lpstr>
      <vt:lpstr>Poppins</vt:lpstr>
      <vt:lpstr>Poppins Light</vt:lpstr>
      <vt:lpstr>Times New Roman</vt:lpstr>
      <vt:lpstr>„Office“ tema</vt:lpstr>
      <vt:lpstr>Gower template</vt:lpstr>
      <vt:lpstr>Lietuvos kurortai ir kurortinės teritorijos – sveikatinimo turizmo širdis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Vietinių ir užsienio turistų nakvynių skaičiaus santykis kurortų ir kurortinių teritorijų apgyvendinimo įstaigose (2022 m.)</vt:lpstr>
      <vt:lpstr>Užsienio turistų struktūra (proc.) kurortuose ir kurortinėse teritorijose (nakvynės)</vt:lpstr>
      <vt:lpstr>„PowerPoint“ pateiktis</vt:lpstr>
      <vt:lpstr>1. Lietuvos kurortų ir kurortinių teritorijų darnaus vystymo įstatymo priėmimas </vt:lpstr>
      <vt:lpstr>2. Turizmo, kaip atskiros ūkio šakos įtraukimas į Lietuvos Respublikos Vyriausybės programos prioritetus </vt:lpstr>
      <vt:lpstr>kmt</vt:lpstr>
      <vt:lpstr>„PowerPoint“ pateiktis</vt:lpstr>
      <vt:lpstr>Trišalė LSMU, Lietuvos kurortų asociacijos ir Nacionalinės sanatorijų ir reabilitacijos įstaigų asociacijos sutartis</vt:lpstr>
      <vt:lpstr>4. Šalies žinomumo didinimas</vt:lpstr>
      <vt:lpstr>„PowerPoint“ pateiktis</vt:lpstr>
      <vt:lpstr>DĖKOJU UŽ DĖMESĮ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Lietuvos kurortai ir kurortinės teritorijos – sveikatinimo turizmo širdis</dc:title>
  <dc:creator>Kristina Citvarienė</dc:creator>
  <cp:lastModifiedBy>Kristina Citvarienė</cp:lastModifiedBy>
  <cp:revision>7</cp:revision>
  <dcterms:created xsi:type="dcterms:W3CDTF">2023-04-20T07:59:16Z</dcterms:created>
  <dcterms:modified xsi:type="dcterms:W3CDTF">2023-04-27T12:30:38Z</dcterms:modified>
</cp:coreProperties>
</file>