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322" r:id="rId3"/>
    <p:sldId id="262" r:id="rId4"/>
    <p:sldId id="339" r:id="rId5"/>
    <p:sldId id="333" r:id="rId6"/>
    <p:sldId id="335" r:id="rId7"/>
    <p:sldId id="334" r:id="rId8"/>
    <p:sldId id="332" r:id="rId9"/>
    <p:sldId id="350" r:id="rId10"/>
    <p:sldId id="351" r:id="rId11"/>
    <p:sldId id="331" r:id="rId12"/>
    <p:sldId id="349" r:id="rId13"/>
    <p:sldId id="314" r:id="rId14"/>
    <p:sldId id="315" r:id="rId15"/>
    <p:sldId id="316" r:id="rId16"/>
    <p:sldId id="318" r:id="rId17"/>
    <p:sldId id="344" r:id="rId18"/>
    <p:sldId id="346" r:id="rId19"/>
    <p:sldId id="345" r:id="rId20"/>
    <p:sldId id="342" r:id="rId21"/>
    <p:sldId id="353" r:id="rId22"/>
    <p:sldId id="364" r:id="rId23"/>
    <p:sldId id="305" r:id="rId24"/>
    <p:sldId id="343" r:id="rId25"/>
    <p:sldId id="354" r:id="rId26"/>
    <p:sldId id="258" r:id="rId27"/>
    <p:sldId id="319" r:id="rId28"/>
    <p:sldId id="356" r:id="rId29"/>
    <p:sldId id="341" r:id="rId30"/>
    <p:sldId id="357" r:id="rId31"/>
    <p:sldId id="358" r:id="rId32"/>
    <p:sldId id="360" r:id="rId33"/>
    <p:sldId id="355" r:id="rId34"/>
    <p:sldId id="352" r:id="rId35"/>
    <p:sldId id="359" r:id="rId36"/>
    <p:sldId id="340" r:id="rId37"/>
    <p:sldId id="363" r:id="rId38"/>
    <p:sldId id="267" r:id="rId39"/>
    <p:sldId id="268" r:id="rId40"/>
    <p:sldId id="361" r:id="rId41"/>
    <p:sldId id="362" r:id="rId42"/>
    <p:sldId id="313" r:id="rId43"/>
    <p:sldId id="261" r:id="rId44"/>
    <p:sldId id="304" r:id="rId45"/>
    <p:sldId id="260" r:id="rId46"/>
    <p:sldId id="259"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85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05" autoAdjust="0"/>
    <p:restoredTop sz="86405" autoAdjust="0"/>
  </p:normalViewPr>
  <p:slideViewPr>
    <p:cSldViewPr>
      <p:cViewPr varScale="1">
        <p:scale>
          <a:sx n="71" d="100"/>
          <a:sy n="71" d="100"/>
        </p:scale>
        <p:origin x="1910" y="58"/>
      </p:cViewPr>
      <p:guideLst>
        <p:guide orient="horz" pos="2160"/>
        <p:guide pos="2880"/>
      </p:guideLst>
    </p:cSldViewPr>
  </p:slideViewPr>
  <p:outlineViewPr>
    <p:cViewPr>
      <p:scale>
        <a:sx n="33" d="100"/>
        <a:sy n="33" d="100"/>
      </p:scale>
      <p:origin x="0" y="-18634"/>
    </p:cViewPr>
  </p:outlineViewPr>
  <p:notesTextViewPr>
    <p:cViewPr>
      <p:scale>
        <a:sx n="100" d="100"/>
        <a:sy n="100" d="100"/>
      </p:scale>
      <p:origin x="0" y="0"/>
    </p:cViewPr>
  </p:notesTextViewPr>
  <p:sorterViewPr>
    <p:cViewPr>
      <p:scale>
        <a:sx n="100" d="100"/>
        <a:sy n="100" d="100"/>
      </p:scale>
      <p:origin x="0" y="-131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Glyph\Downloads\redaguota%20bendra%20dalyviu%20atrankos%20anketa%20skaiciavimui.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barChart>
        <c:barDir val="col"/>
        <c:grouping val="clustered"/>
        <c:varyColors val="0"/>
        <c:ser>
          <c:idx val="0"/>
          <c:order val="0"/>
          <c:tx>
            <c:strRef>
              <c:f>Sheet1!$W$4</c:f>
              <c:strCache>
                <c:ptCount val="1"/>
                <c:pt idx="0">
                  <c:v>Streso intensyvumas ir paplitimas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Sheet1!$X$3:$AG$3</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Sheet1!$X$4:$AG$4</c:f>
              <c:numCache>
                <c:formatCode>General</c:formatCode>
                <c:ptCount val="10"/>
                <c:pt idx="0">
                  <c:v>2</c:v>
                </c:pt>
                <c:pt idx="1">
                  <c:v>3</c:v>
                </c:pt>
                <c:pt idx="2">
                  <c:v>5</c:v>
                </c:pt>
                <c:pt idx="3">
                  <c:v>5</c:v>
                </c:pt>
                <c:pt idx="4">
                  <c:v>15</c:v>
                </c:pt>
                <c:pt idx="5">
                  <c:v>12</c:v>
                </c:pt>
                <c:pt idx="6">
                  <c:v>19</c:v>
                </c:pt>
                <c:pt idx="7">
                  <c:v>22</c:v>
                </c:pt>
                <c:pt idx="8">
                  <c:v>10</c:v>
                </c:pt>
                <c:pt idx="9">
                  <c:v>7</c:v>
                </c:pt>
              </c:numCache>
            </c:numRef>
          </c:val>
          <c:extLst>
            <c:ext xmlns:c16="http://schemas.microsoft.com/office/drawing/2014/chart" uri="{C3380CC4-5D6E-409C-BE32-E72D297353CC}">
              <c16:uniqueId val="{00000000-25D2-40E0-AE15-A77C57AF942D}"/>
            </c:ext>
          </c:extLst>
        </c:ser>
        <c:dLbls>
          <c:dLblPos val="outEnd"/>
          <c:showLegendKey val="0"/>
          <c:showVal val="1"/>
          <c:showCatName val="0"/>
          <c:showSerName val="0"/>
          <c:showPercent val="0"/>
          <c:showBubbleSize val="0"/>
        </c:dLbls>
        <c:gapWidth val="219"/>
        <c:overlap val="-27"/>
        <c:axId val="1656092047"/>
        <c:axId val="1656114127"/>
      </c:barChart>
      <c:catAx>
        <c:axId val="1656092047"/>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dirty="0" err="1"/>
                  <a:t>Streso</a:t>
                </a:r>
                <a:r>
                  <a:rPr lang="en-US" dirty="0"/>
                  <a:t> </a:t>
                </a:r>
                <a:r>
                  <a:rPr lang="en-US" dirty="0" err="1"/>
                  <a:t>stiprumas</a:t>
                </a:r>
                <a:r>
                  <a:rPr lang="en-US" dirty="0"/>
                  <a:t>, </a:t>
                </a:r>
                <a:r>
                  <a:rPr lang="en-US" dirty="0" err="1"/>
                  <a:t>balai</a:t>
                </a:r>
                <a:endParaRPr lang="lt-LT" dirty="0"/>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1656114127"/>
        <c:crosses val="autoZero"/>
        <c:auto val="1"/>
        <c:lblAlgn val="ctr"/>
        <c:lblOffset val="100"/>
        <c:noMultiLvlLbl val="0"/>
      </c:catAx>
      <c:valAx>
        <c:axId val="165611412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dirty="0" err="1"/>
                  <a:t>procentai</a:t>
                </a:r>
                <a:endParaRPr lang="lt-LT" dirty="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1656092047"/>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lt-L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Sheet1!$C$203</c:f>
              <c:strCache>
                <c:ptCount val="1"/>
                <c:pt idx="0">
                  <c:v>Gerove_0</c:v>
                </c:pt>
              </c:strCache>
            </c:strRef>
          </c:tx>
          <c:spPr>
            <a:ln w="28575" cap="rnd">
              <a:solidFill>
                <a:schemeClr val="accent1"/>
              </a:solidFill>
              <a:round/>
            </a:ln>
            <a:effectLst/>
          </c:spPr>
          <c:marker>
            <c:symbol val="none"/>
          </c:marker>
          <c:cat>
            <c:strRef>
              <c:f>Sheet1!$D$202:$I$202</c:f>
              <c:strCache>
                <c:ptCount val="6"/>
                <c:pt idx="0">
                  <c:v>1 I ATB</c:v>
                </c:pt>
                <c:pt idx="1">
                  <c:v>2 II AIB</c:v>
                </c:pt>
                <c:pt idx="2">
                  <c:v>3 III ABG</c:v>
                </c:pt>
                <c:pt idx="3">
                  <c:v>4 IV SB</c:v>
                </c:pt>
                <c:pt idx="4">
                  <c:v>5 V Gt</c:v>
                </c:pt>
                <c:pt idx="5">
                  <c:v>6 VI K</c:v>
                </c:pt>
              </c:strCache>
            </c:strRef>
          </c:cat>
          <c:val>
            <c:numRef>
              <c:f>Sheet1!$D$203:$I$203</c:f>
              <c:numCache>
                <c:formatCode>General</c:formatCode>
                <c:ptCount val="6"/>
                <c:pt idx="0">
                  <c:v>5.9</c:v>
                </c:pt>
                <c:pt idx="1">
                  <c:v>6</c:v>
                </c:pt>
                <c:pt idx="2">
                  <c:v>5.2</c:v>
                </c:pt>
                <c:pt idx="3">
                  <c:v>5</c:v>
                </c:pt>
                <c:pt idx="4">
                  <c:v>6.7</c:v>
                </c:pt>
                <c:pt idx="5">
                  <c:v>6.3</c:v>
                </c:pt>
              </c:numCache>
            </c:numRef>
          </c:val>
          <c:smooth val="0"/>
          <c:extLst>
            <c:ext xmlns:c16="http://schemas.microsoft.com/office/drawing/2014/chart" uri="{C3380CC4-5D6E-409C-BE32-E72D297353CC}">
              <c16:uniqueId val="{00000000-39CF-4EE3-9224-C046E4771C67}"/>
            </c:ext>
          </c:extLst>
        </c:ser>
        <c:ser>
          <c:idx val="1"/>
          <c:order val="1"/>
          <c:tx>
            <c:strRef>
              <c:f>Sheet1!$C$204</c:f>
              <c:strCache>
                <c:ptCount val="1"/>
                <c:pt idx="0">
                  <c:v>Gerove_1</c:v>
                </c:pt>
              </c:strCache>
            </c:strRef>
          </c:tx>
          <c:spPr>
            <a:ln w="28575" cap="rnd">
              <a:solidFill>
                <a:schemeClr val="accent2"/>
              </a:solidFill>
              <a:round/>
            </a:ln>
            <a:effectLst/>
          </c:spPr>
          <c:marker>
            <c:symbol val="none"/>
          </c:marker>
          <c:cat>
            <c:strRef>
              <c:f>Sheet1!$D$202:$I$202</c:f>
              <c:strCache>
                <c:ptCount val="6"/>
                <c:pt idx="0">
                  <c:v>1 I ATB</c:v>
                </c:pt>
                <c:pt idx="1">
                  <c:v>2 II AIB</c:v>
                </c:pt>
                <c:pt idx="2">
                  <c:v>3 III ABG</c:v>
                </c:pt>
                <c:pt idx="3">
                  <c:v>4 IV SB</c:v>
                </c:pt>
                <c:pt idx="4">
                  <c:v>5 V Gt</c:v>
                </c:pt>
                <c:pt idx="5">
                  <c:v>6 VI K</c:v>
                </c:pt>
              </c:strCache>
            </c:strRef>
          </c:cat>
          <c:val>
            <c:numRef>
              <c:f>Sheet1!$D$204:$I$204</c:f>
              <c:numCache>
                <c:formatCode>General</c:formatCode>
                <c:ptCount val="6"/>
                <c:pt idx="0">
                  <c:v>8</c:v>
                </c:pt>
                <c:pt idx="1">
                  <c:v>7.7</c:v>
                </c:pt>
                <c:pt idx="2">
                  <c:v>8</c:v>
                </c:pt>
                <c:pt idx="3">
                  <c:v>7</c:v>
                </c:pt>
                <c:pt idx="4">
                  <c:v>6.8</c:v>
                </c:pt>
                <c:pt idx="5">
                  <c:v>6.6</c:v>
                </c:pt>
              </c:numCache>
            </c:numRef>
          </c:val>
          <c:smooth val="0"/>
          <c:extLst>
            <c:ext xmlns:c16="http://schemas.microsoft.com/office/drawing/2014/chart" uri="{C3380CC4-5D6E-409C-BE32-E72D297353CC}">
              <c16:uniqueId val="{00000001-39CF-4EE3-9224-C046E4771C67}"/>
            </c:ext>
          </c:extLst>
        </c:ser>
        <c:ser>
          <c:idx val="2"/>
          <c:order val="2"/>
          <c:tx>
            <c:strRef>
              <c:f>Sheet1!$C$205</c:f>
              <c:strCache>
                <c:ptCount val="1"/>
                <c:pt idx="0">
                  <c:v>Miegas_0</c:v>
                </c:pt>
              </c:strCache>
            </c:strRef>
          </c:tx>
          <c:spPr>
            <a:ln w="28575" cap="rnd">
              <a:solidFill>
                <a:schemeClr val="accent3"/>
              </a:solidFill>
              <a:round/>
            </a:ln>
            <a:effectLst/>
          </c:spPr>
          <c:marker>
            <c:symbol val="none"/>
          </c:marker>
          <c:cat>
            <c:strRef>
              <c:f>Sheet1!$D$202:$I$202</c:f>
              <c:strCache>
                <c:ptCount val="6"/>
                <c:pt idx="0">
                  <c:v>1 I ATB</c:v>
                </c:pt>
                <c:pt idx="1">
                  <c:v>2 II AIB</c:v>
                </c:pt>
                <c:pt idx="2">
                  <c:v>3 III ABG</c:v>
                </c:pt>
                <c:pt idx="3">
                  <c:v>4 IV SB</c:v>
                </c:pt>
                <c:pt idx="4">
                  <c:v>5 V Gt</c:v>
                </c:pt>
                <c:pt idx="5">
                  <c:v>6 VI K</c:v>
                </c:pt>
              </c:strCache>
            </c:strRef>
          </c:cat>
          <c:val>
            <c:numRef>
              <c:f>Sheet1!$D$205:$I$205</c:f>
              <c:numCache>
                <c:formatCode>General</c:formatCode>
                <c:ptCount val="6"/>
                <c:pt idx="0">
                  <c:v>5.6</c:v>
                </c:pt>
                <c:pt idx="1">
                  <c:v>5.7</c:v>
                </c:pt>
                <c:pt idx="2">
                  <c:v>4.9000000000000004</c:v>
                </c:pt>
                <c:pt idx="3">
                  <c:v>5</c:v>
                </c:pt>
                <c:pt idx="4">
                  <c:v>6.9</c:v>
                </c:pt>
                <c:pt idx="5">
                  <c:v>6.5</c:v>
                </c:pt>
              </c:numCache>
            </c:numRef>
          </c:val>
          <c:smooth val="0"/>
          <c:extLst>
            <c:ext xmlns:c16="http://schemas.microsoft.com/office/drawing/2014/chart" uri="{C3380CC4-5D6E-409C-BE32-E72D297353CC}">
              <c16:uniqueId val="{00000002-39CF-4EE3-9224-C046E4771C67}"/>
            </c:ext>
          </c:extLst>
        </c:ser>
        <c:ser>
          <c:idx val="3"/>
          <c:order val="3"/>
          <c:tx>
            <c:strRef>
              <c:f>Sheet1!$C$206</c:f>
              <c:strCache>
                <c:ptCount val="1"/>
                <c:pt idx="0">
                  <c:v>Miegas_1</c:v>
                </c:pt>
              </c:strCache>
            </c:strRef>
          </c:tx>
          <c:spPr>
            <a:ln w="28575" cap="rnd">
              <a:solidFill>
                <a:schemeClr val="accent4"/>
              </a:solidFill>
              <a:round/>
            </a:ln>
            <a:effectLst/>
          </c:spPr>
          <c:marker>
            <c:symbol val="none"/>
          </c:marker>
          <c:cat>
            <c:strRef>
              <c:f>Sheet1!$D$202:$I$202</c:f>
              <c:strCache>
                <c:ptCount val="6"/>
                <c:pt idx="0">
                  <c:v>1 I ATB</c:v>
                </c:pt>
                <c:pt idx="1">
                  <c:v>2 II AIB</c:v>
                </c:pt>
                <c:pt idx="2">
                  <c:v>3 III ABG</c:v>
                </c:pt>
                <c:pt idx="3">
                  <c:v>4 IV SB</c:v>
                </c:pt>
                <c:pt idx="4">
                  <c:v>5 V Gt</c:v>
                </c:pt>
                <c:pt idx="5">
                  <c:v>6 VI K</c:v>
                </c:pt>
              </c:strCache>
            </c:strRef>
          </c:cat>
          <c:val>
            <c:numRef>
              <c:f>Sheet1!$D$206:$I$206</c:f>
              <c:numCache>
                <c:formatCode>General</c:formatCode>
                <c:ptCount val="6"/>
                <c:pt idx="0">
                  <c:v>7.6</c:v>
                </c:pt>
                <c:pt idx="1">
                  <c:v>7.8</c:v>
                </c:pt>
                <c:pt idx="2">
                  <c:v>7.3</c:v>
                </c:pt>
                <c:pt idx="3">
                  <c:v>7</c:v>
                </c:pt>
                <c:pt idx="4">
                  <c:v>7.2</c:v>
                </c:pt>
                <c:pt idx="5">
                  <c:v>6.3</c:v>
                </c:pt>
              </c:numCache>
            </c:numRef>
          </c:val>
          <c:smooth val="0"/>
          <c:extLst>
            <c:ext xmlns:c16="http://schemas.microsoft.com/office/drawing/2014/chart" uri="{C3380CC4-5D6E-409C-BE32-E72D297353CC}">
              <c16:uniqueId val="{00000003-39CF-4EE3-9224-C046E4771C67}"/>
            </c:ext>
          </c:extLst>
        </c:ser>
        <c:dLbls>
          <c:showLegendKey val="0"/>
          <c:showVal val="0"/>
          <c:showCatName val="0"/>
          <c:showSerName val="0"/>
          <c:showPercent val="0"/>
          <c:showBubbleSize val="0"/>
        </c:dLbls>
        <c:smooth val="0"/>
        <c:axId val="595404288"/>
        <c:axId val="595423008"/>
      </c:lineChart>
      <c:catAx>
        <c:axId val="59540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crossAx val="595423008"/>
        <c:crosses val="autoZero"/>
        <c:auto val="1"/>
        <c:lblAlgn val="ctr"/>
        <c:lblOffset val="100"/>
        <c:noMultiLvlLbl val="0"/>
      </c:catAx>
      <c:valAx>
        <c:axId val="595423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crossAx val="5954042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0" i="0" u="none" strike="noStrike" kern="1200" baseline="0">
                <a:solidFill>
                  <a:schemeClr val="tx1">
                    <a:lumMod val="65000"/>
                    <a:lumOff val="35000"/>
                  </a:schemeClr>
                </a:solidFill>
                <a:latin typeface="+mn-lt"/>
                <a:ea typeface="+mn-ea"/>
                <a:cs typeface="+mn-cs"/>
              </a:defRPr>
            </a:pPr>
            <a:endParaRPr lang="lt-LT"/>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sz="1100"/>
      </a:pPr>
      <a:endParaRPr lang="lt-L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Sheet1!$B$262</c:f>
              <c:strCache>
                <c:ptCount val="1"/>
                <c:pt idx="0">
                  <c:v>Darbinė atmintis_0</c:v>
                </c:pt>
              </c:strCache>
            </c:strRef>
          </c:tx>
          <c:spPr>
            <a:solidFill>
              <a:schemeClr val="accent1"/>
            </a:solidFill>
            <a:ln>
              <a:noFill/>
            </a:ln>
            <a:effectLst/>
          </c:spPr>
          <c:invertIfNegative val="0"/>
          <c:cat>
            <c:strRef>
              <c:f>Sheet1!$C$261:$H$261</c:f>
              <c:strCache>
                <c:ptCount val="6"/>
                <c:pt idx="0">
                  <c:v>1 I ATB</c:v>
                </c:pt>
                <c:pt idx="1">
                  <c:v>2 II AIB</c:v>
                </c:pt>
                <c:pt idx="2">
                  <c:v>3 III ABG</c:v>
                </c:pt>
                <c:pt idx="3">
                  <c:v>4 IV SB</c:v>
                </c:pt>
                <c:pt idx="4">
                  <c:v>5 V Gt</c:v>
                </c:pt>
                <c:pt idx="5">
                  <c:v>6 VI K</c:v>
                </c:pt>
              </c:strCache>
            </c:strRef>
          </c:cat>
          <c:val>
            <c:numRef>
              <c:f>Sheet1!$C$262:$H$262</c:f>
              <c:numCache>
                <c:formatCode>General</c:formatCode>
                <c:ptCount val="6"/>
                <c:pt idx="0">
                  <c:v>-0.74</c:v>
                </c:pt>
                <c:pt idx="1">
                  <c:v>-0.79</c:v>
                </c:pt>
                <c:pt idx="2">
                  <c:v>-0.56999999999999995</c:v>
                </c:pt>
                <c:pt idx="3">
                  <c:v>-0.39</c:v>
                </c:pt>
                <c:pt idx="4">
                  <c:v>-0.35</c:v>
                </c:pt>
                <c:pt idx="5">
                  <c:v>-0.95</c:v>
                </c:pt>
              </c:numCache>
            </c:numRef>
          </c:val>
          <c:extLst>
            <c:ext xmlns:c16="http://schemas.microsoft.com/office/drawing/2014/chart" uri="{C3380CC4-5D6E-409C-BE32-E72D297353CC}">
              <c16:uniqueId val="{00000000-6EB2-4913-BB11-C39FB7F3EE6E}"/>
            </c:ext>
          </c:extLst>
        </c:ser>
        <c:ser>
          <c:idx val="1"/>
          <c:order val="1"/>
          <c:tx>
            <c:strRef>
              <c:f>Sheet1!$B$263</c:f>
              <c:strCache>
                <c:ptCount val="1"/>
                <c:pt idx="0">
                  <c:v>Darbinė atmintis_1</c:v>
                </c:pt>
              </c:strCache>
            </c:strRef>
          </c:tx>
          <c:spPr>
            <a:solidFill>
              <a:schemeClr val="accent2"/>
            </a:solidFill>
            <a:ln>
              <a:noFill/>
            </a:ln>
            <a:effectLst/>
          </c:spPr>
          <c:invertIfNegative val="0"/>
          <c:cat>
            <c:strRef>
              <c:f>Sheet1!$C$261:$H$261</c:f>
              <c:strCache>
                <c:ptCount val="6"/>
                <c:pt idx="0">
                  <c:v>1 I ATB</c:v>
                </c:pt>
                <c:pt idx="1">
                  <c:v>2 II AIB</c:v>
                </c:pt>
                <c:pt idx="2">
                  <c:v>3 III ABG</c:v>
                </c:pt>
                <c:pt idx="3">
                  <c:v>4 IV SB</c:v>
                </c:pt>
                <c:pt idx="4">
                  <c:v>5 V Gt</c:v>
                </c:pt>
                <c:pt idx="5">
                  <c:v>6 VI K</c:v>
                </c:pt>
              </c:strCache>
            </c:strRef>
          </c:cat>
          <c:val>
            <c:numRef>
              <c:f>Sheet1!$C$263:$H$263</c:f>
              <c:numCache>
                <c:formatCode>General</c:formatCode>
                <c:ptCount val="6"/>
                <c:pt idx="0">
                  <c:v>-0.5</c:v>
                </c:pt>
                <c:pt idx="1">
                  <c:v>-0.76</c:v>
                </c:pt>
                <c:pt idx="2">
                  <c:v>-0.38</c:v>
                </c:pt>
                <c:pt idx="3">
                  <c:v>0.25</c:v>
                </c:pt>
                <c:pt idx="4">
                  <c:v>-0.02</c:v>
                </c:pt>
                <c:pt idx="5">
                  <c:v>0.46</c:v>
                </c:pt>
              </c:numCache>
            </c:numRef>
          </c:val>
          <c:extLst>
            <c:ext xmlns:c16="http://schemas.microsoft.com/office/drawing/2014/chart" uri="{C3380CC4-5D6E-409C-BE32-E72D297353CC}">
              <c16:uniqueId val="{00000001-6EB2-4913-BB11-C39FB7F3EE6E}"/>
            </c:ext>
          </c:extLst>
        </c:ser>
        <c:ser>
          <c:idx val="2"/>
          <c:order val="2"/>
          <c:tx>
            <c:strRef>
              <c:f>Sheet1!$B$264</c:f>
              <c:strCache>
                <c:ptCount val="1"/>
                <c:pt idx="0">
                  <c:v>Darbo greitis_0</c:v>
                </c:pt>
              </c:strCache>
            </c:strRef>
          </c:tx>
          <c:spPr>
            <a:solidFill>
              <a:schemeClr val="accent3"/>
            </a:solidFill>
            <a:ln>
              <a:noFill/>
            </a:ln>
            <a:effectLst/>
          </c:spPr>
          <c:invertIfNegative val="0"/>
          <c:cat>
            <c:strRef>
              <c:f>Sheet1!$C$261:$H$261</c:f>
              <c:strCache>
                <c:ptCount val="6"/>
                <c:pt idx="0">
                  <c:v>1 I ATB</c:v>
                </c:pt>
                <c:pt idx="1">
                  <c:v>2 II AIB</c:v>
                </c:pt>
                <c:pt idx="2">
                  <c:v>3 III ABG</c:v>
                </c:pt>
                <c:pt idx="3">
                  <c:v>4 IV SB</c:v>
                </c:pt>
                <c:pt idx="4">
                  <c:v>5 V Gt</c:v>
                </c:pt>
                <c:pt idx="5">
                  <c:v>6 VI K</c:v>
                </c:pt>
              </c:strCache>
            </c:strRef>
          </c:cat>
          <c:val>
            <c:numRef>
              <c:f>Sheet1!$C$264:$H$264</c:f>
              <c:numCache>
                <c:formatCode>General</c:formatCode>
                <c:ptCount val="6"/>
                <c:pt idx="0">
                  <c:v>-0.79</c:v>
                </c:pt>
                <c:pt idx="1">
                  <c:v>-0.74</c:v>
                </c:pt>
                <c:pt idx="2">
                  <c:v>-0.65</c:v>
                </c:pt>
                <c:pt idx="3">
                  <c:v>-0.9</c:v>
                </c:pt>
                <c:pt idx="4">
                  <c:v>-0.57999999999999996</c:v>
                </c:pt>
                <c:pt idx="5">
                  <c:v>0.99</c:v>
                </c:pt>
              </c:numCache>
            </c:numRef>
          </c:val>
          <c:extLst>
            <c:ext xmlns:c16="http://schemas.microsoft.com/office/drawing/2014/chart" uri="{C3380CC4-5D6E-409C-BE32-E72D297353CC}">
              <c16:uniqueId val="{00000002-6EB2-4913-BB11-C39FB7F3EE6E}"/>
            </c:ext>
          </c:extLst>
        </c:ser>
        <c:ser>
          <c:idx val="3"/>
          <c:order val="3"/>
          <c:tx>
            <c:strRef>
              <c:f>Sheet1!$B$265</c:f>
              <c:strCache>
                <c:ptCount val="1"/>
                <c:pt idx="0">
                  <c:v>Darbo greitis_1</c:v>
                </c:pt>
              </c:strCache>
            </c:strRef>
          </c:tx>
          <c:spPr>
            <a:solidFill>
              <a:schemeClr val="accent4"/>
            </a:solidFill>
            <a:ln>
              <a:noFill/>
            </a:ln>
            <a:effectLst/>
          </c:spPr>
          <c:invertIfNegative val="0"/>
          <c:cat>
            <c:strRef>
              <c:f>Sheet1!$C$261:$H$261</c:f>
              <c:strCache>
                <c:ptCount val="6"/>
                <c:pt idx="0">
                  <c:v>1 I ATB</c:v>
                </c:pt>
                <c:pt idx="1">
                  <c:v>2 II AIB</c:v>
                </c:pt>
                <c:pt idx="2">
                  <c:v>3 III ABG</c:v>
                </c:pt>
                <c:pt idx="3">
                  <c:v>4 IV SB</c:v>
                </c:pt>
                <c:pt idx="4">
                  <c:v>5 V Gt</c:v>
                </c:pt>
                <c:pt idx="5">
                  <c:v>6 VI K</c:v>
                </c:pt>
              </c:strCache>
            </c:strRef>
          </c:cat>
          <c:val>
            <c:numRef>
              <c:f>Sheet1!$C$265:$H$265</c:f>
              <c:numCache>
                <c:formatCode>General</c:formatCode>
                <c:ptCount val="6"/>
                <c:pt idx="0">
                  <c:v>-0.42</c:v>
                </c:pt>
                <c:pt idx="1">
                  <c:v>-0.4</c:v>
                </c:pt>
                <c:pt idx="2">
                  <c:v>-0.45</c:v>
                </c:pt>
                <c:pt idx="3">
                  <c:v>-0.39</c:v>
                </c:pt>
                <c:pt idx="4">
                  <c:v>-0.06</c:v>
                </c:pt>
                <c:pt idx="5">
                  <c:v>-0.65</c:v>
                </c:pt>
              </c:numCache>
            </c:numRef>
          </c:val>
          <c:extLst>
            <c:ext xmlns:c16="http://schemas.microsoft.com/office/drawing/2014/chart" uri="{C3380CC4-5D6E-409C-BE32-E72D297353CC}">
              <c16:uniqueId val="{00000003-6EB2-4913-BB11-C39FB7F3EE6E}"/>
            </c:ext>
          </c:extLst>
        </c:ser>
        <c:ser>
          <c:idx val="4"/>
          <c:order val="4"/>
          <c:tx>
            <c:strRef>
              <c:f>Sheet1!$B$266</c:f>
              <c:strCache>
                <c:ptCount val="1"/>
                <c:pt idx="0">
                  <c:v>Dėmesys_0</c:v>
                </c:pt>
              </c:strCache>
            </c:strRef>
          </c:tx>
          <c:spPr>
            <a:solidFill>
              <a:schemeClr val="accent5"/>
            </a:solidFill>
            <a:ln>
              <a:noFill/>
            </a:ln>
            <a:effectLst/>
          </c:spPr>
          <c:invertIfNegative val="0"/>
          <c:cat>
            <c:strRef>
              <c:f>Sheet1!$C$261:$H$261</c:f>
              <c:strCache>
                <c:ptCount val="6"/>
                <c:pt idx="0">
                  <c:v>1 I ATB</c:v>
                </c:pt>
                <c:pt idx="1">
                  <c:v>2 II AIB</c:v>
                </c:pt>
                <c:pt idx="2">
                  <c:v>3 III ABG</c:v>
                </c:pt>
                <c:pt idx="3">
                  <c:v>4 IV SB</c:v>
                </c:pt>
                <c:pt idx="4">
                  <c:v>5 V Gt</c:v>
                </c:pt>
                <c:pt idx="5">
                  <c:v>6 VI K</c:v>
                </c:pt>
              </c:strCache>
            </c:strRef>
          </c:cat>
          <c:val>
            <c:numRef>
              <c:f>Sheet1!$C$266:$H$266</c:f>
              <c:numCache>
                <c:formatCode>General</c:formatCode>
                <c:ptCount val="6"/>
                <c:pt idx="0">
                  <c:v>-0.3</c:v>
                </c:pt>
                <c:pt idx="1">
                  <c:v>-0.38</c:v>
                </c:pt>
                <c:pt idx="2">
                  <c:v>-0.18</c:v>
                </c:pt>
                <c:pt idx="3">
                  <c:v>-0.3</c:v>
                </c:pt>
                <c:pt idx="4">
                  <c:v>-0.42</c:v>
                </c:pt>
                <c:pt idx="5">
                  <c:v>-0.52</c:v>
                </c:pt>
              </c:numCache>
            </c:numRef>
          </c:val>
          <c:extLst>
            <c:ext xmlns:c16="http://schemas.microsoft.com/office/drawing/2014/chart" uri="{C3380CC4-5D6E-409C-BE32-E72D297353CC}">
              <c16:uniqueId val="{00000004-6EB2-4913-BB11-C39FB7F3EE6E}"/>
            </c:ext>
          </c:extLst>
        </c:ser>
        <c:ser>
          <c:idx val="5"/>
          <c:order val="5"/>
          <c:tx>
            <c:strRef>
              <c:f>Sheet1!$B$267</c:f>
              <c:strCache>
                <c:ptCount val="1"/>
                <c:pt idx="0">
                  <c:v>Dėmesys_1</c:v>
                </c:pt>
              </c:strCache>
            </c:strRef>
          </c:tx>
          <c:spPr>
            <a:solidFill>
              <a:schemeClr val="accent6"/>
            </a:solidFill>
            <a:ln>
              <a:noFill/>
            </a:ln>
            <a:effectLst/>
          </c:spPr>
          <c:invertIfNegative val="0"/>
          <c:cat>
            <c:strRef>
              <c:f>Sheet1!$C$261:$H$261</c:f>
              <c:strCache>
                <c:ptCount val="6"/>
                <c:pt idx="0">
                  <c:v>1 I ATB</c:v>
                </c:pt>
                <c:pt idx="1">
                  <c:v>2 II AIB</c:v>
                </c:pt>
                <c:pt idx="2">
                  <c:v>3 III ABG</c:v>
                </c:pt>
                <c:pt idx="3">
                  <c:v>4 IV SB</c:v>
                </c:pt>
                <c:pt idx="4">
                  <c:v>5 V Gt</c:v>
                </c:pt>
                <c:pt idx="5">
                  <c:v>6 VI K</c:v>
                </c:pt>
              </c:strCache>
            </c:strRef>
          </c:cat>
          <c:val>
            <c:numRef>
              <c:f>Sheet1!$C$267:$H$267</c:f>
              <c:numCache>
                <c:formatCode>General</c:formatCode>
                <c:ptCount val="6"/>
                <c:pt idx="0">
                  <c:v>-0.18</c:v>
                </c:pt>
                <c:pt idx="1">
                  <c:v>-0.35</c:v>
                </c:pt>
                <c:pt idx="2">
                  <c:v>-0.3</c:v>
                </c:pt>
                <c:pt idx="3">
                  <c:v>-0.25</c:v>
                </c:pt>
                <c:pt idx="4">
                  <c:v>-0.15</c:v>
                </c:pt>
                <c:pt idx="5">
                  <c:v>0.1</c:v>
                </c:pt>
              </c:numCache>
            </c:numRef>
          </c:val>
          <c:extLst>
            <c:ext xmlns:c16="http://schemas.microsoft.com/office/drawing/2014/chart" uri="{C3380CC4-5D6E-409C-BE32-E72D297353CC}">
              <c16:uniqueId val="{00000005-6EB2-4913-BB11-C39FB7F3EE6E}"/>
            </c:ext>
          </c:extLst>
        </c:ser>
        <c:ser>
          <c:idx val="6"/>
          <c:order val="6"/>
          <c:tx>
            <c:strRef>
              <c:f>Sheet1!$B$268</c:f>
              <c:strCache>
                <c:ptCount val="1"/>
                <c:pt idx="0">
                  <c:v>Akiplotis_0</c:v>
                </c:pt>
              </c:strCache>
            </c:strRef>
          </c:tx>
          <c:spPr>
            <a:solidFill>
              <a:schemeClr val="accent1">
                <a:lumMod val="60000"/>
              </a:schemeClr>
            </a:solidFill>
            <a:ln>
              <a:noFill/>
            </a:ln>
            <a:effectLst/>
          </c:spPr>
          <c:invertIfNegative val="0"/>
          <c:cat>
            <c:strRef>
              <c:f>Sheet1!$C$261:$H$261</c:f>
              <c:strCache>
                <c:ptCount val="6"/>
                <c:pt idx="0">
                  <c:v>1 I ATB</c:v>
                </c:pt>
                <c:pt idx="1">
                  <c:v>2 II AIB</c:v>
                </c:pt>
                <c:pt idx="2">
                  <c:v>3 III ABG</c:v>
                </c:pt>
                <c:pt idx="3">
                  <c:v>4 IV SB</c:v>
                </c:pt>
                <c:pt idx="4">
                  <c:v>5 V Gt</c:v>
                </c:pt>
                <c:pt idx="5">
                  <c:v>6 VI K</c:v>
                </c:pt>
              </c:strCache>
            </c:strRef>
          </c:cat>
          <c:val>
            <c:numRef>
              <c:f>Sheet1!$C$268:$H$268</c:f>
              <c:numCache>
                <c:formatCode>General</c:formatCode>
                <c:ptCount val="6"/>
                <c:pt idx="0">
                  <c:v>-0.61</c:v>
                </c:pt>
                <c:pt idx="1">
                  <c:v>-0.56000000000000005</c:v>
                </c:pt>
                <c:pt idx="2">
                  <c:v>-0.83</c:v>
                </c:pt>
                <c:pt idx="3">
                  <c:v>-0.41</c:v>
                </c:pt>
                <c:pt idx="4">
                  <c:v>-0.3</c:v>
                </c:pt>
                <c:pt idx="5">
                  <c:v>-0.08</c:v>
                </c:pt>
              </c:numCache>
            </c:numRef>
          </c:val>
          <c:extLst>
            <c:ext xmlns:c16="http://schemas.microsoft.com/office/drawing/2014/chart" uri="{C3380CC4-5D6E-409C-BE32-E72D297353CC}">
              <c16:uniqueId val="{00000006-6EB2-4913-BB11-C39FB7F3EE6E}"/>
            </c:ext>
          </c:extLst>
        </c:ser>
        <c:ser>
          <c:idx val="7"/>
          <c:order val="7"/>
          <c:tx>
            <c:strRef>
              <c:f>Sheet1!$B$269</c:f>
              <c:strCache>
                <c:ptCount val="1"/>
                <c:pt idx="0">
                  <c:v>Akiplotis_1</c:v>
                </c:pt>
              </c:strCache>
            </c:strRef>
          </c:tx>
          <c:spPr>
            <a:solidFill>
              <a:schemeClr val="accent2">
                <a:lumMod val="60000"/>
              </a:schemeClr>
            </a:solidFill>
            <a:ln>
              <a:noFill/>
            </a:ln>
            <a:effectLst/>
          </c:spPr>
          <c:invertIfNegative val="0"/>
          <c:cat>
            <c:strRef>
              <c:f>Sheet1!$C$261:$H$261</c:f>
              <c:strCache>
                <c:ptCount val="6"/>
                <c:pt idx="0">
                  <c:v>1 I ATB</c:v>
                </c:pt>
                <c:pt idx="1">
                  <c:v>2 II AIB</c:v>
                </c:pt>
                <c:pt idx="2">
                  <c:v>3 III ABG</c:v>
                </c:pt>
                <c:pt idx="3">
                  <c:v>4 IV SB</c:v>
                </c:pt>
                <c:pt idx="4">
                  <c:v>5 V Gt</c:v>
                </c:pt>
                <c:pt idx="5">
                  <c:v>6 VI K</c:v>
                </c:pt>
              </c:strCache>
            </c:strRef>
          </c:cat>
          <c:val>
            <c:numRef>
              <c:f>Sheet1!$C$269:$H$269</c:f>
              <c:numCache>
                <c:formatCode>General</c:formatCode>
                <c:ptCount val="6"/>
                <c:pt idx="0">
                  <c:v>-0.12</c:v>
                </c:pt>
                <c:pt idx="1">
                  <c:v>-7.0000000000000007E-2</c:v>
                </c:pt>
                <c:pt idx="2">
                  <c:v>-0.22</c:v>
                </c:pt>
                <c:pt idx="3">
                  <c:v>-0.15</c:v>
                </c:pt>
                <c:pt idx="4">
                  <c:v>0.28000000000000003</c:v>
                </c:pt>
                <c:pt idx="5">
                  <c:v>0.34</c:v>
                </c:pt>
              </c:numCache>
            </c:numRef>
          </c:val>
          <c:extLst>
            <c:ext xmlns:c16="http://schemas.microsoft.com/office/drawing/2014/chart" uri="{C3380CC4-5D6E-409C-BE32-E72D297353CC}">
              <c16:uniqueId val="{00000007-6EB2-4913-BB11-C39FB7F3EE6E}"/>
            </c:ext>
          </c:extLst>
        </c:ser>
        <c:dLbls>
          <c:showLegendKey val="0"/>
          <c:showVal val="0"/>
          <c:showCatName val="0"/>
          <c:showSerName val="0"/>
          <c:showPercent val="0"/>
          <c:showBubbleSize val="0"/>
        </c:dLbls>
        <c:gapWidth val="219"/>
        <c:overlap val="-27"/>
        <c:axId val="244811872"/>
        <c:axId val="244812352"/>
      </c:barChart>
      <c:catAx>
        <c:axId val="244811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244812352"/>
        <c:crosses val="autoZero"/>
        <c:auto val="1"/>
        <c:lblAlgn val="ctr"/>
        <c:lblOffset val="100"/>
        <c:noMultiLvlLbl val="0"/>
      </c:catAx>
      <c:valAx>
        <c:axId val="244812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24481187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lt-LT"/>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solidFill>
      <a:schemeClr val="bg1"/>
    </a:solidFill>
    <a:ln>
      <a:noFill/>
    </a:ln>
    <a:effectLst/>
  </c:spPr>
  <c:txPr>
    <a:bodyPr/>
    <a:lstStyle/>
    <a:p>
      <a:pPr>
        <a:defRPr sz="1200"/>
      </a:pPr>
      <a:endParaRPr lang="lt-L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Sheet1!$S$196</c:f>
              <c:strCache>
                <c:ptCount val="1"/>
                <c:pt idx="0">
                  <c:v>SKS_0</c:v>
                </c:pt>
              </c:strCache>
            </c:strRef>
          </c:tx>
          <c:spPr>
            <a:solidFill>
              <a:schemeClr val="accent1"/>
            </a:solidFill>
            <a:ln>
              <a:noFill/>
            </a:ln>
            <a:effectLst/>
          </c:spPr>
          <c:invertIfNegative val="0"/>
          <c:cat>
            <c:strRef>
              <c:f>Sheet1!$T$195:$Y$195</c:f>
              <c:strCache>
                <c:ptCount val="6"/>
                <c:pt idx="0">
                  <c:v>1 I ATB</c:v>
                </c:pt>
                <c:pt idx="1">
                  <c:v>2 II AIB</c:v>
                </c:pt>
                <c:pt idx="2">
                  <c:v>3 III ABG</c:v>
                </c:pt>
                <c:pt idx="3">
                  <c:v>4 IV SB</c:v>
                </c:pt>
                <c:pt idx="4">
                  <c:v>5 V Gt</c:v>
                </c:pt>
                <c:pt idx="5">
                  <c:v>6 VI K</c:v>
                </c:pt>
              </c:strCache>
            </c:strRef>
          </c:cat>
          <c:val>
            <c:numRef>
              <c:f>Sheet1!$T$196:$Y$196</c:f>
              <c:numCache>
                <c:formatCode>General</c:formatCode>
                <c:ptCount val="6"/>
                <c:pt idx="0">
                  <c:v>123.19</c:v>
                </c:pt>
                <c:pt idx="1">
                  <c:v>127.11</c:v>
                </c:pt>
                <c:pt idx="2">
                  <c:v>126.8</c:v>
                </c:pt>
                <c:pt idx="3">
                  <c:v>133.69999999999999</c:v>
                </c:pt>
                <c:pt idx="4">
                  <c:v>127.94</c:v>
                </c:pt>
                <c:pt idx="5">
                  <c:v>133</c:v>
                </c:pt>
              </c:numCache>
            </c:numRef>
          </c:val>
          <c:extLst>
            <c:ext xmlns:c16="http://schemas.microsoft.com/office/drawing/2014/chart" uri="{C3380CC4-5D6E-409C-BE32-E72D297353CC}">
              <c16:uniqueId val="{00000000-9C9B-4526-91A5-A976E4D94D69}"/>
            </c:ext>
          </c:extLst>
        </c:ser>
        <c:ser>
          <c:idx val="1"/>
          <c:order val="1"/>
          <c:tx>
            <c:strRef>
              <c:f>Sheet1!$S$197</c:f>
              <c:strCache>
                <c:ptCount val="1"/>
                <c:pt idx="0">
                  <c:v>SKS_1</c:v>
                </c:pt>
              </c:strCache>
            </c:strRef>
          </c:tx>
          <c:spPr>
            <a:solidFill>
              <a:schemeClr val="accent2"/>
            </a:solidFill>
            <a:ln>
              <a:noFill/>
            </a:ln>
            <a:effectLst/>
          </c:spPr>
          <c:invertIfNegative val="0"/>
          <c:cat>
            <c:strRef>
              <c:f>Sheet1!$T$195:$Y$195</c:f>
              <c:strCache>
                <c:ptCount val="6"/>
                <c:pt idx="0">
                  <c:v>1 I ATB</c:v>
                </c:pt>
                <c:pt idx="1">
                  <c:v>2 II AIB</c:v>
                </c:pt>
                <c:pt idx="2">
                  <c:v>3 III ABG</c:v>
                </c:pt>
                <c:pt idx="3">
                  <c:v>4 IV SB</c:v>
                </c:pt>
                <c:pt idx="4">
                  <c:v>5 V Gt</c:v>
                </c:pt>
                <c:pt idx="5">
                  <c:v>6 VI K</c:v>
                </c:pt>
              </c:strCache>
            </c:strRef>
          </c:cat>
          <c:val>
            <c:numRef>
              <c:f>Sheet1!$T$197:$Y$197</c:f>
              <c:numCache>
                <c:formatCode>General</c:formatCode>
                <c:ptCount val="6"/>
                <c:pt idx="0">
                  <c:v>121.02</c:v>
                </c:pt>
                <c:pt idx="1">
                  <c:v>121.29</c:v>
                </c:pt>
                <c:pt idx="2">
                  <c:v>126.28</c:v>
                </c:pt>
                <c:pt idx="3">
                  <c:v>130.69</c:v>
                </c:pt>
                <c:pt idx="4">
                  <c:v>122.37</c:v>
                </c:pt>
                <c:pt idx="5">
                  <c:v>127.48</c:v>
                </c:pt>
              </c:numCache>
            </c:numRef>
          </c:val>
          <c:extLst>
            <c:ext xmlns:c16="http://schemas.microsoft.com/office/drawing/2014/chart" uri="{C3380CC4-5D6E-409C-BE32-E72D297353CC}">
              <c16:uniqueId val="{00000001-9C9B-4526-91A5-A976E4D94D69}"/>
            </c:ext>
          </c:extLst>
        </c:ser>
        <c:ser>
          <c:idx val="2"/>
          <c:order val="2"/>
          <c:tx>
            <c:strRef>
              <c:f>Sheet1!$S$198</c:f>
              <c:strCache>
                <c:ptCount val="1"/>
                <c:pt idx="0">
                  <c:v>DKS_0</c:v>
                </c:pt>
              </c:strCache>
            </c:strRef>
          </c:tx>
          <c:spPr>
            <a:solidFill>
              <a:schemeClr val="accent3"/>
            </a:solidFill>
            <a:ln>
              <a:noFill/>
            </a:ln>
            <a:effectLst/>
          </c:spPr>
          <c:invertIfNegative val="0"/>
          <c:cat>
            <c:strRef>
              <c:f>Sheet1!$T$195:$Y$195</c:f>
              <c:strCache>
                <c:ptCount val="6"/>
                <c:pt idx="0">
                  <c:v>1 I ATB</c:v>
                </c:pt>
                <c:pt idx="1">
                  <c:v>2 II AIB</c:v>
                </c:pt>
                <c:pt idx="2">
                  <c:v>3 III ABG</c:v>
                </c:pt>
                <c:pt idx="3">
                  <c:v>4 IV SB</c:v>
                </c:pt>
                <c:pt idx="4">
                  <c:v>5 V Gt</c:v>
                </c:pt>
                <c:pt idx="5">
                  <c:v>6 VI K</c:v>
                </c:pt>
              </c:strCache>
            </c:strRef>
          </c:cat>
          <c:val>
            <c:numRef>
              <c:f>Sheet1!$T$198:$Y$198</c:f>
              <c:numCache>
                <c:formatCode>General</c:formatCode>
                <c:ptCount val="6"/>
                <c:pt idx="0">
                  <c:v>78.88</c:v>
                </c:pt>
                <c:pt idx="1">
                  <c:v>79.02</c:v>
                </c:pt>
                <c:pt idx="2">
                  <c:v>79.28</c:v>
                </c:pt>
                <c:pt idx="3">
                  <c:v>85.74</c:v>
                </c:pt>
                <c:pt idx="4">
                  <c:v>80.34</c:v>
                </c:pt>
                <c:pt idx="5">
                  <c:v>82.82</c:v>
                </c:pt>
              </c:numCache>
            </c:numRef>
          </c:val>
          <c:extLst>
            <c:ext xmlns:c16="http://schemas.microsoft.com/office/drawing/2014/chart" uri="{C3380CC4-5D6E-409C-BE32-E72D297353CC}">
              <c16:uniqueId val="{00000002-9C9B-4526-91A5-A976E4D94D69}"/>
            </c:ext>
          </c:extLst>
        </c:ser>
        <c:ser>
          <c:idx val="3"/>
          <c:order val="3"/>
          <c:tx>
            <c:strRef>
              <c:f>Sheet1!$S$199</c:f>
              <c:strCache>
                <c:ptCount val="1"/>
                <c:pt idx="0">
                  <c:v>DKS_1</c:v>
                </c:pt>
              </c:strCache>
            </c:strRef>
          </c:tx>
          <c:spPr>
            <a:solidFill>
              <a:schemeClr val="accent4"/>
            </a:solidFill>
            <a:ln>
              <a:noFill/>
            </a:ln>
            <a:effectLst/>
          </c:spPr>
          <c:invertIfNegative val="0"/>
          <c:cat>
            <c:strRef>
              <c:f>Sheet1!$T$195:$Y$195</c:f>
              <c:strCache>
                <c:ptCount val="6"/>
                <c:pt idx="0">
                  <c:v>1 I ATB</c:v>
                </c:pt>
                <c:pt idx="1">
                  <c:v>2 II AIB</c:v>
                </c:pt>
                <c:pt idx="2">
                  <c:v>3 III ABG</c:v>
                </c:pt>
                <c:pt idx="3">
                  <c:v>4 IV SB</c:v>
                </c:pt>
                <c:pt idx="4">
                  <c:v>5 V Gt</c:v>
                </c:pt>
                <c:pt idx="5">
                  <c:v>6 VI K</c:v>
                </c:pt>
              </c:strCache>
            </c:strRef>
          </c:cat>
          <c:val>
            <c:numRef>
              <c:f>Sheet1!$T$199:$Y$199</c:f>
              <c:numCache>
                <c:formatCode>General</c:formatCode>
                <c:ptCount val="6"/>
                <c:pt idx="0">
                  <c:v>77.5</c:v>
                </c:pt>
                <c:pt idx="1">
                  <c:v>77.239999999999995</c:v>
                </c:pt>
                <c:pt idx="2">
                  <c:v>78.650000000000006</c:v>
                </c:pt>
                <c:pt idx="3">
                  <c:v>84.08</c:v>
                </c:pt>
                <c:pt idx="4">
                  <c:v>77.510000000000005</c:v>
                </c:pt>
                <c:pt idx="5">
                  <c:v>77.94</c:v>
                </c:pt>
              </c:numCache>
            </c:numRef>
          </c:val>
          <c:extLst>
            <c:ext xmlns:c16="http://schemas.microsoft.com/office/drawing/2014/chart" uri="{C3380CC4-5D6E-409C-BE32-E72D297353CC}">
              <c16:uniqueId val="{00000003-9C9B-4526-91A5-A976E4D94D69}"/>
            </c:ext>
          </c:extLst>
        </c:ser>
        <c:ser>
          <c:idx val="4"/>
          <c:order val="4"/>
          <c:tx>
            <c:strRef>
              <c:f>Sheet1!$S$200</c:f>
              <c:strCache>
                <c:ptCount val="1"/>
                <c:pt idx="0">
                  <c:v>Pulsas_0</c:v>
                </c:pt>
              </c:strCache>
            </c:strRef>
          </c:tx>
          <c:spPr>
            <a:solidFill>
              <a:schemeClr val="accent5"/>
            </a:solidFill>
            <a:ln>
              <a:noFill/>
            </a:ln>
            <a:effectLst/>
          </c:spPr>
          <c:invertIfNegative val="0"/>
          <c:cat>
            <c:strRef>
              <c:f>Sheet1!$T$195:$Y$195</c:f>
              <c:strCache>
                <c:ptCount val="6"/>
                <c:pt idx="0">
                  <c:v>1 I ATB</c:v>
                </c:pt>
                <c:pt idx="1">
                  <c:v>2 II AIB</c:v>
                </c:pt>
                <c:pt idx="2">
                  <c:v>3 III ABG</c:v>
                </c:pt>
                <c:pt idx="3">
                  <c:v>4 IV SB</c:v>
                </c:pt>
                <c:pt idx="4">
                  <c:v>5 V Gt</c:v>
                </c:pt>
                <c:pt idx="5">
                  <c:v>6 VI K</c:v>
                </c:pt>
              </c:strCache>
            </c:strRef>
          </c:cat>
          <c:val>
            <c:numRef>
              <c:f>Sheet1!$T$200:$Y$200</c:f>
              <c:numCache>
                <c:formatCode>General</c:formatCode>
                <c:ptCount val="6"/>
                <c:pt idx="0">
                  <c:v>70.22</c:v>
                </c:pt>
                <c:pt idx="1">
                  <c:v>72.73</c:v>
                </c:pt>
                <c:pt idx="2">
                  <c:v>75.03</c:v>
                </c:pt>
                <c:pt idx="3">
                  <c:v>69.64</c:v>
                </c:pt>
                <c:pt idx="4">
                  <c:v>71.22</c:v>
                </c:pt>
                <c:pt idx="5">
                  <c:v>72.08</c:v>
                </c:pt>
              </c:numCache>
            </c:numRef>
          </c:val>
          <c:extLst>
            <c:ext xmlns:c16="http://schemas.microsoft.com/office/drawing/2014/chart" uri="{C3380CC4-5D6E-409C-BE32-E72D297353CC}">
              <c16:uniqueId val="{00000004-9C9B-4526-91A5-A976E4D94D69}"/>
            </c:ext>
          </c:extLst>
        </c:ser>
        <c:ser>
          <c:idx val="5"/>
          <c:order val="5"/>
          <c:tx>
            <c:strRef>
              <c:f>Sheet1!$S$201</c:f>
              <c:strCache>
                <c:ptCount val="1"/>
                <c:pt idx="0">
                  <c:v>Pulsas_1</c:v>
                </c:pt>
              </c:strCache>
            </c:strRef>
          </c:tx>
          <c:spPr>
            <a:solidFill>
              <a:schemeClr val="accent6"/>
            </a:solidFill>
            <a:ln>
              <a:noFill/>
            </a:ln>
            <a:effectLst/>
          </c:spPr>
          <c:invertIfNegative val="0"/>
          <c:cat>
            <c:strRef>
              <c:f>Sheet1!$T$195:$Y$195</c:f>
              <c:strCache>
                <c:ptCount val="6"/>
                <c:pt idx="0">
                  <c:v>1 I ATB</c:v>
                </c:pt>
                <c:pt idx="1">
                  <c:v>2 II AIB</c:v>
                </c:pt>
                <c:pt idx="2">
                  <c:v>3 III ABG</c:v>
                </c:pt>
                <c:pt idx="3">
                  <c:v>4 IV SB</c:v>
                </c:pt>
                <c:pt idx="4">
                  <c:v>5 V Gt</c:v>
                </c:pt>
                <c:pt idx="5">
                  <c:v>6 VI K</c:v>
                </c:pt>
              </c:strCache>
            </c:strRef>
          </c:cat>
          <c:val>
            <c:numRef>
              <c:f>Sheet1!$T$201:$Y$201</c:f>
              <c:numCache>
                <c:formatCode>General</c:formatCode>
                <c:ptCount val="6"/>
                <c:pt idx="0">
                  <c:v>70.28</c:v>
                </c:pt>
                <c:pt idx="1">
                  <c:v>70.900000000000006</c:v>
                </c:pt>
                <c:pt idx="2">
                  <c:v>74.150000000000006</c:v>
                </c:pt>
                <c:pt idx="3">
                  <c:v>72.45</c:v>
                </c:pt>
                <c:pt idx="4">
                  <c:v>69.08</c:v>
                </c:pt>
                <c:pt idx="5">
                  <c:v>70.62</c:v>
                </c:pt>
              </c:numCache>
            </c:numRef>
          </c:val>
          <c:extLst>
            <c:ext xmlns:c16="http://schemas.microsoft.com/office/drawing/2014/chart" uri="{C3380CC4-5D6E-409C-BE32-E72D297353CC}">
              <c16:uniqueId val="{00000005-9C9B-4526-91A5-A976E4D94D69}"/>
            </c:ext>
          </c:extLst>
        </c:ser>
        <c:ser>
          <c:idx val="6"/>
          <c:order val="6"/>
          <c:tx>
            <c:strRef>
              <c:f>Sheet1!$S$202</c:f>
              <c:strCache>
                <c:ptCount val="1"/>
                <c:pt idx="0">
                  <c:v>SpO_0</c:v>
                </c:pt>
              </c:strCache>
            </c:strRef>
          </c:tx>
          <c:spPr>
            <a:solidFill>
              <a:schemeClr val="accent1">
                <a:lumMod val="60000"/>
              </a:schemeClr>
            </a:solidFill>
            <a:ln>
              <a:noFill/>
            </a:ln>
            <a:effectLst/>
          </c:spPr>
          <c:invertIfNegative val="0"/>
          <c:cat>
            <c:strRef>
              <c:f>Sheet1!$T$195:$Y$195</c:f>
              <c:strCache>
                <c:ptCount val="6"/>
                <c:pt idx="0">
                  <c:v>1 I ATB</c:v>
                </c:pt>
                <c:pt idx="1">
                  <c:v>2 II AIB</c:v>
                </c:pt>
                <c:pt idx="2">
                  <c:v>3 III ABG</c:v>
                </c:pt>
                <c:pt idx="3">
                  <c:v>4 IV SB</c:v>
                </c:pt>
                <c:pt idx="4">
                  <c:v>5 V Gt</c:v>
                </c:pt>
                <c:pt idx="5">
                  <c:v>6 VI K</c:v>
                </c:pt>
              </c:strCache>
            </c:strRef>
          </c:cat>
          <c:val>
            <c:numRef>
              <c:f>Sheet1!$T$202:$Y$202</c:f>
              <c:numCache>
                <c:formatCode>General</c:formatCode>
                <c:ptCount val="6"/>
                <c:pt idx="0">
                  <c:v>98.03</c:v>
                </c:pt>
                <c:pt idx="1">
                  <c:v>97.86</c:v>
                </c:pt>
                <c:pt idx="2">
                  <c:v>98.33</c:v>
                </c:pt>
                <c:pt idx="3">
                  <c:v>98.5</c:v>
                </c:pt>
                <c:pt idx="4">
                  <c:v>98.32</c:v>
                </c:pt>
                <c:pt idx="5">
                  <c:v>98.29</c:v>
                </c:pt>
              </c:numCache>
            </c:numRef>
          </c:val>
          <c:extLst>
            <c:ext xmlns:c16="http://schemas.microsoft.com/office/drawing/2014/chart" uri="{C3380CC4-5D6E-409C-BE32-E72D297353CC}">
              <c16:uniqueId val="{00000006-9C9B-4526-91A5-A976E4D94D69}"/>
            </c:ext>
          </c:extLst>
        </c:ser>
        <c:ser>
          <c:idx val="7"/>
          <c:order val="7"/>
          <c:tx>
            <c:strRef>
              <c:f>Sheet1!$S$203</c:f>
              <c:strCache>
                <c:ptCount val="1"/>
                <c:pt idx="0">
                  <c:v>SpO_1</c:v>
                </c:pt>
              </c:strCache>
            </c:strRef>
          </c:tx>
          <c:spPr>
            <a:solidFill>
              <a:schemeClr val="accent2">
                <a:lumMod val="60000"/>
              </a:schemeClr>
            </a:solidFill>
            <a:ln>
              <a:noFill/>
            </a:ln>
            <a:effectLst/>
          </c:spPr>
          <c:invertIfNegative val="0"/>
          <c:cat>
            <c:strRef>
              <c:f>Sheet1!$T$195:$Y$195</c:f>
              <c:strCache>
                <c:ptCount val="6"/>
                <c:pt idx="0">
                  <c:v>1 I ATB</c:v>
                </c:pt>
                <c:pt idx="1">
                  <c:v>2 II AIB</c:v>
                </c:pt>
                <c:pt idx="2">
                  <c:v>3 III ABG</c:v>
                </c:pt>
                <c:pt idx="3">
                  <c:v>4 IV SB</c:v>
                </c:pt>
                <c:pt idx="4">
                  <c:v>5 V Gt</c:v>
                </c:pt>
                <c:pt idx="5">
                  <c:v>6 VI K</c:v>
                </c:pt>
              </c:strCache>
            </c:strRef>
          </c:cat>
          <c:val>
            <c:numRef>
              <c:f>Sheet1!$T$203:$Y$203</c:f>
              <c:numCache>
                <c:formatCode>General</c:formatCode>
                <c:ptCount val="6"/>
                <c:pt idx="0">
                  <c:v>98.47</c:v>
                </c:pt>
                <c:pt idx="1">
                  <c:v>98.38</c:v>
                </c:pt>
                <c:pt idx="2">
                  <c:v>98.22</c:v>
                </c:pt>
                <c:pt idx="3">
                  <c:v>98.45</c:v>
                </c:pt>
                <c:pt idx="4">
                  <c:v>98.71</c:v>
                </c:pt>
                <c:pt idx="5">
                  <c:v>98.41</c:v>
                </c:pt>
              </c:numCache>
            </c:numRef>
          </c:val>
          <c:extLst>
            <c:ext xmlns:c16="http://schemas.microsoft.com/office/drawing/2014/chart" uri="{C3380CC4-5D6E-409C-BE32-E72D297353CC}">
              <c16:uniqueId val="{00000007-9C9B-4526-91A5-A976E4D94D69}"/>
            </c:ext>
          </c:extLst>
        </c:ser>
        <c:dLbls>
          <c:showLegendKey val="0"/>
          <c:showVal val="0"/>
          <c:showCatName val="0"/>
          <c:showSerName val="0"/>
          <c:showPercent val="0"/>
          <c:showBubbleSize val="0"/>
        </c:dLbls>
        <c:gapWidth val="219"/>
        <c:overlap val="-27"/>
        <c:axId val="26606288"/>
        <c:axId val="26601008"/>
      </c:barChart>
      <c:catAx>
        <c:axId val="26606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26601008"/>
        <c:crosses val="autoZero"/>
        <c:auto val="1"/>
        <c:lblAlgn val="ctr"/>
        <c:lblOffset val="100"/>
        <c:noMultiLvlLbl val="0"/>
      </c:catAx>
      <c:valAx>
        <c:axId val="26601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266062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lt-LT"/>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solidFill>
      <a:schemeClr val="bg1"/>
    </a:solidFill>
    <a:ln>
      <a:noFill/>
    </a:ln>
    <a:effectLst/>
  </c:spPr>
  <c:txPr>
    <a:bodyPr/>
    <a:lstStyle/>
    <a:p>
      <a:pPr>
        <a:defRPr sz="1200"/>
      </a:pPr>
      <a:endParaRPr lang="lt-LT"/>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Sheet1!$B$249</c:f>
              <c:strCache>
                <c:ptCount val="1"/>
                <c:pt idx="0">
                  <c:v>Drėgmė_0</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anchor="ctr" anchorCtr="1"/>
              <a:lstStyle/>
              <a:p>
                <a:pPr>
                  <a:defRPr sz="1050" b="1" i="0" u="none" strike="noStrike" kern="1200" baseline="0">
                    <a:solidFill>
                      <a:schemeClr val="accent1"/>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Sheet1!$C$248:$H$248</c:f>
              <c:strCache>
                <c:ptCount val="6"/>
                <c:pt idx="0">
                  <c:v>1 I ATB</c:v>
                </c:pt>
                <c:pt idx="1">
                  <c:v>2 II AIB</c:v>
                </c:pt>
                <c:pt idx="2">
                  <c:v>3 III ABG</c:v>
                </c:pt>
                <c:pt idx="3">
                  <c:v>4 IV SB</c:v>
                </c:pt>
                <c:pt idx="4">
                  <c:v>5 V Gt</c:v>
                </c:pt>
                <c:pt idx="5">
                  <c:v>6 VI K</c:v>
                </c:pt>
              </c:strCache>
            </c:strRef>
          </c:cat>
          <c:val>
            <c:numRef>
              <c:f>Sheet1!$C$249:$H$249</c:f>
              <c:numCache>
                <c:formatCode>General</c:formatCode>
                <c:ptCount val="6"/>
                <c:pt idx="0">
                  <c:v>29.7</c:v>
                </c:pt>
                <c:pt idx="1">
                  <c:v>29.5</c:v>
                </c:pt>
                <c:pt idx="2">
                  <c:v>29.5</c:v>
                </c:pt>
                <c:pt idx="3">
                  <c:v>32.1</c:v>
                </c:pt>
                <c:pt idx="4">
                  <c:v>32</c:v>
                </c:pt>
                <c:pt idx="5">
                  <c:v>31.2</c:v>
                </c:pt>
              </c:numCache>
            </c:numRef>
          </c:val>
          <c:smooth val="0"/>
          <c:extLst>
            <c:ext xmlns:c16="http://schemas.microsoft.com/office/drawing/2014/chart" uri="{C3380CC4-5D6E-409C-BE32-E72D297353CC}">
              <c16:uniqueId val="{00000000-E26E-4896-89C3-9097BABC6FBE}"/>
            </c:ext>
          </c:extLst>
        </c:ser>
        <c:ser>
          <c:idx val="1"/>
          <c:order val="1"/>
          <c:tx>
            <c:strRef>
              <c:f>Sheet1!$B$250</c:f>
              <c:strCache>
                <c:ptCount val="1"/>
                <c:pt idx="0">
                  <c:v>Drėgmė_1</c:v>
                </c:pt>
              </c:strCache>
            </c:strRef>
          </c:tx>
          <c:spPr>
            <a:ln w="19050" cap="rnd" cmpd="sng" algn="ctr">
              <a:solidFill>
                <a:schemeClr val="accent2">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anchor="ctr" anchorCtr="1"/>
              <a:lstStyle/>
              <a:p>
                <a:pPr>
                  <a:defRPr sz="1050" b="1" i="0" u="none" strike="noStrike" kern="1200" baseline="0">
                    <a:solidFill>
                      <a:schemeClr val="accent2"/>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Sheet1!$C$248:$H$248</c:f>
              <c:strCache>
                <c:ptCount val="6"/>
                <c:pt idx="0">
                  <c:v>1 I ATB</c:v>
                </c:pt>
                <c:pt idx="1">
                  <c:v>2 II AIB</c:v>
                </c:pt>
                <c:pt idx="2">
                  <c:v>3 III ABG</c:v>
                </c:pt>
                <c:pt idx="3">
                  <c:v>4 IV SB</c:v>
                </c:pt>
                <c:pt idx="4">
                  <c:v>5 V Gt</c:v>
                </c:pt>
                <c:pt idx="5">
                  <c:v>6 VI K</c:v>
                </c:pt>
              </c:strCache>
            </c:strRef>
          </c:cat>
          <c:val>
            <c:numRef>
              <c:f>Sheet1!$C$250:$H$250</c:f>
              <c:numCache>
                <c:formatCode>General</c:formatCode>
                <c:ptCount val="6"/>
                <c:pt idx="0">
                  <c:v>33.1</c:v>
                </c:pt>
                <c:pt idx="1">
                  <c:v>33</c:v>
                </c:pt>
                <c:pt idx="2">
                  <c:v>33</c:v>
                </c:pt>
                <c:pt idx="3">
                  <c:v>31.4</c:v>
                </c:pt>
                <c:pt idx="4">
                  <c:v>31.9</c:v>
                </c:pt>
                <c:pt idx="5">
                  <c:v>30.6</c:v>
                </c:pt>
              </c:numCache>
            </c:numRef>
          </c:val>
          <c:smooth val="0"/>
          <c:extLst>
            <c:ext xmlns:c16="http://schemas.microsoft.com/office/drawing/2014/chart" uri="{C3380CC4-5D6E-409C-BE32-E72D297353CC}">
              <c16:uniqueId val="{00000001-E26E-4896-89C3-9097BABC6FBE}"/>
            </c:ext>
          </c:extLst>
        </c:ser>
        <c:ser>
          <c:idx val="2"/>
          <c:order val="2"/>
          <c:tx>
            <c:strRef>
              <c:f>Sheet1!$B$251</c:f>
              <c:strCache>
                <c:ptCount val="1"/>
                <c:pt idx="0">
                  <c:v>Riebumas_0</c:v>
                </c:pt>
              </c:strCache>
            </c:strRef>
          </c:tx>
          <c:spPr>
            <a:ln w="19050" cap="rnd" cmpd="sng" algn="ctr">
              <a:solidFill>
                <a:schemeClr val="accent3">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anchor="ctr" anchorCtr="1"/>
              <a:lstStyle/>
              <a:p>
                <a:pPr>
                  <a:defRPr sz="1050" b="1" i="0" u="none" strike="noStrike" kern="1200" baseline="0">
                    <a:solidFill>
                      <a:schemeClr val="accent3"/>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Sheet1!$C$248:$H$248</c:f>
              <c:strCache>
                <c:ptCount val="6"/>
                <c:pt idx="0">
                  <c:v>1 I ATB</c:v>
                </c:pt>
                <c:pt idx="1">
                  <c:v>2 II AIB</c:v>
                </c:pt>
                <c:pt idx="2">
                  <c:v>3 III ABG</c:v>
                </c:pt>
                <c:pt idx="3">
                  <c:v>4 IV SB</c:v>
                </c:pt>
                <c:pt idx="4">
                  <c:v>5 V Gt</c:v>
                </c:pt>
                <c:pt idx="5">
                  <c:v>6 VI K</c:v>
                </c:pt>
              </c:strCache>
            </c:strRef>
          </c:cat>
          <c:val>
            <c:numRef>
              <c:f>Sheet1!$C$251:$H$251</c:f>
              <c:numCache>
                <c:formatCode>General</c:formatCode>
                <c:ptCount val="6"/>
                <c:pt idx="0">
                  <c:v>52.9</c:v>
                </c:pt>
                <c:pt idx="1">
                  <c:v>53.2</c:v>
                </c:pt>
                <c:pt idx="2">
                  <c:v>53.7</c:v>
                </c:pt>
                <c:pt idx="3">
                  <c:v>52.3</c:v>
                </c:pt>
                <c:pt idx="4">
                  <c:v>51.8</c:v>
                </c:pt>
                <c:pt idx="5">
                  <c:v>52.9</c:v>
                </c:pt>
              </c:numCache>
            </c:numRef>
          </c:val>
          <c:smooth val="0"/>
          <c:extLst>
            <c:ext xmlns:c16="http://schemas.microsoft.com/office/drawing/2014/chart" uri="{C3380CC4-5D6E-409C-BE32-E72D297353CC}">
              <c16:uniqueId val="{00000002-E26E-4896-89C3-9097BABC6FBE}"/>
            </c:ext>
          </c:extLst>
        </c:ser>
        <c:ser>
          <c:idx val="3"/>
          <c:order val="3"/>
          <c:tx>
            <c:strRef>
              <c:f>Sheet1!$B$252</c:f>
              <c:strCache>
                <c:ptCount val="1"/>
                <c:pt idx="0">
                  <c:v>Riebumas_1</c:v>
                </c:pt>
              </c:strCache>
            </c:strRef>
          </c:tx>
          <c:spPr>
            <a:ln w="19050" cap="rnd" cmpd="sng" algn="ctr">
              <a:solidFill>
                <a:schemeClr val="accent4">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anchor="ctr" anchorCtr="1"/>
              <a:lstStyle/>
              <a:p>
                <a:pPr>
                  <a:defRPr sz="1050" b="1" i="0" u="none" strike="noStrike" kern="1200" baseline="0">
                    <a:solidFill>
                      <a:schemeClr val="accent4"/>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Sheet1!$C$248:$H$248</c:f>
              <c:strCache>
                <c:ptCount val="6"/>
                <c:pt idx="0">
                  <c:v>1 I ATB</c:v>
                </c:pt>
                <c:pt idx="1">
                  <c:v>2 II AIB</c:v>
                </c:pt>
                <c:pt idx="2">
                  <c:v>3 III ABG</c:v>
                </c:pt>
                <c:pt idx="3">
                  <c:v>4 IV SB</c:v>
                </c:pt>
                <c:pt idx="4">
                  <c:v>5 V Gt</c:v>
                </c:pt>
                <c:pt idx="5">
                  <c:v>6 VI K</c:v>
                </c:pt>
              </c:strCache>
            </c:strRef>
          </c:cat>
          <c:val>
            <c:numRef>
              <c:f>Sheet1!$C$252:$H$252</c:f>
              <c:numCache>
                <c:formatCode>General</c:formatCode>
                <c:ptCount val="6"/>
                <c:pt idx="0">
                  <c:v>52.3</c:v>
                </c:pt>
                <c:pt idx="1">
                  <c:v>52.3</c:v>
                </c:pt>
                <c:pt idx="2">
                  <c:v>52.2</c:v>
                </c:pt>
                <c:pt idx="3">
                  <c:v>52.9</c:v>
                </c:pt>
                <c:pt idx="4">
                  <c:v>52.6</c:v>
                </c:pt>
                <c:pt idx="5">
                  <c:v>53.2</c:v>
                </c:pt>
              </c:numCache>
            </c:numRef>
          </c:val>
          <c:smooth val="0"/>
          <c:extLst>
            <c:ext xmlns:c16="http://schemas.microsoft.com/office/drawing/2014/chart" uri="{C3380CC4-5D6E-409C-BE32-E72D297353CC}">
              <c16:uniqueId val="{00000003-E26E-4896-89C3-9097BABC6FBE}"/>
            </c:ext>
          </c:extLst>
        </c:ser>
        <c:ser>
          <c:idx val="4"/>
          <c:order val="4"/>
          <c:tx>
            <c:strRef>
              <c:f>Sheet1!$B$253</c:f>
              <c:strCache>
                <c:ptCount val="1"/>
                <c:pt idx="0">
                  <c:v>Elastingumas_0</c:v>
                </c:pt>
              </c:strCache>
            </c:strRef>
          </c:tx>
          <c:spPr>
            <a:ln w="19050" cap="rnd" cmpd="sng" algn="ctr">
              <a:solidFill>
                <a:schemeClr val="accent5">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anchor="ctr" anchorCtr="1"/>
              <a:lstStyle/>
              <a:p>
                <a:pPr>
                  <a:defRPr sz="1050" b="1" i="0" u="none" strike="noStrike" kern="1200" baseline="0">
                    <a:solidFill>
                      <a:schemeClr val="accent5"/>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Sheet1!$C$248:$H$248</c:f>
              <c:strCache>
                <c:ptCount val="6"/>
                <c:pt idx="0">
                  <c:v>1 I ATB</c:v>
                </c:pt>
                <c:pt idx="1">
                  <c:v>2 II AIB</c:v>
                </c:pt>
                <c:pt idx="2">
                  <c:v>3 III ABG</c:v>
                </c:pt>
                <c:pt idx="3">
                  <c:v>4 IV SB</c:v>
                </c:pt>
                <c:pt idx="4">
                  <c:v>5 V Gt</c:v>
                </c:pt>
                <c:pt idx="5">
                  <c:v>6 VI K</c:v>
                </c:pt>
              </c:strCache>
            </c:strRef>
          </c:cat>
          <c:val>
            <c:numRef>
              <c:f>Sheet1!$C$253:$H$253</c:f>
              <c:numCache>
                <c:formatCode>General</c:formatCode>
                <c:ptCount val="6"/>
                <c:pt idx="0">
                  <c:v>46.8</c:v>
                </c:pt>
                <c:pt idx="1">
                  <c:v>46.6</c:v>
                </c:pt>
                <c:pt idx="2">
                  <c:v>46.4</c:v>
                </c:pt>
                <c:pt idx="3">
                  <c:v>48.1</c:v>
                </c:pt>
                <c:pt idx="4">
                  <c:v>48.3</c:v>
                </c:pt>
                <c:pt idx="5">
                  <c:v>47.7</c:v>
                </c:pt>
              </c:numCache>
            </c:numRef>
          </c:val>
          <c:smooth val="0"/>
          <c:extLst>
            <c:ext xmlns:c16="http://schemas.microsoft.com/office/drawing/2014/chart" uri="{C3380CC4-5D6E-409C-BE32-E72D297353CC}">
              <c16:uniqueId val="{00000004-E26E-4896-89C3-9097BABC6FBE}"/>
            </c:ext>
          </c:extLst>
        </c:ser>
        <c:ser>
          <c:idx val="5"/>
          <c:order val="5"/>
          <c:tx>
            <c:strRef>
              <c:f>Sheet1!$B$254</c:f>
              <c:strCache>
                <c:ptCount val="1"/>
                <c:pt idx="0">
                  <c:v>Elastingumas_1</c:v>
                </c:pt>
              </c:strCache>
            </c:strRef>
          </c:tx>
          <c:spPr>
            <a:ln w="19050" cap="rnd" cmpd="sng" algn="ctr">
              <a:solidFill>
                <a:schemeClr val="accent6">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anchor="ctr" anchorCtr="1"/>
              <a:lstStyle/>
              <a:p>
                <a:pPr>
                  <a:defRPr sz="1050" b="1" i="0" u="none" strike="noStrike" kern="1200" baseline="0">
                    <a:solidFill>
                      <a:schemeClr val="accent6"/>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Sheet1!$C$248:$H$248</c:f>
              <c:strCache>
                <c:ptCount val="6"/>
                <c:pt idx="0">
                  <c:v>1 I ATB</c:v>
                </c:pt>
                <c:pt idx="1">
                  <c:v>2 II AIB</c:v>
                </c:pt>
                <c:pt idx="2">
                  <c:v>3 III ABG</c:v>
                </c:pt>
                <c:pt idx="3">
                  <c:v>4 IV SB</c:v>
                </c:pt>
                <c:pt idx="4">
                  <c:v>5 V Gt</c:v>
                </c:pt>
                <c:pt idx="5">
                  <c:v>6 VI K</c:v>
                </c:pt>
              </c:strCache>
            </c:strRef>
          </c:cat>
          <c:val>
            <c:numRef>
              <c:f>Sheet1!$C$254:$H$254</c:f>
              <c:numCache>
                <c:formatCode>General</c:formatCode>
                <c:ptCount val="6"/>
                <c:pt idx="0">
                  <c:v>48.9</c:v>
                </c:pt>
                <c:pt idx="1">
                  <c:v>48.7</c:v>
                </c:pt>
                <c:pt idx="2">
                  <c:v>48.9</c:v>
                </c:pt>
                <c:pt idx="3">
                  <c:v>47.4</c:v>
                </c:pt>
                <c:pt idx="4">
                  <c:v>48.3</c:v>
                </c:pt>
                <c:pt idx="5">
                  <c:v>47.2</c:v>
                </c:pt>
              </c:numCache>
            </c:numRef>
          </c:val>
          <c:smooth val="0"/>
          <c:extLst>
            <c:ext xmlns:c16="http://schemas.microsoft.com/office/drawing/2014/chart" uri="{C3380CC4-5D6E-409C-BE32-E72D297353CC}">
              <c16:uniqueId val="{00000005-E26E-4896-89C3-9097BABC6FBE}"/>
            </c:ext>
          </c:extLst>
        </c:ser>
        <c:dLbls>
          <c:dLblPos val="ctr"/>
          <c:showLegendKey val="0"/>
          <c:showVal val="1"/>
          <c:showCatName val="0"/>
          <c:showSerName val="0"/>
          <c:showPercent val="0"/>
          <c:showBubbleSize val="0"/>
        </c:dLbls>
        <c:marker val="1"/>
        <c:smooth val="0"/>
        <c:axId val="1807979728"/>
        <c:axId val="1807983088"/>
      </c:lineChart>
      <c:catAx>
        <c:axId val="1807979728"/>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dk1">
                    <a:lumMod val="65000"/>
                    <a:lumOff val="35000"/>
                  </a:schemeClr>
                </a:solidFill>
                <a:latin typeface="+mn-lt"/>
                <a:ea typeface="+mn-ea"/>
                <a:cs typeface="+mn-cs"/>
              </a:defRPr>
            </a:pPr>
            <a:endParaRPr lang="lt-LT"/>
          </a:p>
        </c:txPr>
        <c:crossAx val="1807983088"/>
        <c:crosses val="autoZero"/>
        <c:auto val="1"/>
        <c:lblAlgn val="ctr"/>
        <c:lblOffset val="100"/>
        <c:noMultiLvlLbl val="0"/>
      </c:catAx>
      <c:valAx>
        <c:axId val="1807983088"/>
        <c:scaling>
          <c:orientation val="minMax"/>
        </c:scaling>
        <c:delete val="1"/>
        <c:axPos val="l"/>
        <c:numFmt formatCode="General" sourceLinked="1"/>
        <c:majorTickMark val="none"/>
        <c:minorTickMark val="none"/>
        <c:tickLblPos val="nextTo"/>
        <c:crossAx val="1807979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dk1">
                  <a:lumMod val="65000"/>
                  <a:lumOff val="35000"/>
                </a:schemeClr>
              </a:solidFill>
              <a:latin typeface="+mn-lt"/>
              <a:ea typeface="+mn-ea"/>
              <a:cs typeface="+mn-cs"/>
            </a:defRPr>
          </a:pPr>
          <a:endParaRPr lang="lt-LT"/>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1050"/>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barChart>
        <c:barDir val="col"/>
        <c:grouping val="clustered"/>
        <c:varyColors val="0"/>
        <c:ser>
          <c:idx val="0"/>
          <c:order val="0"/>
          <c:tx>
            <c:strRef>
              <c:f>Sheet1!$AA$15</c:f>
              <c:strCache>
                <c:ptCount val="1"/>
                <c:pt idx="0">
                  <c:v>Streso valdymas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Sheet1!$AB$14:$AK$14</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Sheet1!$AB$15:$AK$15</c:f>
              <c:numCache>
                <c:formatCode>General</c:formatCode>
                <c:ptCount val="10"/>
                <c:pt idx="0">
                  <c:v>1</c:v>
                </c:pt>
                <c:pt idx="1">
                  <c:v>4</c:v>
                </c:pt>
                <c:pt idx="2">
                  <c:v>8</c:v>
                </c:pt>
                <c:pt idx="3">
                  <c:v>10</c:v>
                </c:pt>
                <c:pt idx="4">
                  <c:v>26</c:v>
                </c:pt>
                <c:pt idx="5">
                  <c:v>14</c:v>
                </c:pt>
                <c:pt idx="6">
                  <c:v>15</c:v>
                </c:pt>
                <c:pt idx="7">
                  <c:v>13</c:v>
                </c:pt>
                <c:pt idx="8">
                  <c:v>6</c:v>
                </c:pt>
                <c:pt idx="9">
                  <c:v>2</c:v>
                </c:pt>
              </c:numCache>
            </c:numRef>
          </c:val>
          <c:extLst>
            <c:ext xmlns:c16="http://schemas.microsoft.com/office/drawing/2014/chart" uri="{C3380CC4-5D6E-409C-BE32-E72D297353CC}">
              <c16:uniqueId val="{00000000-D8AD-404F-8771-BBA299A243D0}"/>
            </c:ext>
          </c:extLst>
        </c:ser>
        <c:dLbls>
          <c:dLblPos val="outEnd"/>
          <c:showLegendKey val="0"/>
          <c:showVal val="1"/>
          <c:showCatName val="0"/>
          <c:showSerName val="0"/>
          <c:showPercent val="0"/>
          <c:showBubbleSize val="0"/>
        </c:dLbls>
        <c:gapWidth val="219"/>
        <c:overlap val="-27"/>
        <c:axId val="1656103087"/>
        <c:axId val="1656105007"/>
      </c:barChart>
      <c:catAx>
        <c:axId val="1656103087"/>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dirty="0" err="1"/>
                  <a:t>Streso</a:t>
                </a:r>
                <a:r>
                  <a:rPr lang="en-US" dirty="0"/>
                  <a:t> </a:t>
                </a:r>
                <a:r>
                  <a:rPr lang="en-US" dirty="0" err="1"/>
                  <a:t>valdymas</a:t>
                </a:r>
                <a:r>
                  <a:rPr lang="en-US" dirty="0"/>
                  <a:t>, </a:t>
                </a:r>
                <a:r>
                  <a:rPr lang="en-US" dirty="0" err="1"/>
                  <a:t>balai</a:t>
                </a:r>
                <a:endParaRPr lang="lt-LT" dirty="0"/>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lt-L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lt-LT"/>
          </a:p>
        </c:txPr>
        <c:crossAx val="1656105007"/>
        <c:crosses val="autoZero"/>
        <c:auto val="1"/>
        <c:lblAlgn val="ctr"/>
        <c:lblOffset val="100"/>
        <c:noMultiLvlLbl val="0"/>
      </c:catAx>
      <c:valAx>
        <c:axId val="165610500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dirty="0" err="1"/>
                  <a:t>Procentai</a:t>
                </a:r>
                <a:endParaRPr lang="lt-LT" dirty="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lt-L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lt-LT"/>
          </a:p>
        </c:txPr>
        <c:crossAx val="1656103087"/>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lt-L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lt-LT"/>
              <a:t>Patiriamas gerovės jausmas</a:t>
            </a:r>
            <a:endParaRPr lang="en-US"/>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lt-LT"/>
        </a:p>
      </c:txPr>
    </c:title>
    <c:autoTitleDeleted val="0"/>
    <c:plotArea>
      <c:layout/>
      <c:barChart>
        <c:barDir val="col"/>
        <c:grouping val="clustered"/>
        <c:varyColors val="0"/>
        <c:dLbls>
          <c:dLblPos val="outEnd"/>
          <c:showLegendKey val="0"/>
          <c:showVal val="1"/>
          <c:showCatName val="0"/>
          <c:showSerName val="0"/>
          <c:showPercent val="0"/>
          <c:showBubbleSize val="0"/>
        </c:dLbls>
        <c:gapWidth val="100"/>
        <c:overlap val="-24"/>
        <c:axId val="2033695888"/>
        <c:axId val="2038187920"/>
      </c:barChart>
      <c:catAx>
        <c:axId val="2033695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lt-LT"/>
          </a:p>
        </c:txPr>
        <c:crossAx val="2038187920"/>
        <c:crosses val="autoZero"/>
        <c:auto val="1"/>
        <c:lblAlgn val="ctr"/>
        <c:lblOffset val="100"/>
        <c:noMultiLvlLbl val="0"/>
      </c:catAx>
      <c:valAx>
        <c:axId val="2038187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lt-LT"/>
          </a:p>
        </c:txPr>
        <c:crossAx val="20336958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barChart>
        <c:barDir val="col"/>
        <c:grouping val="clustered"/>
        <c:varyColors val="0"/>
        <c:ser>
          <c:idx val="0"/>
          <c:order val="0"/>
          <c:tx>
            <c:strRef>
              <c:f>Sheet1!$W$24</c:f>
              <c:strCache>
                <c:ptCount val="1"/>
                <c:pt idx="0">
                  <c:v>Geroves jausmas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Sheet1!$X$23:$AG$23</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Sheet1!$X$24:$AG$24</c:f>
              <c:numCache>
                <c:formatCode>General</c:formatCode>
                <c:ptCount val="10"/>
                <c:pt idx="0">
                  <c:v>2</c:v>
                </c:pt>
                <c:pt idx="1">
                  <c:v>2</c:v>
                </c:pt>
                <c:pt idx="2">
                  <c:v>8</c:v>
                </c:pt>
                <c:pt idx="3">
                  <c:v>12</c:v>
                </c:pt>
                <c:pt idx="4">
                  <c:v>27</c:v>
                </c:pt>
                <c:pt idx="5">
                  <c:v>19</c:v>
                </c:pt>
                <c:pt idx="6">
                  <c:v>15</c:v>
                </c:pt>
                <c:pt idx="7">
                  <c:v>12</c:v>
                </c:pt>
                <c:pt idx="8">
                  <c:v>3</c:v>
                </c:pt>
                <c:pt idx="9">
                  <c:v>1</c:v>
                </c:pt>
              </c:numCache>
            </c:numRef>
          </c:val>
          <c:extLst>
            <c:ext xmlns:c16="http://schemas.microsoft.com/office/drawing/2014/chart" uri="{C3380CC4-5D6E-409C-BE32-E72D297353CC}">
              <c16:uniqueId val="{00000000-D0ED-4C46-B73E-C18C502452BC}"/>
            </c:ext>
          </c:extLst>
        </c:ser>
        <c:dLbls>
          <c:dLblPos val="outEnd"/>
          <c:showLegendKey val="0"/>
          <c:showVal val="1"/>
          <c:showCatName val="0"/>
          <c:showSerName val="0"/>
          <c:showPercent val="0"/>
          <c:showBubbleSize val="0"/>
        </c:dLbls>
        <c:gapWidth val="219"/>
        <c:overlap val="-27"/>
        <c:axId val="915920303"/>
        <c:axId val="915925583"/>
      </c:barChart>
      <c:catAx>
        <c:axId val="915920303"/>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Balai</a:t>
                </a:r>
                <a:endParaRPr lang="lt-LT" dirty="0"/>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lt-L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lt-LT"/>
          </a:p>
        </c:txPr>
        <c:crossAx val="915925583"/>
        <c:crosses val="autoZero"/>
        <c:auto val="1"/>
        <c:lblAlgn val="ctr"/>
        <c:lblOffset val="100"/>
        <c:noMultiLvlLbl val="0"/>
      </c:catAx>
      <c:valAx>
        <c:axId val="9159255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err="1"/>
                  <a:t>procentai</a:t>
                </a:r>
                <a:endParaRPr lang="lt-LT" dirty="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lt-L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lt-LT"/>
          </a:p>
        </c:txPr>
        <c:crossAx val="915920303"/>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lt-L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Sheet1!$AN$28</c:f>
              <c:strCache>
                <c:ptCount val="1"/>
                <c:pt idx="0">
                  <c:v>Visada</c:v>
                </c:pt>
              </c:strCache>
            </c:strRef>
          </c:tx>
          <c:spPr>
            <a:solidFill>
              <a:schemeClr val="accent1"/>
            </a:solidFill>
            <a:ln>
              <a:noFill/>
            </a:ln>
            <a:effectLst/>
          </c:spPr>
          <c:invertIfNegative val="0"/>
          <c:cat>
            <c:strRef>
              <c:f>Sheet1!$AO$27:$BC$27</c:f>
              <c:strCache>
                <c:ptCount val="15"/>
                <c:pt idx="0">
                  <c:v>Režimas</c:v>
                </c:pt>
                <c:pt idx="1">
                  <c:v>Sportas</c:v>
                </c:pt>
                <c:pt idx="2">
                  <c:v>Sveika mityba</c:v>
                </c:pt>
                <c:pt idx="3">
                  <c:v>Bendravimas</c:v>
                </c:pt>
                <c:pt idx="4">
                  <c:v>Hobis</c:v>
                </c:pt>
                <c:pt idx="5">
                  <c:v>Poilsis</c:v>
                </c:pt>
                <c:pt idx="6">
                  <c:v>Terapijos</c:v>
                </c:pt>
                <c:pt idx="7">
                  <c:v>Reabilitacija</c:v>
                </c:pt>
                <c:pt idx="8">
                  <c:v>Augintinis</c:v>
                </c:pt>
                <c:pt idx="9">
                  <c:v>Psichologas</c:v>
                </c:pt>
                <c:pt idx="10">
                  <c:v>Vaistai</c:v>
                </c:pt>
                <c:pt idx="11">
                  <c:v>Alkoholis</c:v>
                </c:pt>
                <c:pt idx="12">
                  <c:v>Rūkymas</c:v>
                </c:pt>
                <c:pt idx="13">
                  <c:v>Valgymas</c:v>
                </c:pt>
                <c:pt idx="14">
                  <c:v>Jokios</c:v>
                </c:pt>
              </c:strCache>
            </c:strRef>
          </c:cat>
          <c:val>
            <c:numRef>
              <c:f>Sheet1!$AO$28:$BC$28</c:f>
              <c:numCache>
                <c:formatCode>General</c:formatCode>
                <c:ptCount val="15"/>
                <c:pt idx="0">
                  <c:v>65</c:v>
                </c:pt>
                <c:pt idx="1">
                  <c:v>38</c:v>
                </c:pt>
                <c:pt idx="2">
                  <c:v>58</c:v>
                </c:pt>
                <c:pt idx="3">
                  <c:v>123</c:v>
                </c:pt>
                <c:pt idx="4">
                  <c:v>50</c:v>
                </c:pt>
                <c:pt idx="5">
                  <c:v>67</c:v>
                </c:pt>
                <c:pt idx="6">
                  <c:v>33</c:v>
                </c:pt>
                <c:pt idx="7">
                  <c:v>7</c:v>
                </c:pt>
                <c:pt idx="8">
                  <c:v>169</c:v>
                </c:pt>
                <c:pt idx="9">
                  <c:v>7</c:v>
                </c:pt>
                <c:pt idx="10">
                  <c:v>36</c:v>
                </c:pt>
                <c:pt idx="11">
                  <c:v>4</c:v>
                </c:pt>
                <c:pt idx="12">
                  <c:v>24</c:v>
                </c:pt>
                <c:pt idx="13">
                  <c:v>41</c:v>
                </c:pt>
                <c:pt idx="14">
                  <c:v>18</c:v>
                </c:pt>
              </c:numCache>
            </c:numRef>
          </c:val>
          <c:extLst>
            <c:ext xmlns:c16="http://schemas.microsoft.com/office/drawing/2014/chart" uri="{C3380CC4-5D6E-409C-BE32-E72D297353CC}">
              <c16:uniqueId val="{00000000-BD53-4982-846F-B12A195557D0}"/>
            </c:ext>
          </c:extLst>
        </c:ser>
        <c:ser>
          <c:idx val="1"/>
          <c:order val="1"/>
          <c:tx>
            <c:strRef>
              <c:f>Sheet1!$AN$29</c:f>
              <c:strCache>
                <c:ptCount val="1"/>
                <c:pt idx="0">
                  <c:v>Dažnai</c:v>
                </c:pt>
              </c:strCache>
            </c:strRef>
          </c:tx>
          <c:spPr>
            <a:solidFill>
              <a:schemeClr val="accent2"/>
            </a:solidFill>
            <a:ln>
              <a:noFill/>
            </a:ln>
            <a:effectLst/>
          </c:spPr>
          <c:invertIfNegative val="0"/>
          <c:cat>
            <c:strRef>
              <c:f>Sheet1!$AO$27:$BC$27</c:f>
              <c:strCache>
                <c:ptCount val="15"/>
                <c:pt idx="0">
                  <c:v>Režimas</c:v>
                </c:pt>
                <c:pt idx="1">
                  <c:v>Sportas</c:v>
                </c:pt>
                <c:pt idx="2">
                  <c:v>Sveika mityba</c:v>
                </c:pt>
                <c:pt idx="3">
                  <c:v>Bendravimas</c:v>
                </c:pt>
                <c:pt idx="4">
                  <c:v>Hobis</c:v>
                </c:pt>
                <c:pt idx="5">
                  <c:v>Poilsis</c:v>
                </c:pt>
                <c:pt idx="6">
                  <c:v>Terapijos</c:v>
                </c:pt>
                <c:pt idx="7">
                  <c:v>Reabilitacija</c:v>
                </c:pt>
                <c:pt idx="8">
                  <c:v>Augintinis</c:v>
                </c:pt>
                <c:pt idx="9">
                  <c:v>Psichologas</c:v>
                </c:pt>
                <c:pt idx="10">
                  <c:v>Vaistai</c:v>
                </c:pt>
                <c:pt idx="11">
                  <c:v>Alkoholis</c:v>
                </c:pt>
                <c:pt idx="12">
                  <c:v>Rūkymas</c:v>
                </c:pt>
                <c:pt idx="13">
                  <c:v>Valgymas</c:v>
                </c:pt>
                <c:pt idx="14">
                  <c:v>Jokios</c:v>
                </c:pt>
              </c:strCache>
            </c:strRef>
          </c:cat>
          <c:val>
            <c:numRef>
              <c:f>Sheet1!$AO$29:$BC$29</c:f>
              <c:numCache>
                <c:formatCode>General</c:formatCode>
                <c:ptCount val="15"/>
                <c:pt idx="0">
                  <c:v>405</c:v>
                </c:pt>
                <c:pt idx="1">
                  <c:v>282</c:v>
                </c:pt>
                <c:pt idx="2">
                  <c:v>380</c:v>
                </c:pt>
                <c:pt idx="3">
                  <c:v>516</c:v>
                </c:pt>
                <c:pt idx="4">
                  <c:v>402</c:v>
                </c:pt>
                <c:pt idx="5">
                  <c:v>449</c:v>
                </c:pt>
                <c:pt idx="6">
                  <c:v>115</c:v>
                </c:pt>
                <c:pt idx="7">
                  <c:v>80</c:v>
                </c:pt>
                <c:pt idx="8">
                  <c:v>241</c:v>
                </c:pt>
                <c:pt idx="9">
                  <c:v>56</c:v>
                </c:pt>
                <c:pt idx="10">
                  <c:v>74</c:v>
                </c:pt>
                <c:pt idx="11">
                  <c:v>43</c:v>
                </c:pt>
                <c:pt idx="12">
                  <c:v>60</c:v>
                </c:pt>
                <c:pt idx="13">
                  <c:v>304</c:v>
                </c:pt>
                <c:pt idx="14">
                  <c:v>206</c:v>
                </c:pt>
              </c:numCache>
            </c:numRef>
          </c:val>
          <c:extLst>
            <c:ext xmlns:c16="http://schemas.microsoft.com/office/drawing/2014/chart" uri="{C3380CC4-5D6E-409C-BE32-E72D297353CC}">
              <c16:uniqueId val="{00000001-BD53-4982-846F-B12A195557D0}"/>
            </c:ext>
          </c:extLst>
        </c:ser>
        <c:ser>
          <c:idx val="2"/>
          <c:order val="2"/>
          <c:tx>
            <c:strRef>
              <c:f>Sheet1!$AN$30</c:f>
              <c:strCache>
                <c:ptCount val="1"/>
                <c:pt idx="0">
                  <c:v>Retai</c:v>
                </c:pt>
              </c:strCache>
            </c:strRef>
          </c:tx>
          <c:spPr>
            <a:solidFill>
              <a:schemeClr val="accent3"/>
            </a:solidFill>
            <a:ln>
              <a:noFill/>
            </a:ln>
            <a:effectLst/>
          </c:spPr>
          <c:invertIfNegative val="0"/>
          <c:cat>
            <c:strRef>
              <c:f>Sheet1!$AO$27:$BC$27</c:f>
              <c:strCache>
                <c:ptCount val="15"/>
                <c:pt idx="0">
                  <c:v>Režimas</c:v>
                </c:pt>
                <c:pt idx="1">
                  <c:v>Sportas</c:v>
                </c:pt>
                <c:pt idx="2">
                  <c:v>Sveika mityba</c:v>
                </c:pt>
                <c:pt idx="3">
                  <c:v>Bendravimas</c:v>
                </c:pt>
                <c:pt idx="4">
                  <c:v>Hobis</c:v>
                </c:pt>
                <c:pt idx="5">
                  <c:v>Poilsis</c:v>
                </c:pt>
                <c:pt idx="6">
                  <c:v>Terapijos</c:v>
                </c:pt>
                <c:pt idx="7">
                  <c:v>Reabilitacija</c:v>
                </c:pt>
                <c:pt idx="8">
                  <c:v>Augintinis</c:v>
                </c:pt>
                <c:pt idx="9">
                  <c:v>Psichologas</c:v>
                </c:pt>
                <c:pt idx="10">
                  <c:v>Vaistai</c:v>
                </c:pt>
                <c:pt idx="11">
                  <c:v>Alkoholis</c:v>
                </c:pt>
                <c:pt idx="12">
                  <c:v>Rūkymas</c:v>
                </c:pt>
                <c:pt idx="13">
                  <c:v>Valgymas</c:v>
                </c:pt>
                <c:pt idx="14">
                  <c:v>Jokios</c:v>
                </c:pt>
              </c:strCache>
            </c:strRef>
          </c:cat>
          <c:val>
            <c:numRef>
              <c:f>Sheet1!$AO$30:$BC$30</c:f>
              <c:numCache>
                <c:formatCode>General</c:formatCode>
                <c:ptCount val="15"/>
                <c:pt idx="0">
                  <c:v>408</c:v>
                </c:pt>
                <c:pt idx="1">
                  <c:v>451</c:v>
                </c:pt>
                <c:pt idx="2">
                  <c:v>408</c:v>
                </c:pt>
                <c:pt idx="3">
                  <c:v>282</c:v>
                </c:pt>
                <c:pt idx="4">
                  <c:v>448</c:v>
                </c:pt>
                <c:pt idx="5">
                  <c:v>424</c:v>
                </c:pt>
                <c:pt idx="6">
                  <c:v>328</c:v>
                </c:pt>
                <c:pt idx="7">
                  <c:v>474</c:v>
                </c:pt>
                <c:pt idx="8">
                  <c:v>176</c:v>
                </c:pt>
                <c:pt idx="9">
                  <c:v>159</c:v>
                </c:pt>
                <c:pt idx="10">
                  <c:v>251</c:v>
                </c:pt>
                <c:pt idx="11">
                  <c:v>299</c:v>
                </c:pt>
                <c:pt idx="12">
                  <c:v>80</c:v>
                </c:pt>
                <c:pt idx="13">
                  <c:v>349</c:v>
                </c:pt>
                <c:pt idx="14">
                  <c:v>365</c:v>
                </c:pt>
              </c:numCache>
            </c:numRef>
          </c:val>
          <c:extLst>
            <c:ext xmlns:c16="http://schemas.microsoft.com/office/drawing/2014/chart" uri="{C3380CC4-5D6E-409C-BE32-E72D297353CC}">
              <c16:uniqueId val="{00000002-BD53-4982-846F-B12A195557D0}"/>
            </c:ext>
          </c:extLst>
        </c:ser>
        <c:ser>
          <c:idx val="3"/>
          <c:order val="3"/>
          <c:tx>
            <c:strRef>
              <c:f>Sheet1!$AN$31</c:f>
              <c:strCache>
                <c:ptCount val="1"/>
                <c:pt idx="0">
                  <c:v>Niekada</c:v>
                </c:pt>
              </c:strCache>
            </c:strRef>
          </c:tx>
          <c:spPr>
            <a:solidFill>
              <a:schemeClr val="accent4"/>
            </a:solidFill>
            <a:ln>
              <a:noFill/>
            </a:ln>
            <a:effectLst/>
          </c:spPr>
          <c:invertIfNegative val="0"/>
          <c:cat>
            <c:strRef>
              <c:f>Sheet1!$AO$27:$BC$27</c:f>
              <c:strCache>
                <c:ptCount val="15"/>
                <c:pt idx="0">
                  <c:v>Režimas</c:v>
                </c:pt>
                <c:pt idx="1">
                  <c:v>Sportas</c:v>
                </c:pt>
                <c:pt idx="2">
                  <c:v>Sveika mityba</c:v>
                </c:pt>
                <c:pt idx="3">
                  <c:v>Bendravimas</c:v>
                </c:pt>
                <c:pt idx="4">
                  <c:v>Hobis</c:v>
                </c:pt>
                <c:pt idx="5">
                  <c:v>Poilsis</c:v>
                </c:pt>
                <c:pt idx="6">
                  <c:v>Terapijos</c:v>
                </c:pt>
                <c:pt idx="7">
                  <c:v>Reabilitacija</c:v>
                </c:pt>
                <c:pt idx="8">
                  <c:v>Augintinis</c:v>
                </c:pt>
                <c:pt idx="9">
                  <c:v>Psichologas</c:v>
                </c:pt>
                <c:pt idx="10">
                  <c:v>Vaistai</c:v>
                </c:pt>
                <c:pt idx="11">
                  <c:v>Alkoholis</c:v>
                </c:pt>
                <c:pt idx="12">
                  <c:v>Rūkymas</c:v>
                </c:pt>
                <c:pt idx="13">
                  <c:v>Valgymas</c:v>
                </c:pt>
                <c:pt idx="14">
                  <c:v>Jokios</c:v>
                </c:pt>
              </c:strCache>
            </c:strRef>
          </c:cat>
          <c:val>
            <c:numRef>
              <c:f>Sheet1!$AO$31:$BC$31</c:f>
              <c:numCache>
                <c:formatCode>General</c:formatCode>
                <c:ptCount val="15"/>
                <c:pt idx="0">
                  <c:v>94</c:v>
                </c:pt>
                <c:pt idx="1">
                  <c:v>190</c:v>
                </c:pt>
                <c:pt idx="2">
                  <c:v>115</c:v>
                </c:pt>
                <c:pt idx="3">
                  <c:v>89</c:v>
                </c:pt>
                <c:pt idx="4">
                  <c:v>96</c:v>
                </c:pt>
                <c:pt idx="5">
                  <c:v>74</c:v>
                </c:pt>
                <c:pt idx="6">
                  <c:v>484</c:v>
                </c:pt>
                <c:pt idx="7">
                  <c:v>402</c:v>
                </c:pt>
                <c:pt idx="8">
                  <c:v>391</c:v>
                </c:pt>
                <c:pt idx="9">
                  <c:v>727</c:v>
                </c:pt>
                <c:pt idx="10">
                  <c:v>622</c:v>
                </c:pt>
                <c:pt idx="11">
                  <c:v>598</c:v>
                </c:pt>
                <c:pt idx="12">
                  <c:v>788</c:v>
                </c:pt>
                <c:pt idx="13">
                  <c:v>260</c:v>
                </c:pt>
                <c:pt idx="14">
                  <c:v>311</c:v>
                </c:pt>
              </c:numCache>
            </c:numRef>
          </c:val>
          <c:extLst>
            <c:ext xmlns:c16="http://schemas.microsoft.com/office/drawing/2014/chart" uri="{C3380CC4-5D6E-409C-BE32-E72D297353CC}">
              <c16:uniqueId val="{00000003-BD53-4982-846F-B12A195557D0}"/>
            </c:ext>
          </c:extLst>
        </c:ser>
        <c:dLbls>
          <c:showLegendKey val="0"/>
          <c:showVal val="0"/>
          <c:showCatName val="0"/>
          <c:showSerName val="0"/>
          <c:showPercent val="0"/>
          <c:showBubbleSize val="0"/>
        </c:dLbls>
        <c:gapWidth val="219"/>
        <c:overlap val="-27"/>
        <c:axId val="1656113167"/>
        <c:axId val="1656088207"/>
      </c:barChart>
      <c:catAx>
        <c:axId val="1656113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crossAx val="1656088207"/>
        <c:crosses val="autoZero"/>
        <c:auto val="1"/>
        <c:lblAlgn val="ctr"/>
        <c:lblOffset val="100"/>
        <c:noMultiLvlLbl val="0"/>
      </c:catAx>
      <c:valAx>
        <c:axId val="16560882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crossAx val="1656113167"/>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00" b="0" i="0" u="none" strike="noStrike" kern="1200" baseline="0">
                <a:solidFill>
                  <a:schemeClr val="tx1">
                    <a:lumMod val="65000"/>
                    <a:lumOff val="35000"/>
                  </a:schemeClr>
                </a:solidFill>
                <a:latin typeface="+mn-lt"/>
                <a:ea typeface="+mn-ea"/>
                <a:cs typeface="+mn-cs"/>
              </a:defRPr>
            </a:pPr>
            <a:endParaRPr lang="lt-LT"/>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solidFill>
      <a:schemeClr val="bg1"/>
    </a:solidFill>
    <a:ln>
      <a:noFill/>
    </a:ln>
    <a:effectLst/>
  </c:spPr>
  <c:txPr>
    <a:bodyPr/>
    <a:lstStyle/>
    <a:p>
      <a:pPr>
        <a:defRPr sz="1000"/>
      </a:pPr>
      <a:endParaRPr lang="lt-L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Sheet1!$AN$35</c:f>
              <c:strCache>
                <c:ptCount val="1"/>
                <c:pt idx="0">
                  <c:v>Dažnai</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Sheet1!$AO$34:$BC$34</c:f>
              <c:strCache>
                <c:ptCount val="15"/>
                <c:pt idx="0">
                  <c:v>Režimas</c:v>
                </c:pt>
                <c:pt idx="1">
                  <c:v>Sportas</c:v>
                </c:pt>
                <c:pt idx="2">
                  <c:v>Sveika mityba</c:v>
                </c:pt>
                <c:pt idx="3">
                  <c:v>Bendravimas</c:v>
                </c:pt>
                <c:pt idx="4">
                  <c:v>Hobis</c:v>
                </c:pt>
                <c:pt idx="5">
                  <c:v>Poilsis</c:v>
                </c:pt>
                <c:pt idx="6">
                  <c:v>Terapijos</c:v>
                </c:pt>
                <c:pt idx="7">
                  <c:v>Reabilitacija</c:v>
                </c:pt>
                <c:pt idx="8">
                  <c:v>Augintinis</c:v>
                </c:pt>
                <c:pt idx="9">
                  <c:v>Psichologas</c:v>
                </c:pt>
                <c:pt idx="10">
                  <c:v>Vaistai</c:v>
                </c:pt>
                <c:pt idx="11">
                  <c:v>Alkoholis</c:v>
                </c:pt>
                <c:pt idx="12">
                  <c:v>Rūkymas</c:v>
                </c:pt>
                <c:pt idx="13">
                  <c:v>Valgymas</c:v>
                </c:pt>
                <c:pt idx="14">
                  <c:v>Jokios</c:v>
                </c:pt>
              </c:strCache>
            </c:strRef>
          </c:cat>
          <c:val>
            <c:numRef>
              <c:f>Sheet1!$AO$35:$BC$35</c:f>
              <c:numCache>
                <c:formatCode>General</c:formatCode>
                <c:ptCount val="15"/>
                <c:pt idx="0">
                  <c:v>42</c:v>
                </c:pt>
                <c:pt idx="1">
                  <c:v>29</c:v>
                </c:pt>
                <c:pt idx="2">
                  <c:v>39</c:v>
                </c:pt>
                <c:pt idx="3">
                  <c:v>53</c:v>
                </c:pt>
                <c:pt idx="4">
                  <c:v>41</c:v>
                </c:pt>
                <c:pt idx="5">
                  <c:v>46</c:v>
                </c:pt>
                <c:pt idx="6">
                  <c:v>12</c:v>
                </c:pt>
                <c:pt idx="7">
                  <c:v>8</c:v>
                </c:pt>
                <c:pt idx="8">
                  <c:v>25</c:v>
                </c:pt>
                <c:pt idx="9">
                  <c:v>6</c:v>
                </c:pt>
                <c:pt idx="10">
                  <c:v>8</c:v>
                </c:pt>
                <c:pt idx="11">
                  <c:v>4</c:v>
                </c:pt>
                <c:pt idx="12">
                  <c:v>6</c:v>
                </c:pt>
                <c:pt idx="13">
                  <c:v>31</c:v>
                </c:pt>
                <c:pt idx="14">
                  <c:v>21</c:v>
                </c:pt>
              </c:numCache>
            </c:numRef>
          </c:val>
          <c:extLst>
            <c:ext xmlns:c16="http://schemas.microsoft.com/office/drawing/2014/chart" uri="{C3380CC4-5D6E-409C-BE32-E72D297353CC}">
              <c16:uniqueId val="{00000000-691D-4F19-BAFD-AEDA3113418B}"/>
            </c:ext>
          </c:extLst>
        </c:ser>
        <c:ser>
          <c:idx val="1"/>
          <c:order val="1"/>
          <c:tx>
            <c:strRef>
              <c:f>Sheet1!$AN$36</c:f>
              <c:strCache>
                <c:ptCount val="1"/>
                <c:pt idx="0">
                  <c:v>Visada</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Sheet1!$AO$34:$BC$34</c:f>
              <c:strCache>
                <c:ptCount val="15"/>
                <c:pt idx="0">
                  <c:v>Režimas</c:v>
                </c:pt>
                <c:pt idx="1">
                  <c:v>Sportas</c:v>
                </c:pt>
                <c:pt idx="2">
                  <c:v>Sveika mityba</c:v>
                </c:pt>
                <c:pt idx="3">
                  <c:v>Bendravimas</c:v>
                </c:pt>
                <c:pt idx="4">
                  <c:v>Hobis</c:v>
                </c:pt>
                <c:pt idx="5">
                  <c:v>Poilsis</c:v>
                </c:pt>
                <c:pt idx="6">
                  <c:v>Terapijos</c:v>
                </c:pt>
                <c:pt idx="7">
                  <c:v>Reabilitacija</c:v>
                </c:pt>
                <c:pt idx="8">
                  <c:v>Augintinis</c:v>
                </c:pt>
                <c:pt idx="9">
                  <c:v>Psichologas</c:v>
                </c:pt>
                <c:pt idx="10">
                  <c:v>Vaistai</c:v>
                </c:pt>
                <c:pt idx="11">
                  <c:v>Alkoholis</c:v>
                </c:pt>
                <c:pt idx="12">
                  <c:v>Rūkymas</c:v>
                </c:pt>
                <c:pt idx="13">
                  <c:v>Valgymas</c:v>
                </c:pt>
                <c:pt idx="14">
                  <c:v>Jokios</c:v>
                </c:pt>
              </c:strCache>
            </c:strRef>
          </c:cat>
          <c:val>
            <c:numRef>
              <c:f>Sheet1!$AO$36:$BC$36</c:f>
              <c:numCache>
                <c:formatCode>General</c:formatCode>
                <c:ptCount val="15"/>
                <c:pt idx="0">
                  <c:v>7</c:v>
                </c:pt>
                <c:pt idx="1">
                  <c:v>4</c:v>
                </c:pt>
                <c:pt idx="2">
                  <c:v>6</c:v>
                </c:pt>
                <c:pt idx="3">
                  <c:v>13</c:v>
                </c:pt>
                <c:pt idx="4">
                  <c:v>5</c:v>
                </c:pt>
                <c:pt idx="5">
                  <c:v>7</c:v>
                </c:pt>
                <c:pt idx="6">
                  <c:v>3</c:v>
                </c:pt>
                <c:pt idx="7">
                  <c:v>1</c:v>
                </c:pt>
                <c:pt idx="8">
                  <c:v>17</c:v>
                </c:pt>
                <c:pt idx="9">
                  <c:v>1</c:v>
                </c:pt>
                <c:pt idx="10">
                  <c:v>4</c:v>
                </c:pt>
                <c:pt idx="11">
                  <c:v>0</c:v>
                </c:pt>
                <c:pt idx="12">
                  <c:v>2</c:v>
                </c:pt>
                <c:pt idx="13">
                  <c:v>4</c:v>
                </c:pt>
                <c:pt idx="14">
                  <c:v>2</c:v>
                </c:pt>
              </c:numCache>
            </c:numRef>
          </c:val>
          <c:extLst>
            <c:ext xmlns:c16="http://schemas.microsoft.com/office/drawing/2014/chart" uri="{C3380CC4-5D6E-409C-BE32-E72D297353CC}">
              <c16:uniqueId val="{00000001-691D-4F19-BAFD-AEDA3113418B}"/>
            </c:ext>
          </c:extLst>
        </c:ser>
        <c:ser>
          <c:idx val="2"/>
          <c:order val="2"/>
          <c:tx>
            <c:strRef>
              <c:f>Sheet1!$AN$37</c:f>
              <c:strCache>
                <c:ptCount val="1"/>
                <c:pt idx="0">
                  <c:v>Niekada</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Sheet1!$AO$34:$BC$34</c:f>
              <c:strCache>
                <c:ptCount val="15"/>
                <c:pt idx="0">
                  <c:v>Režimas</c:v>
                </c:pt>
                <c:pt idx="1">
                  <c:v>Sportas</c:v>
                </c:pt>
                <c:pt idx="2">
                  <c:v>Sveika mityba</c:v>
                </c:pt>
                <c:pt idx="3">
                  <c:v>Bendravimas</c:v>
                </c:pt>
                <c:pt idx="4">
                  <c:v>Hobis</c:v>
                </c:pt>
                <c:pt idx="5">
                  <c:v>Poilsis</c:v>
                </c:pt>
                <c:pt idx="6">
                  <c:v>Terapijos</c:v>
                </c:pt>
                <c:pt idx="7">
                  <c:v>Reabilitacija</c:v>
                </c:pt>
                <c:pt idx="8">
                  <c:v>Augintinis</c:v>
                </c:pt>
                <c:pt idx="9">
                  <c:v>Psichologas</c:v>
                </c:pt>
                <c:pt idx="10">
                  <c:v>Vaistai</c:v>
                </c:pt>
                <c:pt idx="11">
                  <c:v>Alkoholis</c:v>
                </c:pt>
                <c:pt idx="12">
                  <c:v>Rūkymas</c:v>
                </c:pt>
                <c:pt idx="13">
                  <c:v>Valgymas</c:v>
                </c:pt>
                <c:pt idx="14">
                  <c:v>Jokios</c:v>
                </c:pt>
              </c:strCache>
            </c:strRef>
          </c:cat>
          <c:val>
            <c:numRef>
              <c:f>Sheet1!$AO$37:$BC$37</c:f>
              <c:numCache>
                <c:formatCode>General</c:formatCode>
                <c:ptCount val="15"/>
                <c:pt idx="0">
                  <c:v>10</c:v>
                </c:pt>
                <c:pt idx="1">
                  <c:v>20</c:v>
                </c:pt>
                <c:pt idx="2">
                  <c:v>12</c:v>
                </c:pt>
                <c:pt idx="3">
                  <c:v>9</c:v>
                </c:pt>
                <c:pt idx="4">
                  <c:v>10</c:v>
                </c:pt>
                <c:pt idx="5">
                  <c:v>8</c:v>
                </c:pt>
                <c:pt idx="6">
                  <c:v>50</c:v>
                </c:pt>
                <c:pt idx="7">
                  <c:v>41</c:v>
                </c:pt>
                <c:pt idx="8">
                  <c:v>40</c:v>
                </c:pt>
                <c:pt idx="9">
                  <c:v>75</c:v>
                </c:pt>
                <c:pt idx="10">
                  <c:v>64</c:v>
                </c:pt>
                <c:pt idx="11">
                  <c:v>62</c:v>
                </c:pt>
                <c:pt idx="12">
                  <c:v>81</c:v>
                </c:pt>
                <c:pt idx="13">
                  <c:v>27</c:v>
                </c:pt>
                <c:pt idx="14">
                  <c:v>32</c:v>
                </c:pt>
              </c:numCache>
            </c:numRef>
          </c:val>
          <c:extLst>
            <c:ext xmlns:c16="http://schemas.microsoft.com/office/drawing/2014/chart" uri="{C3380CC4-5D6E-409C-BE32-E72D297353CC}">
              <c16:uniqueId val="{00000002-691D-4F19-BAFD-AEDA3113418B}"/>
            </c:ext>
          </c:extLst>
        </c:ser>
        <c:dLbls>
          <c:dLblPos val="ctr"/>
          <c:showLegendKey val="0"/>
          <c:showVal val="1"/>
          <c:showCatName val="0"/>
          <c:showSerName val="0"/>
          <c:showPercent val="0"/>
          <c:showBubbleSize val="0"/>
        </c:dLbls>
        <c:gapWidth val="150"/>
        <c:overlap val="100"/>
        <c:axId val="1656091567"/>
        <c:axId val="1656092527"/>
      </c:barChart>
      <c:catAx>
        <c:axId val="1656091567"/>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lt-LT"/>
                  <a:t>Streso valdymo būdai</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1656092527"/>
        <c:crosses val="autoZero"/>
        <c:auto val="1"/>
        <c:lblAlgn val="ctr"/>
        <c:lblOffset val="100"/>
        <c:noMultiLvlLbl val="0"/>
      </c:catAx>
      <c:valAx>
        <c:axId val="165609252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lt-LT"/>
                  <a:t>Proc.</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16560915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sz="1200"/>
      </a:pPr>
      <a:endParaRPr lang="lt-L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dirty="0" err="1"/>
              <a:t>Bendra</a:t>
            </a:r>
            <a:r>
              <a:rPr lang="en-US" dirty="0"/>
              <a:t> </a:t>
            </a:r>
            <a:r>
              <a:rPr lang="en-US" dirty="0" err="1"/>
              <a:t>distreso</a:t>
            </a:r>
            <a:r>
              <a:rPr lang="en-US" dirty="0"/>
              <a:t> </a:t>
            </a:r>
            <a:r>
              <a:rPr lang="en-US" dirty="0" err="1"/>
              <a:t>simptom</a:t>
            </a:r>
            <a:r>
              <a:rPr lang="lt-LT" dirty="0"/>
              <a:t>ų</a:t>
            </a:r>
            <a:r>
              <a:rPr lang="en-US" dirty="0"/>
              <a:t> </a:t>
            </a:r>
            <a:r>
              <a:rPr lang="en-US" dirty="0" err="1"/>
              <a:t>skal</a:t>
            </a:r>
            <a:r>
              <a:rPr lang="lt-LT" dirty="0"/>
              <a:t>ė</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barChart>
        <c:barDir val="col"/>
        <c:grouping val="clustered"/>
        <c:varyColors val="0"/>
        <c:ser>
          <c:idx val="0"/>
          <c:order val="0"/>
          <c:tx>
            <c:strRef>
              <c:f>Sheet1!$D$196</c:f>
              <c:strCache>
                <c:ptCount val="1"/>
                <c:pt idx="0">
                  <c:v>Distresas_bendras_0</c:v>
                </c:pt>
              </c:strCache>
            </c:strRef>
          </c:tx>
          <c:spPr>
            <a:solidFill>
              <a:schemeClr val="accent1"/>
            </a:solidFill>
            <a:ln>
              <a:noFill/>
            </a:ln>
            <a:effectLst/>
          </c:spPr>
          <c:invertIfNegative val="0"/>
          <c:cat>
            <c:strRef>
              <c:f>Sheet1!$E$195:$J$195</c:f>
              <c:strCache>
                <c:ptCount val="6"/>
                <c:pt idx="0">
                  <c:v>1 I ATB</c:v>
                </c:pt>
                <c:pt idx="1">
                  <c:v>2 II AIB</c:v>
                </c:pt>
                <c:pt idx="2">
                  <c:v>3 III ABG</c:v>
                </c:pt>
                <c:pt idx="3">
                  <c:v>4 IV SB</c:v>
                </c:pt>
                <c:pt idx="4">
                  <c:v>5 V Gt</c:v>
                </c:pt>
                <c:pt idx="5">
                  <c:v>6 VI K</c:v>
                </c:pt>
              </c:strCache>
            </c:strRef>
          </c:cat>
          <c:val>
            <c:numRef>
              <c:f>Sheet1!$E$196:$J$196</c:f>
              <c:numCache>
                <c:formatCode>General</c:formatCode>
                <c:ptCount val="6"/>
                <c:pt idx="0">
                  <c:v>5.72</c:v>
                </c:pt>
                <c:pt idx="1">
                  <c:v>5.87</c:v>
                </c:pt>
                <c:pt idx="2">
                  <c:v>6.37</c:v>
                </c:pt>
                <c:pt idx="3">
                  <c:v>5.66</c:v>
                </c:pt>
                <c:pt idx="4">
                  <c:v>5.07</c:v>
                </c:pt>
                <c:pt idx="5">
                  <c:v>6.25</c:v>
                </c:pt>
              </c:numCache>
            </c:numRef>
          </c:val>
          <c:extLst>
            <c:ext xmlns:c16="http://schemas.microsoft.com/office/drawing/2014/chart" uri="{C3380CC4-5D6E-409C-BE32-E72D297353CC}">
              <c16:uniqueId val="{00000000-DE5A-46DC-8D4A-FF711B746E63}"/>
            </c:ext>
          </c:extLst>
        </c:ser>
        <c:ser>
          <c:idx val="1"/>
          <c:order val="1"/>
          <c:tx>
            <c:strRef>
              <c:f>Sheet1!$D$197</c:f>
              <c:strCache>
                <c:ptCount val="1"/>
                <c:pt idx="0">
                  <c:v>Distresas_bendras_1</c:v>
                </c:pt>
              </c:strCache>
            </c:strRef>
          </c:tx>
          <c:spPr>
            <a:solidFill>
              <a:schemeClr val="accent2"/>
            </a:solidFill>
            <a:ln>
              <a:noFill/>
            </a:ln>
            <a:effectLst/>
          </c:spPr>
          <c:invertIfNegative val="0"/>
          <c:cat>
            <c:strRef>
              <c:f>Sheet1!$E$195:$J$195</c:f>
              <c:strCache>
                <c:ptCount val="6"/>
                <c:pt idx="0">
                  <c:v>1 I ATB</c:v>
                </c:pt>
                <c:pt idx="1">
                  <c:v>2 II AIB</c:v>
                </c:pt>
                <c:pt idx="2">
                  <c:v>3 III ABG</c:v>
                </c:pt>
                <c:pt idx="3">
                  <c:v>4 IV SB</c:v>
                </c:pt>
                <c:pt idx="4">
                  <c:v>5 V Gt</c:v>
                </c:pt>
                <c:pt idx="5">
                  <c:v>6 VI K</c:v>
                </c:pt>
              </c:strCache>
            </c:strRef>
          </c:cat>
          <c:val>
            <c:numRef>
              <c:f>Sheet1!$E$197:$J$197</c:f>
              <c:numCache>
                <c:formatCode>General</c:formatCode>
                <c:ptCount val="6"/>
                <c:pt idx="0">
                  <c:v>3.17</c:v>
                </c:pt>
                <c:pt idx="1">
                  <c:v>4.09</c:v>
                </c:pt>
                <c:pt idx="2">
                  <c:v>4.59</c:v>
                </c:pt>
                <c:pt idx="3">
                  <c:v>3.83</c:v>
                </c:pt>
                <c:pt idx="4">
                  <c:v>3.85</c:v>
                </c:pt>
                <c:pt idx="5">
                  <c:v>5.67</c:v>
                </c:pt>
              </c:numCache>
            </c:numRef>
          </c:val>
          <c:extLst>
            <c:ext xmlns:c16="http://schemas.microsoft.com/office/drawing/2014/chart" uri="{C3380CC4-5D6E-409C-BE32-E72D297353CC}">
              <c16:uniqueId val="{00000001-DE5A-46DC-8D4A-FF711B746E63}"/>
            </c:ext>
          </c:extLst>
        </c:ser>
        <c:ser>
          <c:idx val="2"/>
          <c:order val="2"/>
          <c:tx>
            <c:strRef>
              <c:f>Sheet1!$D$198</c:f>
              <c:strCache>
                <c:ptCount val="1"/>
                <c:pt idx="0">
                  <c:v>Distreso valdymas_0</c:v>
                </c:pt>
              </c:strCache>
            </c:strRef>
          </c:tx>
          <c:spPr>
            <a:solidFill>
              <a:schemeClr val="accent3"/>
            </a:solidFill>
            <a:ln>
              <a:noFill/>
            </a:ln>
            <a:effectLst/>
          </c:spPr>
          <c:invertIfNegative val="0"/>
          <c:cat>
            <c:strRef>
              <c:f>Sheet1!$E$195:$J$195</c:f>
              <c:strCache>
                <c:ptCount val="6"/>
                <c:pt idx="0">
                  <c:v>1 I ATB</c:v>
                </c:pt>
                <c:pt idx="1">
                  <c:v>2 II AIB</c:v>
                </c:pt>
                <c:pt idx="2">
                  <c:v>3 III ABG</c:v>
                </c:pt>
                <c:pt idx="3">
                  <c:v>4 IV SB</c:v>
                </c:pt>
                <c:pt idx="4">
                  <c:v>5 V Gt</c:v>
                </c:pt>
                <c:pt idx="5">
                  <c:v>6 VI K</c:v>
                </c:pt>
              </c:strCache>
            </c:strRef>
          </c:cat>
          <c:val>
            <c:numRef>
              <c:f>Sheet1!$E$198:$J$198</c:f>
              <c:numCache>
                <c:formatCode>General</c:formatCode>
                <c:ptCount val="6"/>
                <c:pt idx="0">
                  <c:v>6.33</c:v>
                </c:pt>
                <c:pt idx="1">
                  <c:v>5.4</c:v>
                </c:pt>
                <c:pt idx="2">
                  <c:v>5.54</c:v>
                </c:pt>
                <c:pt idx="3">
                  <c:v>5.38</c:v>
                </c:pt>
                <c:pt idx="4">
                  <c:v>6.3</c:v>
                </c:pt>
                <c:pt idx="5">
                  <c:v>2.86</c:v>
                </c:pt>
              </c:numCache>
            </c:numRef>
          </c:val>
          <c:extLst>
            <c:ext xmlns:c16="http://schemas.microsoft.com/office/drawing/2014/chart" uri="{C3380CC4-5D6E-409C-BE32-E72D297353CC}">
              <c16:uniqueId val="{00000002-DE5A-46DC-8D4A-FF711B746E63}"/>
            </c:ext>
          </c:extLst>
        </c:ser>
        <c:ser>
          <c:idx val="3"/>
          <c:order val="3"/>
          <c:tx>
            <c:strRef>
              <c:f>Sheet1!$D$199</c:f>
              <c:strCache>
                <c:ptCount val="1"/>
                <c:pt idx="0">
                  <c:v>Distreso valdymas_1</c:v>
                </c:pt>
              </c:strCache>
            </c:strRef>
          </c:tx>
          <c:spPr>
            <a:solidFill>
              <a:schemeClr val="accent4"/>
            </a:solidFill>
            <a:ln>
              <a:noFill/>
            </a:ln>
            <a:effectLst/>
          </c:spPr>
          <c:invertIfNegative val="0"/>
          <c:cat>
            <c:strRef>
              <c:f>Sheet1!$E$195:$J$195</c:f>
              <c:strCache>
                <c:ptCount val="6"/>
                <c:pt idx="0">
                  <c:v>1 I ATB</c:v>
                </c:pt>
                <c:pt idx="1">
                  <c:v>2 II AIB</c:v>
                </c:pt>
                <c:pt idx="2">
                  <c:v>3 III ABG</c:v>
                </c:pt>
                <c:pt idx="3">
                  <c:v>4 IV SB</c:v>
                </c:pt>
                <c:pt idx="4">
                  <c:v>5 V Gt</c:v>
                </c:pt>
                <c:pt idx="5">
                  <c:v>6 VI K</c:v>
                </c:pt>
              </c:strCache>
            </c:strRef>
          </c:cat>
          <c:val>
            <c:numRef>
              <c:f>Sheet1!$E$199:$J$199</c:f>
              <c:numCache>
                <c:formatCode>General</c:formatCode>
                <c:ptCount val="6"/>
                <c:pt idx="0">
                  <c:v>7.71</c:v>
                </c:pt>
                <c:pt idx="1">
                  <c:v>6.72</c:v>
                </c:pt>
                <c:pt idx="2">
                  <c:v>7.76</c:v>
                </c:pt>
                <c:pt idx="3">
                  <c:v>7.03</c:v>
                </c:pt>
                <c:pt idx="4">
                  <c:v>7.19</c:v>
                </c:pt>
                <c:pt idx="5">
                  <c:v>3</c:v>
                </c:pt>
              </c:numCache>
            </c:numRef>
          </c:val>
          <c:extLst>
            <c:ext xmlns:c16="http://schemas.microsoft.com/office/drawing/2014/chart" uri="{C3380CC4-5D6E-409C-BE32-E72D297353CC}">
              <c16:uniqueId val="{00000003-DE5A-46DC-8D4A-FF711B746E63}"/>
            </c:ext>
          </c:extLst>
        </c:ser>
        <c:dLbls>
          <c:showLegendKey val="0"/>
          <c:showVal val="0"/>
          <c:showCatName val="0"/>
          <c:showSerName val="0"/>
          <c:showPercent val="0"/>
          <c:showBubbleSize val="0"/>
        </c:dLbls>
        <c:gapWidth val="219"/>
        <c:overlap val="-27"/>
        <c:axId val="1999855056"/>
        <c:axId val="1999856976"/>
      </c:barChart>
      <c:catAx>
        <c:axId val="1999855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lt-LT"/>
          </a:p>
        </c:txPr>
        <c:crossAx val="1999856976"/>
        <c:crosses val="autoZero"/>
        <c:auto val="1"/>
        <c:lblAlgn val="ctr"/>
        <c:lblOffset val="100"/>
        <c:noMultiLvlLbl val="0"/>
      </c:catAx>
      <c:valAx>
        <c:axId val="1999856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lt-LT"/>
          </a:p>
        </c:txPr>
        <c:crossAx val="1999855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sz="1400"/>
      </a:pPr>
      <a:endParaRPr lang="lt-L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lt-LT"/>
              <a:t>STAI-</a:t>
            </a:r>
            <a:r>
              <a:rPr lang="ru-RU"/>
              <a:t>5</a:t>
            </a:r>
            <a:r>
              <a:rPr lang="lt-LT"/>
              <a:t> skalė</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barChart>
        <c:barDir val="col"/>
        <c:grouping val="clustered"/>
        <c:varyColors val="0"/>
        <c:ser>
          <c:idx val="0"/>
          <c:order val="0"/>
          <c:tx>
            <c:strRef>
              <c:f>Sheet1!$K$196</c:f>
              <c:strCache>
                <c:ptCount val="1"/>
                <c:pt idx="0">
                  <c:v>STAIS_0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Sheet1!$L$195:$Q$195</c:f>
              <c:strCache>
                <c:ptCount val="6"/>
                <c:pt idx="0">
                  <c:v>1 I ATB</c:v>
                </c:pt>
                <c:pt idx="1">
                  <c:v>2 II AIB</c:v>
                </c:pt>
                <c:pt idx="2">
                  <c:v>3 III ABG</c:v>
                </c:pt>
                <c:pt idx="3">
                  <c:v>4 IV SB</c:v>
                </c:pt>
                <c:pt idx="4">
                  <c:v>5 V Gt</c:v>
                </c:pt>
                <c:pt idx="5">
                  <c:v>6 VI K</c:v>
                </c:pt>
              </c:strCache>
            </c:strRef>
          </c:cat>
          <c:val>
            <c:numRef>
              <c:f>Sheet1!$L$196:$Q$196</c:f>
              <c:numCache>
                <c:formatCode>General</c:formatCode>
                <c:ptCount val="6"/>
                <c:pt idx="0">
                  <c:v>9.33</c:v>
                </c:pt>
                <c:pt idx="1">
                  <c:v>9.35</c:v>
                </c:pt>
                <c:pt idx="2">
                  <c:v>9.57</c:v>
                </c:pt>
                <c:pt idx="3">
                  <c:v>7.91</c:v>
                </c:pt>
                <c:pt idx="4">
                  <c:v>7.7</c:v>
                </c:pt>
                <c:pt idx="5">
                  <c:v>7.69</c:v>
                </c:pt>
              </c:numCache>
            </c:numRef>
          </c:val>
          <c:extLst>
            <c:ext xmlns:c16="http://schemas.microsoft.com/office/drawing/2014/chart" uri="{C3380CC4-5D6E-409C-BE32-E72D297353CC}">
              <c16:uniqueId val="{00000000-0B73-482A-BF35-8A589C48231C}"/>
            </c:ext>
          </c:extLst>
        </c:ser>
        <c:ser>
          <c:idx val="1"/>
          <c:order val="1"/>
          <c:tx>
            <c:strRef>
              <c:f>Sheet1!$K$197</c:f>
              <c:strCache>
                <c:ptCount val="1"/>
                <c:pt idx="0">
                  <c:v>STAIS_1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Sheet1!$L$195:$Q$195</c:f>
              <c:strCache>
                <c:ptCount val="6"/>
                <c:pt idx="0">
                  <c:v>1 I ATB</c:v>
                </c:pt>
                <c:pt idx="1">
                  <c:v>2 II AIB</c:v>
                </c:pt>
                <c:pt idx="2">
                  <c:v>3 III ABG</c:v>
                </c:pt>
                <c:pt idx="3">
                  <c:v>4 IV SB</c:v>
                </c:pt>
                <c:pt idx="4">
                  <c:v>5 V Gt</c:v>
                </c:pt>
                <c:pt idx="5">
                  <c:v>6 VI K</c:v>
                </c:pt>
              </c:strCache>
            </c:strRef>
          </c:cat>
          <c:val>
            <c:numRef>
              <c:f>Sheet1!$L$197:$Q$197</c:f>
              <c:numCache>
                <c:formatCode>General</c:formatCode>
                <c:ptCount val="6"/>
                <c:pt idx="0">
                  <c:v>5.31</c:v>
                </c:pt>
                <c:pt idx="1">
                  <c:v>5.46</c:v>
                </c:pt>
                <c:pt idx="2">
                  <c:v>5.84</c:v>
                </c:pt>
                <c:pt idx="3">
                  <c:v>5.24</c:v>
                </c:pt>
                <c:pt idx="4">
                  <c:v>5.15</c:v>
                </c:pt>
                <c:pt idx="5">
                  <c:v>5.53</c:v>
                </c:pt>
              </c:numCache>
            </c:numRef>
          </c:val>
          <c:extLst>
            <c:ext xmlns:c16="http://schemas.microsoft.com/office/drawing/2014/chart" uri="{C3380CC4-5D6E-409C-BE32-E72D297353CC}">
              <c16:uniqueId val="{00000001-0B73-482A-BF35-8A589C48231C}"/>
            </c:ext>
          </c:extLst>
        </c:ser>
        <c:ser>
          <c:idx val="2"/>
          <c:order val="2"/>
          <c:tx>
            <c:strRef>
              <c:f>Sheet1!$K$198</c:f>
              <c:strCache>
                <c:ptCount val="1"/>
                <c:pt idx="0">
                  <c:v>STAIT_0</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Sheet1!$L$195:$Q$195</c:f>
              <c:strCache>
                <c:ptCount val="6"/>
                <c:pt idx="0">
                  <c:v>1 I ATB</c:v>
                </c:pt>
                <c:pt idx="1">
                  <c:v>2 II AIB</c:v>
                </c:pt>
                <c:pt idx="2">
                  <c:v>3 III ABG</c:v>
                </c:pt>
                <c:pt idx="3">
                  <c:v>4 IV SB</c:v>
                </c:pt>
                <c:pt idx="4">
                  <c:v>5 V Gt</c:v>
                </c:pt>
                <c:pt idx="5">
                  <c:v>6 VI K</c:v>
                </c:pt>
              </c:strCache>
            </c:strRef>
          </c:cat>
          <c:val>
            <c:numRef>
              <c:f>Sheet1!$L$198:$Q$198</c:f>
              <c:numCache>
                <c:formatCode>General</c:formatCode>
                <c:ptCount val="6"/>
                <c:pt idx="0">
                  <c:v>12.33</c:v>
                </c:pt>
                <c:pt idx="1">
                  <c:v>12.69</c:v>
                </c:pt>
                <c:pt idx="2">
                  <c:v>13.62</c:v>
                </c:pt>
                <c:pt idx="3">
                  <c:v>12.49</c:v>
                </c:pt>
                <c:pt idx="4">
                  <c:v>10.93</c:v>
                </c:pt>
                <c:pt idx="5">
                  <c:v>9.8000000000000007</c:v>
                </c:pt>
              </c:numCache>
            </c:numRef>
          </c:val>
          <c:extLst>
            <c:ext xmlns:c16="http://schemas.microsoft.com/office/drawing/2014/chart" uri="{C3380CC4-5D6E-409C-BE32-E72D297353CC}">
              <c16:uniqueId val="{00000002-0B73-482A-BF35-8A589C48231C}"/>
            </c:ext>
          </c:extLst>
        </c:ser>
        <c:ser>
          <c:idx val="3"/>
          <c:order val="3"/>
          <c:tx>
            <c:strRef>
              <c:f>Sheet1!$K$199</c:f>
              <c:strCache>
                <c:ptCount val="1"/>
                <c:pt idx="0">
                  <c:v>STAIT_1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Sheet1!$L$195:$Q$195</c:f>
              <c:strCache>
                <c:ptCount val="6"/>
                <c:pt idx="0">
                  <c:v>1 I ATB</c:v>
                </c:pt>
                <c:pt idx="1">
                  <c:v>2 II AIB</c:v>
                </c:pt>
                <c:pt idx="2">
                  <c:v>3 III ABG</c:v>
                </c:pt>
                <c:pt idx="3">
                  <c:v>4 IV SB</c:v>
                </c:pt>
                <c:pt idx="4">
                  <c:v>5 V Gt</c:v>
                </c:pt>
                <c:pt idx="5">
                  <c:v>6 VI K</c:v>
                </c:pt>
              </c:strCache>
            </c:strRef>
          </c:cat>
          <c:val>
            <c:numRef>
              <c:f>Sheet1!$L$199:$Q$199</c:f>
              <c:numCache>
                <c:formatCode>General</c:formatCode>
                <c:ptCount val="6"/>
                <c:pt idx="0">
                  <c:v>9.83</c:v>
                </c:pt>
                <c:pt idx="1">
                  <c:v>9.65</c:v>
                </c:pt>
                <c:pt idx="2">
                  <c:v>10.11</c:v>
                </c:pt>
                <c:pt idx="3">
                  <c:v>9.31</c:v>
                </c:pt>
                <c:pt idx="4">
                  <c:v>9.3000000000000007</c:v>
                </c:pt>
                <c:pt idx="5">
                  <c:v>8.86</c:v>
                </c:pt>
              </c:numCache>
            </c:numRef>
          </c:val>
          <c:extLst>
            <c:ext xmlns:c16="http://schemas.microsoft.com/office/drawing/2014/chart" uri="{C3380CC4-5D6E-409C-BE32-E72D297353CC}">
              <c16:uniqueId val="{00000003-0B73-482A-BF35-8A589C48231C}"/>
            </c:ext>
          </c:extLst>
        </c:ser>
        <c:dLbls>
          <c:dLblPos val="outEnd"/>
          <c:showLegendKey val="0"/>
          <c:showVal val="1"/>
          <c:showCatName val="0"/>
          <c:showSerName val="0"/>
          <c:showPercent val="0"/>
          <c:showBubbleSize val="0"/>
        </c:dLbls>
        <c:gapWidth val="219"/>
        <c:overlap val="-27"/>
        <c:axId val="527085104"/>
        <c:axId val="527063024"/>
      </c:barChart>
      <c:catAx>
        <c:axId val="527085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crossAx val="527063024"/>
        <c:crosses val="autoZero"/>
        <c:auto val="1"/>
        <c:lblAlgn val="ctr"/>
        <c:lblOffset val="100"/>
        <c:noMultiLvlLbl val="0"/>
      </c:catAx>
      <c:valAx>
        <c:axId val="527063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crossAx val="527085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sz="1100"/>
      </a:pPr>
      <a:endParaRPr lang="lt-L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Sheet1!$B$257</c:f>
              <c:strCache>
                <c:ptCount val="1"/>
                <c:pt idx="0">
                  <c:v>Kortizolis_0</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Sheet1!$C$256:$H$256</c:f>
              <c:strCache>
                <c:ptCount val="6"/>
                <c:pt idx="0">
                  <c:v>1 I ATB</c:v>
                </c:pt>
                <c:pt idx="1">
                  <c:v>2 II AIB</c:v>
                </c:pt>
                <c:pt idx="2">
                  <c:v>3 III ABG</c:v>
                </c:pt>
                <c:pt idx="3">
                  <c:v>4 IV SB</c:v>
                </c:pt>
                <c:pt idx="4">
                  <c:v>5 V Gt</c:v>
                </c:pt>
                <c:pt idx="5">
                  <c:v>6 VI K</c:v>
                </c:pt>
              </c:strCache>
            </c:strRef>
          </c:cat>
          <c:val>
            <c:numRef>
              <c:f>Sheet1!$C$257:$H$257</c:f>
              <c:numCache>
                <c:formatCode>General</c:formatCode>
                <c:ptCount val="6"/>
                <c:pt idx="0">
                  <c:v>3.68</c:v>
                </c:pt>
                <c:pt idx="1">
                  <c:v>3.62</c:v>
                </c:pt>
                <c:pt idx="2">
                  <c:v>4.83</c:v>
                </c:pt>
                <c:pt idx="3">
                  <c:v>3.73</c:v>
                </c:pt>
                <c:pt idx="4">
                  <c:v>2.94</c:v>
                </c:pt>
                <c:pt idx="5">
                  <c:v>2.2599999999999998</c:v>
                </c:pt>
              </c:numCache>
            </c:numRef>
          </c:val>
          <c:extLst>
            <c:ext xmlns:c16="http://schemas.microsoft.com/office/drawing/2014/chart" uri="{C3380CC4-5D6E-409C-BE32-E72D297353CC}">
              <c16:uniqueId val="{00000000-74EA-44D2-8A01-1065AD0F42D2}"/>
            </c:ext>
          </c:extLst>
        </c:ser>
        <c:ser>
          <c:idx val="1"/>
          <c:order val="1"/>
          <c:tx>
            <c:strRef>
              <c:f>Sheet1!$B$258</c:f>
              <c:strCache>
                <c:ptCount val="1"/>
                <c:pt idx="0">
                  <c:v>Kortizolis_1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Sheet1!$C$256:$H$256</c:f>
              <c:strCache>
                <c:ptCount val="6"/>
                <c:pt idx="0">
                  <c:v>1 I ATB</c:v>
                </c:pt>
                <c:pt idx="1">
                  <c:v>2 II AIB</c:v>
                </c:pt>
                <c:pt idx="2">
                  <c:v>3 III ABG</c:v>
                </c:pt>
                <c:pt idx="3">
                  <c:v>4 IV SB</c:v>
                </c:pt>
                <c:pt idx="4">
                  <c:v>5 V Gt</c:v>
                </c:pt>
                <c:pt idx="5">
                  <c:v>6 VI K</c:v>
                </c:pt>
              </c:strCache>
            </c:strRef>
          </c:cat>
          <c:val>
            <c:numRef>
              <c:f>Sheet1!$C$258:$H$258</c:f>
              <c:numCache>
                <c:formatCode>General</c:formatCode>
                <c:ptCount val="6"/>
                <c:pt idx="0">
                  <c:v>2.61</c:v>
                </c:pt>
                <c:pt idx="1">
                  <c:v>2.4900000000000002</c:v>
                </c:pt>
                <c:pt idx="2">
                  <c:v>2.72</c:v>
                </c:pt>
                <c:pt idx="3">
                  <c:v>1.71</c:v>
                </c:pt>
                <c:pt idx="4">
                  <c:v>2.37</c:v>
                </c:pt>
                <c:pt idx="5">
                  <c:v>2.41</c:v>
                </c:pt>
              </c:numCache>
            </c:numRef>
          </c:val>
          <c:extLst>
            <c:ext xmlns:c16="http://schemas.microsoft.com/office/drawing/2014/chart" uri="{C3380CC4-5D6E-409C-BE32-E72D297353CC}">
              <c16:uniqueId val="{00000001-74EA-44D2-8A01-1065AD0F42D2}"/>
            </c:ext>
          </c:extLst>
        </c:ser>
        <c:dLbls>
          <c:dLblPos val="outEnd"/>
          <c:showLegendKey val="0"/>
          <c:showVal val="1"/>
          <c:showCatName val="0"/>
          <c:showSerName val="0"/>
          <c:showPercent val="0"/>
          <c:showBubbleSize val="0"/>
        </c:dLbls>
        <c:gapWidth val="219"/>
        <c:overlap val="-27"/>
        <c:axId val="363624880"/>
        <c:axId val="363615760"/>
      </c:barChart>
      <c:catAx>
        <c:axId val="363624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lt-LT"/>
          </a:p>
        </c:txPr>
        <c:crossAx val="363615760"/>
        <c:crosses val="autoZero"/>
        <c:auto val="1"/>
        <c:lblAlgn val="ctr"/>
        <c:lblOffset val="100"/>
        <c:noMultiLvlLbl val="0"/>
      </c:catAx>
      <c:valAx>
        <c:axId val="363615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lt-LT"/>
          </a:p>
        </c:txPr>
        <c:crossAx val="363624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sz="1600"/>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0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cs:styleClr val="auto"/>
    </cs:fontRef>
    <cs:spPr/>
    <cs:defRPr sz="900"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440"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DD2FBD-5079-45EC-B4AE-D77010ECFE6D}" type="datetimeFigureOut">
              <a:rPr lang="lt-LT" smtClean="0"/>
              <a:t>2023-04-28</a:t>
            </a:fld>
            <a:endParaRPr lang="lt-LT"/>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0E0EEC-0E69-4DEA-9DC9-4E2D80DC2DF3}" type="slidenum">
              <a:rPr lang="lt-LT" smtClean="0"/>
              <a:t>‹#›</a:t>
            </a:fld>
            <a:endParaRPr lang="lt-LT"/>
          </a:p>
        </p:txBody>
      </p:sp>
    </p:spTree>
    <p:extLst>
      <p:ext uri="{BB962C8B-B14F-4D97-AF65-F5344CB8AC3E}">
        <p14:creationId xmlns:p14="http://schemas.microsoft.com/office/powerpoint/2010/main" val="1784835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Autonomic_nervous_system"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en.wikipedia.org/wiki/State-Trait_Anxiety_Inventory#cite_note-9" TargetMode="External"/><Relationship Id="rId5" Type="http://schemas.openxmlformats.org/officeDocument/2006/relationships/hyperlink" Target="https://en.wikipedia.org/wiki/State-Trait_Anxiety_Inventory#cite_note-8" TargetMode="External"/><Relationship Id="rId4" Type="http://schemas.openxmlformats.org/officeDocument/2006/relationships/hyperlink" Target="https://en.wikipedia.org/wiki/State-Trait_Anxiety_Inventory#cite_note-Sydeman-5"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FA0E0EEC-0E69-4DEA-9DC9-4E2D80DC2DF3}" type="slidenum">
              <a:rPr lang="lt-LT" smtClean="0"/>
              <a:t>2</a:t>
            </a:fld>
            <a:endParaRPr lang="lt-LT"/>
          </a:p>
        </p:txBody>
      </p:sp>
    </p:spTree>
    <p:extLst>
      <p:ext uri="{BB962C8B-B14F-4D97-AF65-F5344CB8AC3E}">
        <p14:creationId xmlns:p14="http://schemas.microsoft.com/office/powerpoint/2010/main" val="1960680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lt-LT" dirty="0"/>
              <a:t>Nina </a:t>
            </a:r>
            <a:r>
              <a:rPr lang="lt-LT" dirty="0" err="1"/>
              <a:t>Smyth</a:t>
            </a:r>
            <a:r>
              <a:rPr lang="en-US" dirty="0"/>
              <a:t>)</a:t>
            </a:r>
            <a:r>
              <a:rPr lang="lt-LT" dirty="0"/>
              <a:t> Kortizolis yra vienas iš svarbiausių hormonų. Jis aktyvina medžiagų apykaitos procesus, tokius kaip </a:t>
            </a:r>
            <a:r>
              <a:rPr lang="lt-LT" dirty="0" err="1"/>
              <a:t>gliukoneogenezė</a:t>
            </a:r>
            <a:r>
              <a:rPr lang="lt-LT" dirty="0"/>
              <a:t> ir </a:t>
            </a:r>
            <a:r>
              <a:rPr lang="lt-LT" dirty="0" err="1"/>
              <a:t>lipolizė</a:t>
            </a:r>
            <a:r>
              <a:rPr lang="lt-LT" dirty="0"/>
              <a:t>, kurie padeda mobilizuoti medžiagų apykaitos energiją kasdieniams poreikiams patenkinti ir yra ypač reikalingi stresinėse situacijose. Kortizolis reikšmingai dalyvauja reguliuojant organizmo vandens ir elektrolitų pusiausvyrą, taip pat baltymų </a:t>
            </a:r>
            <a:r>
              <a:rPr lang="lt-LT" dirty="0" err="1"/>
              <a:t>biosintezę</a:t>
            </a:r>
            <a:r>
              <a:rPr lang="lt-LT" dirty="0"/>
              <a:t> ir gliukozės reguliavimą badavimo laikotarpiais. Hormonų, fermentų ir antikūnų tyrimai seilėse jau laikomi nusistovėjusiomis diagnostikos procedūromis. Dėl mėginių ėmimo ir transportavimo pranašumų seilės puikiai tinka įvairioms mokslo ir diagnostikos sritims. Mėginių ėmimas yra neinvazinis, etiškai saugus ir gali būti atliekamas bet kada ir bet kur be specialaus medicinos personalo pagalbos.</a:t>
            </a:r>
          </a:p>
        </p:txBody>
      </p:sp>
      <p:sp>
        <p:nvSpPr>
          <p:cNvPr id="4" name="Slide Number Placeholder 3"/>
          <p:cNvSpPr>
            <a:spLocks noGrp="1"/>
          </p:cNvSpPr>
          <p:nvPr>
            <p:ph type="sldNum" sz="quarter" idx="5"/>
          </p:nvPr>
        </p:nvSpPr>
        <p:spPr/>
        <p:txBody>
          <a:bodyPr/>
          <a:lstStyle/>
          <a:p>
            <a:fld id="{FA0E0EEC-0E69-4DEA-9DC9-4E2D80DC2DF3}" type="slidenum">
              <a:rPr lang="lt-LT" smtClean="0"/>
              <a:t>26</a:t>
            </a:fld>
            <a:endParaRPr lang="lt-LT"/>
          </a:p>
        </p:txBody>
      </p:sp>
    </p:spTree>
    <p:extLst>
      <p:ext uri="{BB962C8B-B14F-4D97-AF65-F5344CB8AC3E}">
        <p14:creationId xmlns:p14="http://schemas.microsoft.com/office/powerpoint/2010/main" val="1839085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lt-LT" sz="1100" b="0" i="0" u="none" strike="noStrike" dirty="0">
                <a:solidFill>
                  <a:srgbClr val="000000"/>
                </a:solidFill>
                <a:effectLst/>
                <a:latin typeface="Montserrat" panose="00000500000000000000" pitchFamily="2" charset="0"/>
              </a:rPr>
              <a:t>Didelis, NNT </a:t>
            </a:r>
            <a:r>
              <a:rPr lang="en-US" sz="1100" b="0" i="0" u="none" strike="noStrike" dirty="0">
                <a:solidFill>
                  <a:srgbClr val="000000"/>
                </a:solidFill>
                <a:effectLst/>
                <a:latin typeface="Montserrat" panose="00000500000000000000" pitchFamily="2" charset="0"/>
              </a:rPr>
              <a:t>1</a:t>
            </a:r>
            <a:r>
              <a:rPr lang="lt-LT" sz="1100" b="0" i="0" u="none" strike="noStrike" dirty="0">
                <a:solidFill>
                  <a:srgbClr val="000000"/>
                </a:solidFill>
                <a:effectLst/>
                <a:latin typeface="Montserrat" panose="00000500000000000000" pitchFamily="2" charset="0"/>
              </a:rPr>
              <a:t>, Vidutinis, NNT </a:t>
            </a:r>
            <a:r>
              <a:rPr lang="ru-RU" sz="1100" b="0" i="0" u="none" strike="noStrike" dirty="0">
                <a:solidFill>
                  <a:srgbClr val="000000"/>
                </a:solidFill>
                <a:effectLst/>
                <a:latin typeface="Montserrat" panose="00000500000000000000" pitchFamily="2" charset="0"/>
              </a:rPr>
              <a:t>3</a:t>
            </a:r>
            <a:r>
              <a:rPr lang="en-US" sz="1100" b="0" i="0" u="none" strike="noStrike" dirty="0">
                <a:solidFill>
                  <a:srgbClr val="000000"/>
                </a:solidFill>
                <a:effectLst/>
                <a:latin typeface="Montserrat" panose="00000500000000000000" pitchFamily="2" charset="0"/>
              </a:rPr>
              <a:t>,6</a:t>
            </a:r>
            <a:endParaRPr lang="lt-LT" sz="1100" b="0" i="0" u="none" strike="noStrike" dirty="0">
              <a:solidFill>
                <a:srgbClr val="000000"/>
              </a:solidFill>
              <a:effectLst/>
              <a:latin typeface="Montserrat" panose="00000500000000000000" pitchFamily="2"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lt-LT" sz="1100" b="0" i="0" u="none" strike="noStrike" dirty="0">
              <a:solidFill>
                <a:srgbClr val="000000"/>
              </a:solidFill>
              <a:effectLst/>
              <a:latin typeface="Montserrat" panose="00000500000000000000" pitchFamily="2" charset="0"/>
            </a:endParaRPr>
          </a:p>
          <a:p>
            <a:endParaRPr lang="lt-LT" dirty="0"/>
          </a:p>
        </p:txBody>
      </p:sp>
    </p:spTree>
    <p:extLst>
      <p:ext uri="{BB962C8B-B14F-4D97-AF65-F5344CB8AC3E}">
        <p14:creationId xmlns:p14="http://schemas.microsoft.com/office/powerpoint/2010/main" val="2455676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800" dirty="0">
                <a:effectLst/>
                <a:latin typeface="Verdana" panose="020B0604030504040204" pitchFamily="34" charset="0"/>
                <a:ea typeface="Calibri" panose="020F0502020204030204" pitchFamily="34" charset="0"/>
              </a:rPr>
              <a:t>Kiekvienoje rezultatų poroje visose terapinėse grupėse po procedūrų buvo fiksuojamas teigiamas efektas - skaičiai didėja (artėja prie nulio arba kyla virš nulio). Visuose testuose, kuo skaičius didesnis, tuo rezultatas geresnis. Tai reiškia, kad procedūros darė teigiamą įtaką pažintinėms funkcijoms.</a:t>
            </a:r>
            <a:endParaRPr lang="lt-LT" sz="1800" dirty="0">
              <a:effectLst/>
              <a:latin typeface="Calibri" panose="020F0502020204030204" pitchFamily="34" charset="0"/>
              <a:ea typeface="Calibri" panose="020F0502020204030204" pitchFamily="34" charset="0"/>
            </a:endParaRPr>
          </a:p>
          <a:p>
            <a:r>
              <a:rPr lang="lt-LT" sz="1800" dirty="0">
                <a:effectLst/>
                <a:latin typeface="Verdana" panose="020B0604030504040204" pitchFamily="34" charset="0"/>
                <a:ea typeface="Calibri" panose="020F0502020204030204" pitchFamily="34" charset="0"/>
              </a:rPr>
              <a:t>Kontrolinėje grupėje tokia tendencija matoma ne visuose rodikliuose. Todėl darome prielaidą, kad terapija daro poveikį pažintinėms funkcijoms.</a:t>
            </a:r>
            <a:endParaRPr lang="lt-LT" sz="1800" dirty="0">
              <a:effectLst/>
              <a:latin typeface="Calibri" panose="020F0502020204030204" pitchFamily="34" charset="0"/>
              <a:ea typeface="Calibri" panose="020F0502020204030204" pitchFamily="34" charset="0"/>
            </a:endParaRPr>
          </a:p>
          <a:p>
            <a:endParaRPr lang="lt-LT" dirty="0"/>
          </a:p>
        </p:txBody>
      </p:sp>
      <p:sp>
        <p:nvSpPr>
          <p:cNvPr id="4" name="Slide Number Placeholder 3"/>
          <p:cNvSpPr>
            <a:spLocks noGrp="1"/>
          </p:cNvSpPr>
          <p:nvPr>
            <p:ph type="sldNum" sz="quarter" idx="5"/>
          </p:nvPr>
        </p:nvSpPr>
        <p:spPr/>
        <p:txBody>
          <a:bodyPr/>
          <a:lstStyle/>
          <a:p>
            <a:fld id="{FA0E0EEC-0E69-4DEA-9DC9-4E2D80DC2DF3}" type="slidenum">
              <a:rPr lang="lt-LT" smtClean="0"/>
              <a:t>31</a:t>
            </a:fld>
            <a:endParaRPr lang="lt-LT"/>
          </a:p>
        </p:txBody>
      </p:sp>
    </p:spTree>
    <p:extLst>
      <p:ext uri="{BB962C8B-B14F-4D97-AF65-F5344CB8AC3E}">
        <p14:creationId xmlns:p14="http://schemas.microsoft.com/office/powerpoint/2010/main" val="2897166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http://www.4zingsniai.lt/naujienos/ar-zmogaus-arterinis-kraujo-spaudimas-reaguoja-oru-permainas-specialistu-nuomones/</a:t>
            </a:r>
          </a:p>
        </p:txBody>
      </p:sp>
      <p:sp>
        <p:nvSpPr>
          <p:cNvPr id="4" name="Slide Number Placeholder 3"/>
          <p:cNvSpPr>
            <a:spLocks noGrp="1"/>
          </p:cNvSpPr>
          <p:nvPr>
            <p:ph type="sldNum" sz="quarter" idx="5"/>
          </p:nvPr>
        </p:nvSpPr>
        <p:spPr/>
        <p:txBody>
          <a:bodyPr/>
          <a:lstStyle/>
          <a:p>
            <a:fld id="{FA0E0EEC-0E69-4DEA-9DC9-4E2D80DC2DF3}" type="slidenum">
              <a:rPr lang="lt-LT" smtClean="0"/>
              <a:t>37</a:t>
            </a:fld>
            <a:endParaRPr lang="lt-LT"/>
          </a:p>
        </p:txBody>
      </p:sp>
    </p:spTree>
    <p:extLst>
      <p:ext uri="{BB962C8B-B14F-4D97-AF65-F5344CB8AC3E}">
        <p14:creationId xmlns:p14="http://schemas.microsoft.com/office/powerpoint/2010/main" val="4216763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0,0</a:t>
            </a:r>
            <a:r>
              <a:rPr lang="en-US" dirty="0"/>
              <a:t>6 moderate</a:t>
            </a:r>
            <a:endParaRPr lang="lt-LT" dirty="0"/>
          </a:p>
        </p:txBody>
      </p:sp>
      <p:sp>
        <p:nvSpPr>
          <p:cNvPr id="4" name="Slide Number Placeholder 3"/>
          <p:cNvSpPr>
            <a:spLocks noGrp="1"/>
          </p:cNvSpPr>
          <p:nvPr>
            <p:ph type="sldNum" sz="quarter" idx="5"/>
          </p:nvPr>
        </p:nvSpPr>
        <p:spPr/>
        <p:txBody>
          <a:bodyPr/>
          <a:lstStyle/>
          <a:p>
            <a:fld id="{FA0E0EEC-0E69-4DEA-9DC9-4E2D80DC2DF3}" type="slidenum">
              <a:rPr lang="lt-LT" smtClean="0"/>
              <a:t>41</a:t>
            </a:fld>
            <a:endParaRPr lang="lt-LT"/>
          </a:p>
        </p:txBody>
      </p:sp>
    </p:spTree>
    <p:extLst>
      <p:ext uri="{BB962C8B-B14F-4D97-AF65-F5344CB8AC3E}">
        <p14:creationId xmlns:p14="http://schemas.microsoft.com/office/powerpoint/2010/main" val="2435623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5"/>
        <p:cNvGrpSpPr/>
        <p:nvPr/>
      </p:nvGrpSpPr>
      <p:grpSpPr>
        <a:xfrm>
          <a:off x="0" y="0"/>
          <a:ext cx="0" cy="0"/>
          <a:chOff x="0" y="0"/>
          <a:chExt cx="0" cy="0"/>
        </a:xfrm>
      </p:grpSpPr>
      <p:sp>
        <p:nvSpPr>
          <p:cNvPr id="11446" name="Google Shape;11446;g9ac7ea12a4_0_180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47" name="Google Shape;11447;g9ac7ea12a4_0_180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b="0" i="0" dirty="0" err="1">
                <a:solidFill>
                  <a:srgbClr val="212121"/>
                </a:solidFill>
                <a:effectLst/>
                <a:latin typeface="Roboto" panose="02000000000000000000" pitchFamily="2" charset="0"/>
              </a:rPr>
              <a:t>Nochaiwong</a:t>
            </a:r>
            <a:r>
              <a:rPr lang="lt-LT" b="0" i="0" dirty="0">
                <a:solidFill>
                  <a:srgbClr val="212121"/>
                </a:solidFill>
                <a:effectLst/>
                <a:latin typeface="Roboto" panose="02000000000000000000" pitchFamily="2" charset="0"/>
              </a:rPr>
              <a:t> S, </a:t>
            </a:r>
            <a:r>
              <a:rPr lang="lt-LT" b="0" i="0" dirty="0" err="1">
                <a:solidFill>
                  <a:srgbClr val="212121"/>
                </a:solidFill>
                <a:effectLst/>
                <a:latin typeface="Roboto" panose="02000000000000000000" pitchFamily="2" charset="0"/>
              </a:rPr>
              <a:t>Ruengorn</a:t>
            </a:r>
            <a:r>
              <a:rPr lang="lt-LT" b="0" i="0" dirty="0">
                <a:solidFill>
                  <a:srgbClr val="212121"/>
                </a:solidFill>
                <a:effectLst/>
                <a:latin typeface="Roboto" panose="02000000000000000000" pitchFamily="2" charset="0"/>
              </a:rPr>
              <a:t> C, </a:t>
            </a:r>
            <a:r>
              <a:rPr lang="lt-LT" b="0" i="0" dirty="0" err="1">
                <a:solidFill>
                  <a:srgbClr val="212121"/>
                </a:solidFill>
                <a:effectLst/>
                <a:latin typeface="Roboto" panose="02000000000000000000" pitchFamily="2" charset="0"/>
              </a:rPr>
              <a:t>Thavorn</a:t>
            </a:r>
            <a:r>
              <a:rPr lang="lt-LT" b="0" i="0" dirty="0">
                <a:solidFill>
                  <a:srgbClr val="212121"/>
                </a:solidFill>
                <a:effectLst/>
                <a:latin typeface="Roboto" panose="02000000000000000000" pitchFamily="2" charset="0"/>
              </a:rPr>
              <a:t> K, </a:t>
            </a:r>
            <a:r>
              <a:rPr lang="lt-LT" b="0" i="0" dirty="0" err="1">
                <a:solidFill>
                  <a:srgbClr val="212121"/>
                </a:solidFill>
                <a:effectLst/>
                <a:latin typeface="Roboto" panose="02000000000000000000" pitchFamily="2" charset="0"/>
              </a:rPr>
              <a:t>Hutton</a:t>
            </a:r>
            <a:r>
              <a:rPr lang="lt-LT" b="0" i="0" dirty="0">
                <a:solidFill>
                  <a:srgbClr val="212121"/>
                </a:solidFill>
                <a:effectLst/>
                <a:latin typeface="Roboto" panose="02000000000000000000" pitchFamily="2" charset="0"/>
              </a:rPr>
              <a:t> B, </a:t>
            </a:r>
            <a:r>
              <a:rPr lang="lt-LT" b="0" i="0" dirty="0" err="1">
                <a:solidFill>
                  <a:srgbClr val="212121"/>
                </a:solidFill>
                <a:effectLst/>
                <a:latin typeface="Roboto" panose="02000000000000000000" pitchFamily="2" charset="0"/>
              </a:rPr>
              <a:t>Awiphan</a:t>
            </a:r>
            <a:r>
              <a:rPr lang="lt-LT" b="0" i="0" dirty="0">
                <a:solidFill>
                  <a:srgbClr val="212121"/>
                </a:solidFill>
                <a:effectLst/>
                <a:latin typeface="Roboto" panose="02000000000000000000" pitchFamily="2" charset="0"/>
              </a:rPr>
              <a:t> R, </a:t>
            </a:r>
            <a:r>
              <a:rPr lang="lt-LT" b="0" i="0" dirty="0" err="1">
                <a:solidFill>
                  <a:srgbClr val="212121"/>
                </a:solidFill>
                <a:effectLst/>
                <a:latin typeface="Roboto" panose="02000000000000000000" pitchFamily="2" charset="0"/>
              </a:rPr>
              <a:t>Phosuya</a:t>
            </a:r>
            <a:r>
              <a:rPr lang="lt-LT" b="0" i="0" dirty="0">
                <a:solidFill>
                  <a:srgbClr val="212121"/>
                </a:solidFill>
                <a:effectLst/>
                <a:latin typeface="Roboto" panose="02000000000000000000" pitchFamily="2" charset="0"/>
              </a:rPr>
              <a:t> C, </a:t>
            </a:r>
            <a:r>
              <a:rPr lang="lt-LT" b="0" i="0" dirty="0" err="1">
                <a:solidFill>
                  <a:srgbClr val="212121"/>
                </a:solidFill>
                <a:effectLst/>
                <a:latin typeface="Roboto" panose="02000000000000000000" pitchFamily="2" charset="0"/>
              </a:rPr>
              <a:t>Ruanta</a:t>
            </a:r>
            <a:r>
              <a:rPr lang="lt-LT" b="0" i="0" dirty="0">
                <a:solidFill>
                  <a:srgbClr val="212121"/>
                </a:solidFill>
                <a:effectLst/>
                <a:latin typeface="Roboto" panose="02000000000000000000" pitchFamily="2" charset="0"/>
              </a:rPr>
              <a:t> Y, </a:t>
            </a:r>
            <a:r>
              <a:rPr lang="lt-LT" b="0" i="0" dirty="0" err="1">
                <a:solidFill>
                  <a:srgbClr val="212121"/>
                </a:solidFill>
                <a:effectLst/>
                <a:latin typeface="Roboto" panose="02000000000000000000" pitchFamily="2" charset="0"/>
              </a:rPr>
              <a:t>Wongpakaran</a:t>
            </a:r>
            <a:r>
              <a:rPr lang="lt-LT" b="0" i="0" dirty="0">
                <a:solidFill>
                  <a:srgbClr val="212121"/>
                </a:solidFill>
                <a:effectLst/>
                <a:latin typeface="Roboto" panose="02000000000000000000" pitchFamily="2" charset="0"/>
              </a:rPr>
              <a:t> N, </a:t>
            </a:r>
            <a:r>
              <a:rPr lang="lt-LT" b="0" i="0" dirty="0" err="1">
                <a:solidFill>
                  <a:srgbClr val="212121"/>
                </a:solidFill>
                <a:effectLst/>
                <a:latin typeface="Roboto" panose="02000000000000000000" pitchFamily="2" charset="0"/>
              </a:rPr>
              <a:t>Wongpakaran</a:t>
            </a:r>
            <a:r>
              <a:rPr lang="lt-LT" b="0" i="0" dirty="0">
                <a:solidFill>
                  <a:srgbClr val="212121"/>
                </a:solidFill>
                <a:effectLst/>
                <a:latin typeface="Roboto" panose="02000000000000000000" pitchFamily="2" charset="0"/>
              </a:rPr>
              <a:t> T. Global </a:t>
            </a:r>
            <a:r>
              <a:rPr lang="lt-LT" b="0" i="0" dirty="0" err="1">
                <a:solidFill>
                  <a:srgbClr val="212121"/>
                </a:solidFill>
                <a:effectLst/>
                <a:latin typeface="Roboto" panose="02000000000000000000" pitchFamily="2" charset="0"/>
              </a:rPr>
              <a:t>prevalence</a:t>
            </a:r>
            <a:r>
              <a:rPr lang="lt-LT" b="0" i="0" dirty="0">
                <a:solidFill>
                  <a:srgbClr val="212121"/>
                </a:solidFill>
                <a:effectLst/>
                <a:latin typeface="Roboto" panose="02000000000000000000" pitchFamily="2" charset="0"/>
              </a:rPr>
              <a:t> </a:t>
            </a:r>
            <a:r>
              <a:rPr lang="lt-LT" b="0" i="0" dirty="0" err="1">
                <a:solidFill>
                  <a:srgbClr val="212121"/>
                </a:solidFill>
                <a:effectLst/>
                <a:latin typeface="Roboto" panose="02000000000000000000" pitchFamily="2" charset="0"/>
              </a:rPr>
              <a:t>of</a:t>
            </a:r>
            <a:r>
              <a:rPr lang="lt-LT" b="0" i="0" dirty="0">
                <a:solidFill>
                  <a:srgbClr val="212121"/>
                </a:solidFill>
                <a:effectLst/>
                <a:latin typeface="Roboto" panose="02000000000000000000" pitchFamily="2" charset="0"/>
              </a:rPr>
              <a:t> </a:t>
            </a:r>
            <a:r>
              <a:rPr lang="lt-LT" b="0" i="0" dirty="0" err="1">
                <a:solidFill>
                  <a:srgbClr val="212121"/>
                </a:solidFill>
                <a:effectLst/>
                <a:latin typeface="Roboto" panose="02000000000000000000" pitchFamily="2" charset="0"/>
              </a:rPr>
              <a:t>mental</a:t>
            </a:r>
            <a:r>
              <a:rPr lang="lt-LT" b="0" i="0" dirty="0">
                <a:solidFill>
                  <a:srgbClr val="212121"/>
                </a:solidFill>
                <a:effectLst/>
                <a:latin typeface="Roboto" panose="02000000000000000000" pitchFamily="2" charset="0"/>
              </a:rPr>
              <a:t> </a:t>
            </a:r>
            <a:r>
              <a:rPr lang="lt-LT" b="0" i="0" dirty="0" err="1">
                <a:solidFill>
                  <a:srgbClr val="212121"/>
                </a:solidFill>
                <a:effectLst/>
                <a:latin typeface="Roboto" panose="02000000000000000000" pitchFamily="2" charset="0"/>
              </a:rPr>
              <a:t>health</a:t>
            </a:r>
            <a:r>
              <a:rPr lang="lt-LT" b="0" i="0" dirty="0">
                <a:solidFill>
                  <a:srgbClr val="212121"/>
                </a:solidFill>
                <a:effectLst/>
                <a:latin typeface="Roboto" panose="02000000000000000000" pitchFamily="2" charset="0"/>
              </a:rPr>
              <a:t> </a:t>
            </a:r>
            <a:r>
              <a:rPr lang="lt-LT" b="0" i="0" dirty="0" err="1">
                <a:solidFill>
                  <a:srgbClr val="212121"/>
                </a:solidFill>
                <a:effectLst/>
                <a:latin typeface="Roboto" panose="02000000000000000000" pitchFamily="2" charset="0"/>
              </a:rPr>
              <a:t>issues</a:t>
            </a:r>
            <a:r>
              <a:rPr lang="lt-LT" b="0" i="0" dirty="0">
                <a:solidFill>
                  <a:srgbClr val="212121"/>
                </a:solidFill>
                <a:effectLst/>
                <a:latin typeface="Roboto" panose="02000000000000000000" pitchFamily="2" charset="0"/>
              </a:rPr>
              <a:t> </a:t>
            </a:r>
            <a:r>
              <a:rPr lang="lt-LT" b="0" i="0" dirty="0" err="1">
                <a:solidFill>
                  <a:srgbClr val="212121"/>
                </a:solidFill>
                <a:effectLst/>
                <a:latin typeface="Roboto" panose="02000000000000000000" pitchFamily="2" charset="0"/>
              </a:rPr>
              <a:t>among</a:t>
            </a:r>
            <a:r>
              <a:rPr lang="lt-LT" b="0" i="0" dirty="0">
                <a:solidFill>
                  <a:srgbClr val="212121"/>
                </a:solidFill>
                <a:effectLst/>
                <a:latin typeface="Roboto" panose="02000000000000000000" pitchFamily="2" charset="0"/>
              </a:rPr>
              <a:t> </a:t>
            </a:r>
            <a:r>
              <a:rPr lang="lt-LT" b="0" i="0" dirty="0" err="1">
                <a:solidFill>
                  <a:srgbClr val="212121"/>
                </a:solidFill>
                <a:effectLst/>
                <a:latin typeface="Roboto" panose="02000000000000000000" pitchFamily="2" charset="0"/>
              </a:rPr>
              <a:t>the</a:t>
            </a:r>
            <a:r>
              <a:rPr lang="lt-LT" b="0" i="0" dirty="0">
                <a:solidFill>
                  <a:srgbClr val="212121"/>
                </a:solidFill>
                <a:effectLst/>
                <a:latin typeface="Roboto" panose="02000000000000000000" pitchFamily="2" charset="0"/>
              </a:rPr>
              <a:t> </a:t>
            </a:r>
            <a:r>
              <a:rPr lang="lt-LT" b="0" i="0" dirty="0" err="1">
                <a:solidFill>
                  <a:srgbClr val="212121"/>
                </a:solidFill>
                <a:effectLst/>
                <a:latin typeface="Roboto" panose="02000000000000000000" pitchFamily="2" charset="0"/>
              </a:rPr>
              <a:t>general</a:t>
            </a:r>
            <a:r>
              <a:rPr lang="lt-LT" b="0" i="0" dirty="0">
                <a:solidFill>
                  <a:srgbClr val="212121"/>
                </a:solidFill>
                <a:effectLst/>
                <a:latin typeface="Roboto" panose="02000000000000000000" pitchFamily="2" charset="0"/>
              </a:rPr>
              <a:t> </a:t>
            </a:r>
            <a:r>
              <a:rPr lang="lt-LT" b="0" i="0" dirty="0" err="1">
                <a:solidFill>
                  <a:srgbClr val="212121"/>
                </a:solidFill>
                <a:effectLst/>
                <a:latin typeface="Roboto" panose="02000000000000000000" pitchFamily="2" charset="0"/>
              </a:rPr>
              <a:t>population</a:t>
            </a:r>
            <a:r>
              <a:rPr lang="lt-LT" b="0" i="0" dirty="0">
                <a:solidFill>
                  <a:srgbClr val="212121"/>
                </a:solidFill>
                <a:effectLst/>
                <a:latin typeface="Roboto" panose="02000000000000000000" pitchFamily="2" charset="0"/>
              </a:rPr>
              <a:t> </a:t>
            </a:r>
            <a:r>
              <a:rPr lang="lt-LT" b="0" i="0" dirty="0" err="1">
                <a:solidFill>
                  <a:srgbClr val="212121"/>
                </a:solidFill>
                <a:effectLst/>
                <a:latin typeface="Roboto" panose="02000000000000000000" pitchFamily="2" charset="0"/>
              </a:rPr>
              <a:t>during</a:t>
            </a:r>
            <a:r>
              <a:rPr lang="lt-LT" b="0" i="0" dirty="0">
                <a:solidFill>
                  <a:srgbClr val="212121"/>
                </a:solidFill>
                <a:effectLst/>
                <a:latin typeface="Roboto" panose="02000000000000000000" pitchFamily="2" charset="0"/>
              </a:rPr>
              <a:t> </a:t>
            </a:r>
            <a:r>
              <a:rPr lang="lt-LT" b="0" i="0" dirty="0" err="1">
                <a:solidFill>
                  <a:srgbClr val="212121"/>
                </a:solidFill>
                <a:effectLst/>
                <a:latin typeface="Roboto" panose="02000000000000000000" pitchFamily="2" charset="0"/>
              </a:rPr>
              <a:t>the</a:t>
            </a:r>
            <a:r>
              <a:rPr lang="lt-LT" b="0" i="0" dirty="0">
                <a:solidFill>
                  <a:srgbClr val="212121"/>
                </a:solidFill>
                <a:effectLst/>
                <a:latin typeface="Roboto" panose="02000000000000000000" pitchFamily="2" charset="0"/>
              </a:rPr>
              <a:t> </a:t>
            </a:r>
            <a:r>
              <a:rPr lang="lt-LT" b="0" i="0" dirty="0" err="1">
                <a:solidFill>
                  <a:srgbClr val="212121"/>
                </a:solidFill>
                <a:effectLst/>
                <a:latin typeface="Roboto" panose="02000000000000000000" pitchFamily="2" charset="0"/>
              </a:rPr>
              <a:t>coronavirus</a:t>
            </a:r>
            <a:r>
              <a:rPr lang="lt-LT" b="0" i="0" dirty="0">
                <a:solidFill>
                  <a:srgbClr val="212121"/>
                </a:solidFill>
                <a:effectLst/>
                <a:latin typeface="Roboto" panose="02000000000000000000" pitchFamily="2" charset="0"/>
              </a:rPr>
              <a:t> disease-2019 </a:t>
            </a:r>
            <a:r>
              <a:rPr lang="lt-LT" b="0" i="0" dirty="0" err="1">
                <a:solidFill>
                  <a:srgbClr val="212121"/>
                </a:solidFill>
                <a:effectLst/>
                <a:latin typeface="Roboto" panose="02000000000000000000" pitchFamily="2" charset="0"/>
              </a:rPr>
              <a:t>pandemic</a:t>
            </a:r>
            <a:r>
              <a:rPr lang="lt-LT" b="0" i="0" dirty="0">
                <a:solidFill>
                  <a:srgbClr val="212121"/>
                </a:solidFill>
                <a:effectLst/>
                <a:latin typeface="Roboto" panose="02000000000000000000" pitchFamily="2" charset="0"/>
              </a:rPr>
              <a:t>: a </a:t>
            </a:r>
            <a:r>
              <a:rPr lang="lt-LT" b="0" i="0" dirty="0" err="1">
                <a:solidFill>
                  <a:srgbClr val="212121"/>
                </a:solidFill>
                <a:effectLst/>
                <a:latin typeface="Roboto" panose="02000000000000000000" pitchFamily="2" charset="0"/>
              </a:rPr>
              <a:t>systematic</a:t>
            </a:r>
            <a:r>
              <a:rPr lang="lt-LT" b="0" i="0" dirty="0">
                <a:solidFill>
                  <a:srgbClr val="212121"/>
                </a:solidFill>
                <a:effectLst/>
                <a:latin typeface="Roboto" panose="02000000000000000000" pitchFamily="2" charset="0"/>
              </a:rPr>
              <a:t> </a:t>
            </a:r>
            <a:r>
              <a:rPr lang="lt-LT" b="0" i="0" dirty="0" err="1">
                <a:solidFill>
                  <a:srgbClr val="212121"/>
                </a:solidFill>
                <a:effectLst/>
                <a:latin typeface="Roboto" panose="02000000000000000000" pitchFamily="2" charset="0"/>
              </a:rPr>
              <a:t>review</a:t>
            </a:r>
            <a:r>
              <a:rPr lang="lt-LT" b="0" i="0" dirty="0">
                <a:solidFill>
                  <a:srgbClr val="212121"/>
                </a:solidFill>
                <a:effectLst/>
                <a:latin typeface="Roboto" panose="02000000000000000000" pitchFamily="2" charset="0"/>
              </a:rPr>
              <a:t> </a:t>
            </a:r>
            <a:r>
              <a:rPr lang="lt-LT" b="0" i="0" dirty="0" err="1">
                <a:solidFill>
                  <a:srgbClr val="212121"/>
                </a:solidFill>
                <a:effectLst/>
                <a:latin typeface="Roboto" panose="02000000000000000000" pitchFamily="2" charset="0"/>
              </a:rPr>
              <a:t>and</a:t>
            </a:r>
            <a:r>
              <a:rPr lang="lt-LT" b="0" i="0" dirty="0">
                <a:solidFill>
                  <a:srgbClr val="212121"/>
                </a:solidFill>
                <a:effectLst/>
                <a:latin typeface="Roboto" panose="02000000000000000000" pitchFamily="2" charset="0"/>
              </a:rPr>
              <a:t> meta-</a:t>
            </a:r>
            <a:r>
              <a:rPr lang="lt-LT" b="0" i="0" dirty="0" err="1">
                <a:solidFill>
                  <a:srgbClr val="212121"/>
                </a:solidFill>
                <a:effectLst/>
                <a:latin typeface="Roboto" panose="02000000000000000000" pitchFamily="2" charset="0"/>
              </a:rPr>
              <a:t>analysis</a:t>
            </a:r>
            <a:r>
              <a:rPr lang="lt-LT" b="0" i="0" dirty="0">
                <a:solidFill>
                  <a:srgbClr val="212121"/>
                </a:solidFill>
                <a:effectLst/>
                <a:latin typeface="Roboto" panose="02000000000000000000" pitchFamily="2" charset="0"/>
              </a:rPr>
              <a:t>. </a:t>
            </a:r>
            <a:r>
              <a:rPr lang="lt-LT" b="0" i="0" dirty="0" err="1">
                <a:solidFill>
                  <a:srgbClr val="212121"/>
                </a:solidFill>
                <a:effectLst/>
                <a:latin typeface="Roboto" panose="02000000000000000000" pitchFamily="2" charset="0"/>
              </a:rPr>
              <a:t>Sci</a:t>
            </a:r>
            <a:r>
              <a:rPr lang="lt-LT" b="0" i="0" dirty="0">
                <a:solidFill>
                  <a:srgbClr val="212121"/>
                </a:solidFill>
                <a:effectLst/>
                <a:latin typeface="Roboto" panose="02000000000000000000" pitchFamily="2" charset="0"/>
              </a:rPr>
              <a:t> </a:t>
            </a:r>
            <a:r>
              <a:rPr lang="lt-LT" b="0" i="0" dirty="0" err="1">
                <a:solidFill>
                  <a:srgbClr val="212121"/>
                </a:solidFill>
                <a:effectLst/>
                <a:latin typeface="Roboto" panose="02000000000000000000" pitchFamily="2" charset="0"/>
              </a:rPr>
              <a:t>Rep</a:t>
            </a:r>
            <a:r>
              <a:rPr lang="lt-LT" b="0" i="0" dirty="0">
                <a:solidFill>
                  <a:srgbClr val="212121"/>
                </a:solidFill>
                <a:effectLst/>
                <a:latin typeface="Roboto" panose="02000000000000000000" pitchFamily="2" charset="0"/>
              </a:rPr>
              <a:t>. 2021 </a:t>
            </a:r>
            <a:r>
              <a:rPr lang="lt-LT" b="0" i="0" dirty="0" err="1">
                <a:solidFill>
                  <a:srgbClr val="212121"/>
                </a:solidFill>
                <a:effectLst/>
                <a:latin typeface="Roboto" panose="02000000000000000000" pitchFamily="2" charset="0"/>
              </a:rPr>
              <a:t>May</a:t>
            </a:r>
            <a:r>
              <a:rPr lang="lt-LT" b="0" i="0" dirty="0">
                <a:solidFill>
                  <a:srgbClr val="212121"/>
                </a:solidFill>
                <a:effectLst/>
                <a:latin typeface="Roboto" panose="02000000000000000000" pitchFamily="2" charset="0"/>
              </a:rPr>
              <a:t> 13;11(1):10173. </a:t>
            </a:r>
            <a:r>
              <a:rPr lang="lt-LT" b="0" i="0" dirty="0" err="1">
                <a:solidFill>
                  <a:srgbClr val="212121"/>
                </a:solidFill>
                <a:effectLst/>
                <a:latin typeface="Roboto" panose="02000000000000000000" pitchFamily="2" charset="0"/>
              </a:rPr>
              <a:t>doi</a:t>
            </a:r>
            <a:r>
              <a:rPr lang="lt-LT" b="0" i="0" dirty="0">
                <a:solidFill>
                  <a:srgbClr val="212121"/>
                </a:solidFill>
                <a:effectLst/>
                <a:latin typeface="Roboto" panose="02000000000000000000" pitchFamily="2" charset="0"/>
              </a:rPr>
              <a:t>: 10.1038/s41598-021-89700-8. PMID: 33986414; PMCID: PMC8119461.</a:t>
            </a:r>
            <a:endParaRPr lang="lt-LT" dirty="0"/>
          </a:p>
        </p:txBody>
      </p:sp>
      <p:sp>
        <p:nvSpPr>
          <p:cNvPr id="4" name="Slide Number Placeholder 3"/>
          <p:cNvSpPr>
            <a:spLocks noGrp="1"/>
          </p:cNvSpPr>
          <p:nvPr>
            <p:ph type="sldNum" sz="quarter" idx="5"/>
          </p:nvPr>
        </p:nvSpPr>
        <p:spPr/>
        <p:txBody>
          <a:bodyPr/>
          <a:lstStyle/>
          <a:p>
            <a:fld id="{FA0E0EEC-0E69-4DEA-9DC9-4E2D80DC2DF3}" type="slidenum">
              <a:rPr lang="lt-LT" smtClean="0"/>
              <a:t>3</a:t>
            </a:fld>
            <a:endParaRPr lang="lt-LT"/>
          </a:p>
        </p:txBody>
      </p:sp>
    </p:spTree>
    <p:extLst>
      <p:ext uri="{BB962C8B-B14F-4D97-AF65-F5344CB8AC3E}">
        <p14:creationId xmlns:p14="http://schemas.microsoft.com/office/powerpoint/2010/main" val="981814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800" b="1" i="0" u="none" strike="noStrike" dirty="0">
                <a:solidFill>
                  <a:srgbClr val="000000"/>
                </a:solidFill>
                <a:effectLst/>
                <a:latin typeface="Calibri" panose="020F0502020204030204" pitchFamily="34" charset="0"/>
              </a:rPr>
              <a:t>8</a:t>
            </a:r>
            <a:r>
              <a:rPr lang="en-US" dirty="0"/>
              <a:t> </a:t>
            </a:r>
            <a:r>
              <a:rPr lang="en-US" sz="1800" b="0" i="0" u="none" strike="noStrike" dirty="0">
                <a:solidFill>
                  <a:srgbClr val="000000"/>
                </a:solidFill>
                <a:effectLst/>
                <a:latin typeface="Calibri" panose="020F0502020204030204" pitchFamily="34" charset="0"/>
              </a:rPr>
              <a:t>232 </a:t>
            </a:r>
            <a:r>
              <a:rPr lang="lt-LT" sz="1800" b="0" i="0" u="none" strike="noStrike" dirty="0">
                <a:solidFill>
                  <a:srgbClr val="000000"/>
                </a:solidFill>
                <a:effectLst/>
                <a:latin typeface="Calibri" panose="020F0502020204030204" pitchFamily="34" charset="0"/>
              </a:rPr>
              <a:t>žmonių sudaro</a:t>
            </a:r>
            <a:r>
              <a:rPr lang="en-US" dirty="0"/>
              <a:t> </a:t>
            </a:r>
            <a:r>
              <a:rPr lang="en-US" sz="1800" b="0" i="0" u="none" strike="noStrike" dirty="0">
                <a:solidFill>
                  <a:srgbClr val="000000"/>
                </a:solidFill>
                <a:effectLst/>
                <a:latin typeface="Calibri" panose="020F0502020204030204" pitchFamily="34" charset="0"/>
              </a:rPr>
              <a:t>23%</a:t>
            </a:r>
            <a:r>
              <a:rPr lang="en-US" dirty="0"/>
              <a:t> </a:t>
            </a:r>
            <a:r>
              <a:rPr lang="lt-LT" dirty="0"/>
              <a:t>,</a:t>
            </a:r>
            <a:br>
              <a:rPr lang="lt-LT" dirty="0"/>
            </a:br>
            <a:r>
              <a:rPr lang="en-US" sz="1800" b="1" i="0" u="none" strike="noStrike" dirty="0">
                <a:solidFill>
                  <a:srgbClr val="000000"/>
                </a:solidFill>
                <a:effectLst/>
                <a:latin typeface="Calibri" panose="020F0502020204030204" pitchFamily="34" charset="0"/>
              </a:rPr>
              <a:t>7</a:t>
            </a:r>
            <a:r>
              <a:rPr lang="en-US" dirty="0"/>
              <a:t> </a:t>
            </a:r>
            <a:r>
              <a:rPr lang="en-US" sz="1800" b="0" i="0" u="none" strike="noStrike" dirty="0">
                <a:solidFill>
                  <a:srgbClr val="000000"/>
                </a:solidFill>
                <a:effectLst/>
                <a:latin typeface="Calibri" panose="020F0502020204030204" pitchFamily="34" charset="0"/>
              </a:rPr>
              <a:t>199</a:t>
            </a:r>
            <a:r>
              <a:rPr lang="en-US" dirty="0"/>
              <a:t> </a:t>
            </a:r>
            <a:r>
              <a:rPr lang="en-US" sz="1800" b="0" i="0" u="none" strike="noStrike" dirty="0">
                <a:solidFill>
                  <a:srgbClr val="000000"/>
                </a:solidFill>
                <a:effectLst/>
                <a:latin typeface="Calibri" panose="020F0502020204030204" pitchFamily="34" charset="0"/>
              </a:rPr>
              <a:t>19%</a:t>
            </a:r>
            <a:r>
              <a:rPr lang="en-US" dirty="0"/>
              <a:t> </a:t>
            </a:r>
            <a:endParaRPr lang="lt-LT" dirty="0"/>
          </a:p>
          <a:p>
            <a:r>
              <a:rPr lang="en-US" sz="1800" b="1" i="0" u="none" strike="noStrike" dirty="0">
                <a:solidFill>
                  <a:srgbClr val="000000"/>
                </a:solidFill>
                <a:effectLst/>
                <a:latin typeface="Calibri" panose="020F0502020204030204" pitchFamily="34" charset="0"/>
              </a:rPr>
              <a:t>5</a:t>
            </a:r>
            <a:r>
              <a:rPr lang="en-US" dirty="0"/>
              <a:t> </a:t>
            </a:r>
            <a:r>
              <a:rPr lang="en-US" sz="1800" b="0" i="0" u="none" strike="noStrike" dirty="0">
                <a:solidFill>
                  <a:srgbClr val="000000"/>
                </a:solidFill>
                <a:effectLst/>
                <a:latin typeface="Calibri" panose="020F0502020204030204" pitchFamily="34" charset="0"/>
              </a:rPr>
              <a:t>152</a:t>
            </a:r>
            <a:r>
              <a:rPr lang="en-US" dirty="0"/>
              <a:t> </a:t>
            </a:r>
            <a:r>
              <a:rPr lang="en-US" sz="1800" b="0" i="0" u="none" strike="noStrike" dirty="0">
                <a:solidFill>
                  <a:srgbClr val="000000"/>
                </a:solidFill>
                <a:effectLst/>
                <a:latin typeface="Calibri" panose="020F0502020204030204" pitchFamily="34" charset="0"/>
              </a:rPr>
              <a:t>15%</a:t>
            </a:r>
            <a:r>
              <a:rPr lang="en-US" dirty="0"/>
              <a:t> </a:t>
            </a:r>
            <a:endParaRPr lang="lt-LT" dirty="0"/>
          </a:p>
          <a:p>
            <a:r>
              <a:rPr lang="lt-LT" sz="1800" dirty="0">
                <a:effectLst/>
                <a:highlight>
                  <a:srgbClr val="FFFF00"/>
                </a:highlight>
                <a:latin typeface="Times New Roman" panose="02020603050405020304" pitchFamily="18" charset="0"/>
                <a:ea typeface="Calibri" panose="020F0502020204030204" pitchFamily="34" charset="0"/>
              </a:rPr>
              <a:t>(&lt;3 balų), 31%- vidutinį (4-6 balai), 52%- didelį (7-9 balai) ir 7%- nepakeliamą stresą</a:t>
            </a:r>
            <a:endParaRPr lang="en-US" dirty="0"/>
          </a:p>
        </p:txBody>
      </p:sp>
    </p:spTree>
    <p:extLst>
      <p:ext uri="{BB962C8B-B14F-4D97-AF65-F5344CB8AC3E}">
        <p14:creationId xmlns:p14="http://schemas.microsoft.com/office/powerpoint/2010/main" val="1473808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lt-LT" sz="1800" dirty="0">
                <a:effectLst/>
                <a:highlight>
                  <a:srgbClr val="FFFF00"/>
                </a:highlight>
                <a:latin typeface="Times New Roman" panose="02020603050405020304" pitchFamily="18" charset="0"/>
                <a:ea typeface="Calibri" panose="020F0502020204030204" pitchFamily="34" charset="0"/>
              </a:rPr>
              <a:t>gerai valdo stresą 37%, </a:t>
            </a:r>
            <a:r>
              <a:rPr lang="en-US" sz="1800" dirty="0">
                <a:effectLst/>
                <a:highlight>
                  <a:srgbClr val="FFFF00"/>
                </a:highlight>
                <a:latin typeface="Times New Roman" panose="02020603050405020304" pitchFamily="18" charset="0"/>
                <a:ea typeface="Calibri" panose="020F0502020204030204" pitchFamily="34" charset="0"/>
              </a:rPr>
              <a:t> (</a:t>
            </a:r>
            <a:r>
              <a:rPr lang="en-US" sz="1800" dirty="0" err="1">
                <a:effectLst/>
                <a:highlight>
                  <a:srgbClr val="FFFF00"/>
                </a:highlight>
                <a:latin typeface="Times New Roman" panose="02020603050405020304" pitchFamily="18" charset="0"/>
                <a:ea typeface="Calibri" panose="020F0502020204030204" pitchFamily="34" charset="0"/>
              </a:rPr>
              <a:t>daugiau</a:t>
            </a:r>
            <a:r>
              <a:rPr lang="en-US" sz="1800" dirty="0">
                <a:effectLst/>
                <a:highlight>
                  <a:srgbClr val="FFFF00"/>
                </a:highlight>
                <a:latin typeface="Times New Roman" panose="02020603050405020304" pitchFamily="18" charset="0"/>
                <a:ea typeface="Calibri" panose="020F0502020204030204" pitchFamily="34" charset="0"/>
              </a:rPr>
              <a:t> </a:t>
            </a:r>
            <a:r>
              <a:rPr lang="en-US" sz="1800" dirty="0" err="1">
                <a:effectLst/>
                <a:highlight>
                  <a:srgbClr val="FFFF00"/>
                </a:highlight>
                <a:latin typeface="Times New Roman" panose="02020603050405020304" pitchFamily="18" charset="0"/>
                <a:ea typeface="Calibri" panose="020F0502020204030204" pitchFamily="34" charset="0"/>
              </a:rPr>
              <a:t>nei</a:t>
            </a:r>
            <a:r>
              <a:rPr lang="en-US" sz="1800" dirty="0">
                <a:effectLst/>
                <a:highlight>
                  <a:srgbClr val="FFFF00"/>
                </a:highlight>
                <a:latin typeface="Times New Roman" panose="02020603050405020304" pitchFamily="18" charset="0"/>
                <a:ea typeface="Calibri" panose="020F0502020204030204" pitchFamily="34" charset="0"/>
              </a:rPr>
              <a:t> 5)</a:t>
            </a:r>
          </a:p>
          <a:p>
            <a:r>
              <a:rPr lang="lt-LT" sz="1800" dirty="0">
                <a:effectLst/>
                <a:highlight>
                  <a:srgbClr val="FFFF00"/>
                </a:highlight>
                <a:latin typeface="Times New Roman" panose="02020603050405020304" pitchFamily="18" charset="0"/>
                <a:ea typeface="Calibri" panose="020F0502020204030204" pitchFamily="34" charset="0"/>
              </a:rPr>
              <a:t>blogai- 1</a:t>
            </a:r>
            <a:r>
              <a:rPr lang="en-US" sz="1800" dirty="0">
                <a:effectLst/>
                <a:highlight>
                  <a:srgbClr val="FFFF00"/>
                </a:highlight>
                <a:latin typeface="Times New Roman" panose="02020603050405020304" pitchFamily="18" charset="0"/>
                <a:ea typeface="Calibri" panose="020F0502020204030204" pitchFamily="34" charset="0"/>
              </a:rPr>
              <a:t>3</a:t>
            </a:r>
            <a:r>
              <a:rPr lang="lt-LT" sz="1800" dirty="0">
                <a:effectLst/>
                <a:highlight>
                  <a:srgbClr val="FFFF00"/>
                </a:highlight>
                <a:latin typeface="Times New Roman" panose="02020603050405020304" pitchFamily="18" charset="0"/>
                <a:ea typeface="Calibri" panose="020F0502020204030204" pitchFamily="34" charset="0"/>
              </a:rPr>
              <a:t>% apklaustųjų</a:t>
            </a:r>
            <a:r>
              <a:rPr lang="en-US" sz="1800" dirty="0">
                <a:effectLst/>
                <a:highlight>
                  <a:srgbClr val="FFFF00"/>
                </a:highlight>
                <a:latin typeface="Times New Roman" panose="02020603050405020304" pitchFamily="18" charset="0"/>
                <a:ea typeface="Calibri" panose="020F0502020204030204" pitchFamily="34" charset="0"/>
              </a:rPr>
              <a:t> (</a:t>
            </a:r>
            <a:r>
              <a:rPr lang="en-US" sz="1800" dirty="0" err="1">
                <a:effectLst/>
                <a:highlight>
                  <a:srgbClr val="FFFF00"/>
                </a:highlight>
                <a:latin typeface="Times New Roman" panose="02020603050405020304" pitchFamily="18" charset="0"/>
                <a:ea typeface="Calibri" panose="020F0502020204030204" pitchFamily="34" charset="0"/>
              </a:rPr>
              <a:t>maziau</a:t>
            </a:r>
            <a:r>
              <a:rPr lang="en-US" sz="1800" dirty="0">
                <a:effectLst/>
                <a:highlight>
                  <a:srgbClr val="FFFF00"/>
                </a:highlight>
                <a:latin typeface="Times New Roman" panose="02020603050405020304" pitchFamily="18" charset="0"/>
                <a:ea typeface="Calibri" panose="020F0502020204030204" pitchFamily="34" charset="0"/>
              </a:rPr>
              <a:t> </a:t>
            </a:r>
            <a:r>
              <a:rPr lang="en-US" sz="1800" dirty="0" err="1">
                <a:effectLst/>
                <a:highlight>
                  <a:srgbClr val="FFFF00"/>
                </a:highlight>
                <a:latin typeface="Times New Roman" panose="02020603050405020304" pitchFamily="18" charset="0"/>
                <a:ea typeface="Calibri" panose="020F0502020204030204" pitchFamily="34" charset="0"/>
              </a:rPr>
              <a:t>nei</a:t>
            </a:r>
            <a:r>
              <a:rPr lang="en-US" sz="1800" dirty="0">
                <a:effectLst/>
                <a:highlight>
                  <a:srgbClr val="FFFF00"/>
                </a:highlight>
                <a:latin typeface="Times New Roman" panose="02020603050405020304" pitchFamily="18" charset="0"/>
                <a:ea typeface="Calibri" panose="020F0502020204030204" pitchFamily="34" charset="0"/>
              </a:rPr>
              <a:t> 3)</a:t>
            </a:r>
          </a:p>
          <a:p>
            <a:r>
              <a:rPr lang="en-US" sz="1800" b="1" i="0" u="none" strike="noStrike" dirty="0">
                <a:solidFill>
                  <a:srgbClr val="000000"/>
                </a:solidFill>
                <a:effectLst/>
                <a:latin typeface="Calibri" panose="020F0502020204030204" pitchFamily="34" charset="0"/>
              </a:rPr>
              <a:t>5</a:t>
            </a:r>
            <a:r>
              <a:rPr lang="lt-LT" sz="1800" b="1" i="0" u="none" strike="noStrike" dirty="0">
                <a:solidFill>
                  <a:srgbClr val="000000"/>
                </a:solidFill>
                <a:effectLst/>
                <a:latin typeface="Calibri" panose="020F0502020204030204" pitchFamily="34" charset="0"/>
              </a:rPr>
              <a:t> balai</a:t>
            </a:r>
            <a:r>
              <a:rPr lang="en-US" dirty="0"/>
              <a:t> </a:t>
            </a:r>
            <a:r>
              <a:rPr lang="en-US" sz="1800" b="0" i="0" u="none" strike="noStrike" dirty="0">
                <a:solidFill>
                  <a:srgbClr val="000000"/>
                </a:solidFill>
                <a:effectLst/>
                <a:latin typeface="Calibri" panose="020F0502020204030204" pitchFamily="34" charset="0"/>
              </a:rPr>
              <a:t>268 </a:t>
            </a:r>
            <a:r>
              <a:rPr lang="lt-LT" sz="1800" b="0" i="0" u="none" strike="noStrike" dirty="0">
                <a:solidFill>
                  <a:srgbClr val="000000"/>
                </a:solidFill>
                <a:effectLst/>
                <a:latin typeface="Calibri" panose="020F0502020204030204" pitchFamily="34" charset="0"/>
              </a:rPr>
              <a:t>žmonių</a:t>
            </a:r>
            <a:r>
              <a:rPr lang="en-US" dirty="0"/>
              <a:t> </a:t>
            </a:r>
            <a:r>
              <a:rPr lang="en-US" sz="1800" b="0" i="0" u="none" strike="noStrike" dirty="0">
                <a:solidFill>
                  <a:srgbClr val="000000"/>
                </a:solidFill>
                <a:effectLst/>
                <a:latin typeface="Calibri" panose="020F0502020204030204" pitchFamily="34" charset="0"/>
              </a:rPr>
              <a:t>26%</a:t>
            </a:r>
            <a:r>
              <a:rPr lang="en-US" dirty="0"/>
              <a:t> </a:t>
            </a:r>
          </a:p>
        </p:txBody>
      </p:sp>
    </p:spTree>
    <p:extLst>
      <p:ext uri="{BB962C8B-B14F-4D97-AF65-F5344CB8AC3E}">
        <p14:creationId xmlns:p14="http://schemas.microsoft.com/office/powerpoint/2010/main" val="3029160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lt-LT" sz="1800" dirty="0">
                <a:effectLst/>
                <a:highlight>
                  <a:srgbClr val="FFFF00"/>
                </a:highlight>
                <a:latin typeface="Times New Roman" panose="02020603050405020304" pitchFamily="18" charset="0"/>
                <a:ea typeface="Calibri" panose="020F0502020204030204" pitchFamily="34" charset="0"/>
              </a:rPr>
              <a:t>49% patiria didesnį nei vidutinis gerovės jausmą</a:t>
            </a:r>
          </a:p>
          <a:p>
            <a:r>
              <a:rPr lang="en-US" sz="1800" b="1" i="0" u="none" strike="noStrike" dirty="0">
                <a:solidFill>
                  <a:srgbClr val="000000"/>
                </a:solidFill>
                <a:effectLst/>
                <a:latin typeface="Calibri" panose="020F0502020204030204" pitchFamily="34" charset="0"/>
              </a:rPr>
              <a:t>5</a:t>
            </a:r>
            <a:r>
              <a:rPr lang="en-US" dirty="0"/>
              <a:t> </a:t>
            </a:r>
            <a:r>
              <a:rPr lang="en-US" sz="1800" b="0" i="0" u="none" strike="noStrike" dirty="0">
                <a:solidFill>
                  <a:srgbClr val="000000"/>
                </a:solidFill>
                <a:effectLst/>
                <a:latin typeface="Calibri" panose="020F0502020204030204" pitchFamily="34" charset="0"/>
              </a:rPr>
              <a:t>278</a:t>
            </a:r>
            <a:r>
              <a:rPr lang="en-US" dirty="0"/>
              <a:t> </a:t>
            </a:r>
            <a:r>
              <a:rPr lang="lt-LT" dirty="0"/>
              <a:t>žmonių patiria vidutinę gerovę - </a:t>
            </a:r>
            <a:r>
              <a:rPr lang="en-US" sz="1800" b="0" i="0" u="none" strike="noStrike" dirty="0">
                <a:solidFill>
                  <a:srgbClr val="000000"/>
                </a:solidFill>
                <a:effectLst/>
                <a:latin typeface="Calibri" panose="020F0502020204030204" pitchFamily="34" charset="0"/>
              </a:rPr>
              <a:t>27%</a:t>
            </a:r>
            <a:r>
              <a:rPr lang="en-US" dirty="0"/>
              <a:t> </a:t>
            </a:r>
          </a:p>
        </p:txBody>
      </p:sp>
    </p:spTree>
    <p:extLst>
      <p:ext uri="{BB962C8B-B14F-4D97-AF65-F5344CB8AC3E}">
        <p14:creationId xmlns:p14="http://schemas.microsoft.com/office/powerpoint/2010/main" val="3046507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pt-BR" sz="1800" b="0" i="0" u="none" strike="noStrike" dirty="0">
                <a:solidFill>
                  <a:srgbClr val="000000"/>
                </a:solidFill>
                <a:effectLst/>
                <a:latin typeface="Calibri" panose="020F0502020204030204" pitchFamily="34" charset="0"/>
              </a:rPr>
              <a:t>Rysys</a:t>
            </a:r>
            <a:r>
              <a:rPr lang="pt-BR" sz="1800" b="0" i="0" u="none" strike="noStrike" baseline="0" dirty="0">
                <a:solidFill>
                  <a:srgbClr val="000000"/>
                </a:solidFill>
                <a:effectLst/>
                <a:latin typeface="Calibri" panose="020F0502020204030204" pitchFamily="34" charset="0"/>
              </a:rPr>
              <a:t> &lt;0,2 labai silpnas, &lt;0,4- SILPNAS, &lt;0,69 vidutinis, &lt;0,7 stiprus, &lt;0,9 labai stiprus, 1- visi6kai tikslus</a:t>
            </a:r>
          </a:p>
          <a:p>
            <a:endParaRPr lang="pt-BR" sz="1800" b="0" i="0" u="none" strike="noStrike" dirty="0">
              <a:solidFill>
                <a:srgbClr val="000000"/>
              </a:solidFill>
              <a:effectLst/>
              <a:latin typeface="Calibri" panose="020F0502020204030204" pitchFamily="34" charset="0"/>
            </a:endParaRPr>
          </a:p>
          <a:p>
            <a:r>
              <a:rPr lang="pt-BR" sz="1800" b="0" i="0" u="none" strike="noStrike" dirty="0">
                <a:solidFill>
                  <a:srgbClr val="000000"/>
                </a:solidFill>
                <a:effectLst/>
                <a:latin typeface="Calibri" panose="020F0502020204030204" pitchFamily="34" charset="0"/>
              </a:rPr>
              <a:t>darbo pobudis</a:t>
            </a:r>
            <a:r>
              <a:rPr lang="pt-BR" dirty="0"/>
              <a:t> </a:t>
            </a:r>
            <a:r>
              <a:rPr lang="pt-BR" sz="1800" b="0" i="0" u="none" strike="noStrike" dirty="0">
                <a:solidFill>
                  <a:srgbClr val="000000"/>
                </a:solidFill>
                <a:effectLst/>
                <a:latin typeface="Calibri" panose="020F0502020204030204" pitchFamily="34" charset="0"/>
              </a:rPr>
              <a:t> </a:t>
            </a:r>
            <a:r>
              <a:rPr lang="pt-BR" dirty="0"/>
              <a:t> </a:t>
            </a:r>
            <a:r>
              <a:rPr lang="pt-BR" sz="1800" b="0" i="0" u="none" strike="noStrike" dirty="0">
                <a:solidFill>
                  <a:srgbClr val="000000"/>
                </a:solidFill>
                <a:effectLst/>
                <a:latin typeface="Calibri" panose="020F0502020204030204" pitchFamily="34" charset="0"/>
              </a:rPr>
              <a:t> </a:t>
            </a:r>
            <a:r>
              <a:rPr lang="pt-BR" dirty="0"/>
              <a:t> </a:t>
            </a:r>
            <a:r>
              <a:rPr lang="pt-BR" sz="1800" b="1" i="0" u="none" strike="noStrike" dirty="0">
                <a:solidFill>
                  <a:srgbClr val="000000"/>
                </a:solidFill>
                <a:effectLst/>
                <a:latin typeface="Calibri" panose="020F0502020204030204" pitchFamily="34" charset="0"/>
              </a:rPr>
              <a:t>sedimas</a:t>
            </a:r>
            <a:r>
              <a:rPr lang="pt-BR" dirty="0"/>
              <a:t> </a:t>
            </a:r>
            <a:r>
              <a:rPr lang="pt-BR" sz="1800" b="1" i="0" u="none" strike="noStrike" dirty="0">
                <a:solidFill>
                  <a:srgbClr val="000000"/>
                </a:solidFill>
                <a:effectLst/>
                <a:latin typeface="Calibri" panose="020F0502020204030204" pitchFamily="34" charset="0"/>
              </a:rPr>
              <a:t>sedimas su</a:t>
            </a:r>
            <a:r>
              <a:rPr lang="pt-BR" dirty="0"/>
              <a:t> </a:t>
            </a:r>
            <a:r>
              <a:rPr lang="pt-BR" sz="1800" b="1" i="0" u="none" strike="noStrike" dirty="0">
                <a:solidFill>
                  <a:srgbClr val="000000"/>
                </a:solidFill>
                <a:effectLst/>
                <a:latin typeface="Calibri" panose="020F0502020204030204" pitchFamily="34" charset="0"/>
              </a:rPr>
              <a:t>fizinis</a:t>
            </a:r>
            <a:r>
              <a:rPr lang="pt-BR" dirty="0"/>
              <a:t> </a:t>
            </a:r>
            <a:r>
              <a:rPr lang="pt-BR" sz="1800" b="1" i="0" u="none" strike="noStrike" dirty="0">
                <a:solidFill>
                  <a:srgbClr val="000000"/>
                </a:solidFill>
                <a:effectLst/>
                <a:latin typeface="Calibri" panose="020F0502020204030204" pitchFamily="34" charset="0"/>
              </a:rPr>
              <a:t>intens fiz</a:t>
            </a:r>
            <a:r>
              <a:rPr lang="pt-BR" dirty="0"/>
              <a:t> </a:t>
            </a:r>
            <a:endParaRPr lang="en-US" dirty="0"/>
          </a:p>
        </p:txBody>
      </p:sp>
    </p:spTree>
    <p:extLst>
      <p:ext uri="{BB962C8B-B14F-4D97-AF65-F5344CB8AC3E}">
        <p14:creationId xmlns:p14="http://schemas.microsoft.com/office/powerpoint/2010/main" val="2363329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lt-LT" sz="1800" dirty="0">
                <a:effectLst/>
                <a:latin typeface="Times New Roman" panose="02020603050405020304" pitchFamily="18" charset="0"/>
                <a:ea typeface="Calibri" panose="020F0502020204030204" pitchFamily="34" charset="0"/>
              </a:rPr>
              <a:t>Daugiausia streso valdymui kasdien pasitelkia bendravimą ir augintinio priežiūrą, </a:t>
            </a:r>
            <a:endParaRPr lang="en-US" sz="1800" dirty="0">
              <a:effectLst/>
              <a:latin typeface="Times New Roman" panose="02020603050405020304" pitchFamily="18" charset="0"/>
              <a:ea typeface="Calibri" panose="020F0502020204030204" pitchFamily="34" charset="0"/>
            </a:endParaRPr>
          </a:p>
          <a:p>
            <a:r>
              <a:rPr lang="lt-LT" sz="1800" dirty="0">
                <a:effectLst/>
                <a:latin typeface="Times New Roman" panose="02020603050405020304" pitchFamily="18" charset="0"/>
                <a:ea typeface="Calibri" panose="020F0502020204030204" pitchFamily="34" charset="0"/>
              </a:rPr>
              <a:t>dažnai- miegą, dienos režimo, mitybos korekciją, hobį ir sportą; </a:t>
            </a:r>
            <a:endParaRPr lang="en-US" sz="1800" dirty="0">
              <a:effectLst/>
              <a:latin typeface="Times New Roman" panose="02020603050405020304" pitchFamily="18" charset="0"/>
              <a:ea typeface="Calibri" panose="020F0502020204030204" pitchFamily="34" charset="0"/>
            </a:endParaRPr>
          </a:p>
          <a:p>
            <a:r>
              <a:rPr lang="lt-LT" sz="1800" dirty="0">
                <a:effectLst/>
                <a:latin typeface="Times New Roman" panose="02020603050405020304" pitchFamily="18" charset="0"/>
                <a:ea typeface="Calibri" panose="020F0502020204030204" pitchFamily="34" charset="0"/>
              </a:rPr>
              <a:t>retai arba niekada nesinaudojama psichologo ir reabilitacijos paslaugomis, </a:t>
            </a:r>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Calibri" panose="020F0502020204030204" pitchFamily="34" charset="0"/>
              </a:rPr>
              <a:t>A</a:t>
            </a:r>
            <a:r>
              <a:rPr lang="lt-LT" sz="1800" dirty="0" err="1">
                <a:effectLst/>
                <a:latin typeface="Times New Roman" panose="02020603050405020304" pitchFamily="18" charset="0"/>
                <a:ea typeface="Calibri" panose="020F0502020204030204" pitchFamily="34" charset="0"/>
              </a:rPr>
              <a:t>pie</a:t>
            </a:r>
            <a:r>
              <a:rPr lang="lt-LT" sz="1800" dirty="0">
                <a:effectLst/>
                <a:latin typeface="Times New Roman" panose="02020603050405020304" pitchFamily="18" charset="0"/>
                <a:ea typeface="Calibri" panose="020F0502020204030204" pitchFamily="34" charset="0"/>
              </a:rPr>
              <a:t> trečdalis streso slopinimui pasitelkia valgymą</a:t>
            </a:r>
            <a:r>
              <a:rPr lang="en-US" sz="1800" dirty="0">
                <a:effectLst/>
                <a:latin typeface="Times New Roman" panose="02020603050405020304" pitchFamily="18" charset="0"/>
                <a:ea typeface="Calibri" panose="020F0502020204030204" pitchFamily="34" charset="0"/>
              </a:rPr>
              <a:t>, </a:t>
            </a:r>
            <a:r>
              <a:rPr lang="lt-LT" sz="1800" dirty="0">
                <a:effectLst/>
                <a:latin typeface="Times New Roman" panose="02020603050405020304" pitchFamily="18" charset="0"/>
                <a:ea typeface="Calibri" panose="020F0502020204030204" pitchFamily="34" charset="0"/>
              </a:rPr>
              <a:t>alkoholį, ir vaistus</a:t>
            </a:r>
            <a:endParaRPr lang="en-US" dirty="0"/>
          </a:p>
        </p:txBody>
      </p:sp>
    </p:spTree>
    <p:extLst>
      <p:ext uri="{BB962C8B-B14F-4D97-AF65-F5344CB8AC3E}">
        <p14:creationId xmlns:p14="http://schemas.microsoft.com/office/powerpoint/2010/main" val="3336637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43be9d971_0_3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43be9d971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2122"/>
                </a:solidFill>
                <a:effectLst/>
                <a:latin typeface="Arial" panose="020B0604020202020204" pitchFamily="34" charset="0"/>
              </a:rPr>
              <a:t>State anxiety (S-anxiety) can be defined as fear, nervousness, discomfort, etc. and the arousal of the </a:t>
            </a:r>
            <a:r>
              <a:rPr lang="en-US" b="0" i="0" u="none" strike="noStrike" dirty="0">
                <a:solidFill>
                  <a:srgbClr val="3366CC"/>
                </a:solidFill>
                <a:effectLst/>
                <a:latin typeface="Arial" panose="020B0604020202020204" pitchFamily="34" charset="0"/>
                <a:hlinkClick r:id="rId3" tooltip="Autonomic nervous system"/>
              </a:rPr>
              <a:t>autonomic nervous system</a:t>
            </a:r>
            <a:r>
              <a:rPr lang="en-US" b="0" i="0" dirty="0">
                <a:solidFill>
                  <a:srgbClr val="202122"/>
                </a:solidFill>
                <a:effectLst/>
                <a:latin typeface="Arial" panose="020B0604020202020204" pitchFamily="34" charset="0"/>
              </a:rPr>
              <a:t> induced by different situations that are perceived as dangerous. This type of anxiety refers more to how a person is feeling at the time of a perceived threat and is considered temporary.</a:t>
            </a:r>
            <a:r>
              <a:rPr lang="en-US" b="0" i="0" u="none" strike="noStrike" baseline="30000" dirty="0">
                <a:solidFill>
                  <a:srgbClr val="3366CC"/>
                </a:solidFill>
                <a:effectLst/>
                <a:latin typeface="Arial" panose="020B0604020202020204" pitchFamily="34" charset="0"/>
                <a:hlinkClick r:id="rId4"/>
              </a:rPr>
              <a:t>[5]</a:t>
            </a:r>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Trait anxiety (T-anxiety) can be defined as feelings of stress, worry, discomfort, etc. that one experiences on a day to day basis.</a:t>
            </a:r>
            <a:r>
              <a:rPr lang="en-US" b="0" i="0" u="none" strike="noStrike" baseline="30000" dirty="0">
                <a:solidFill>
                  <a:srgbClr val="3366CC"/>
                </a:solidFill>
                <a:effectLst/>
                <a:latin typeface="Arial" panose="020B0604020202020204" pitchFamily="34" charset="0"/>
                <a:hlinkClick r:id="rId5"/>
              </a:rPr>
              <a:t>[8]</a:t>
            </a:r>
            <a:r>
              <a:rPr lang="en-US" b="0" i="0" dirty="0">
                <a:solidFill>
                  <a:srgbClr val="202122"/>
                </a:solidFill>
                <a:effectLst/>
                <a:latin typeface="Arial" panose="020B0604020202020204" pitchFamily="34" charset="0"/>
              </a:rPr>
              <a:t> This is usually perceived as how people feel across typical situations that everyone experiences on a daily basis.</a:t>
            </a:r>
            <a:r>
              <a:rPr lang="en-US" b="0" i="0" u="none" strike="noStrike" baseline="30000" dirty="0">
                <a:solidFill>
                  <a:srgbClr val="3366CC"/>
                </a:solidFill>
                <a:effectLst/>
                <a:latin typeface="Arial" panose="020B0604020202020204" pitchFamily="34" charset="0"/>
                <a:hlinkClick r:id="rId6"/>
              </a:rPr>
              <a:t>[9]</a:t>
            </a:r>
            <a:endParaRPr lang="en-US" b="0" i="0" dirty="0">
              <a:solidFill>
                <a:srgbClr val="202122"/>
              </a:solidFill>
              <a:effectLst/>
              <a:latin typeface="Arial" panose="020B0604020202020204" pitchFamily="34" charset="0"/>
            </a:endParaRPr>
          </a:p>
          <a:p>
            <a:endParaRPr lang="lt-LT" dirty="0"/>
          </a:p>
        </p:txBody>
      </p:sp>
      <p:sp>
        <p:nvSpPr>
          <p:cNvPr id="4" name="Slide Number Placeholder 3"/>
          <p:cNvSpPr>
            <a:spLocks noGrp="1"/>
          </p:cNvSpPr>
          <p:nvPr>
            <p:ph type="sldNum" sz="quarter" idx="5"/>
          </p:nvPr>
        </p:nvSpPr>
        <p:spPr/>
        <p:txBody>
          <a:bodyPr/>
          <a:lstStyle/>
          <a:p>
            <a:fld id="{FA0E0EEC-0E69-4DEA-9DC9-4E2D80DC2DF3}" type="slidenum">
              <a:rPr lang="lt-LT" smtClean="0"/>
              <a:t>25</a:t>
            </a:fld>
            <a:endParaRPr lang="lt-LT"/>
          </a:p>
        </p:txBody>
      </p:sp>
    </p:spTree>
    <p:extLst>
      <p:ext uri="{BB962C8B-B14F-4D97-AF65-F5344CB8AC3E}">
        <p14:creationId xmlns:p14="http://schemas.microsoft.com/office/powerpoint/2010/main" val="3091990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35F2CB-4B50-4B68-808A-A05D6652A21F}" type="datetimeFigureOut">
              <a:rPr lang="en-US" smtClean="0"/>
              <a:t>4/28/2023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D25C0-22F1-46E8-ABE1-13DC80BFDFD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F2CB-4B50-4B68-808A-A05D6652A21F}" type="datetimeFigureOut">
              <a:rPr lang="en-US" smtClean="0"/>
              <a:t>4/28/2023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D25C0-22F1-46E8-ABE1-13DC80BFDFD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F2CB-4B50-4B68-808A-A05D6652A21F}" type="datetimeFigureOut">
              <a:rPr lang="en-US" smtClean="0"/>
              <a:t>4/28/2023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D25C0-22F1-46E8-ABE1-13DC80BFDFD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5"/>
        <p:cNvGrpSpPr/>
        <p:nvPr/>
      </p:nvGrpSpPr>
      <p:grpSpPr>
        <a:xfrm>
          <a:off x="0" y="0"/>
          <a:ext cx="0" cy="0"/>
          <a:chOff x="0" y="0"/>
          <a:chExt cx="0" cy="0"/>
        </a:xfrm>
      </p:grpSpPr>
      <p:sp>
        <p:nvSpPr>
          <p:cNvPr id="246" name="Google Shape;246;p4"/>
          <p:cNvSpPr txBox="1">
            <a:spLocks noGrp="1"/>
          </p:cNvSpPr>
          <p:nvPr>
            <p:ph type="body" idx="1"/>
          </p:nvPr>
        </p:nvSpPr>
        <p:spPr>
          <a:xfrm>
            <a:off x="720000" y="1182900"/>
            <a:ext cx="7704000" cy="4848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Oswald"/>
              <a:buAutoNum type="arabicPeriod"/>
              <a:defRPr sz="1300"/>
            </a:lvl1pPr>
            <a:lvl2pPr marL="914400" lvl="1" indent="-304800">
              <a:spcBef>
                <a:spcPts val="0"/>
              </a:spcBef>
              <a:spcAft>
                <a:spcPts val="0"/>
              </a:spcAft>
              <a:buSzPts val="1200"/>
              <a:buFont typeface="Roboto Condensed Light"/>
              <a:buAutoNum type="alphaLcPeriod"/>
              <a:defRPr/>
            </a:lvl2pPr>
            <a:lvl3pPr marL="1371600" lvl="2" indent="-304800">
              <a:spcBef>
                <a:spcPts val="0"/>
              </a:spcBef>
              <a:spcAft>
                <a:spcPts val="0"/>
              </a:spcAft>
              <a:buSzPts val="1200"/>
              <a:buFont typeface="Roboto Condensed Light"/>
              <a:buAutoNum type="romanLcPeriod"/>
              <a:defRPr/>
            </a:lvl3pPr>
            <a:lvl4pPr marL="1828800" lvl="3" indent="-304800">
              <a:spcBef>
                <a:spcPts val="0"/>
              </a:spcBef>
              <a:spcAft>
                <a:spcPts val="0"/>
              </a:spcAft>
              <a:buSzPts val="1200"/>
              <a:buFont typeface="Roboto Condensed Light"/>
              <a:buAutoNum type="arabicPeriod"/>
              <a:defRPr/>
            </a:lvl4pPr>
            <a:lvl5pPr marL="2286000" lvl="4" indent="-304800">
              <a:spcBef>
                <a:spcPts val="0"/>
              </a:spcBef>
              <a:spcAft>
                <a:spcPts val="0"/>
              </a:spcAft>
              <a:buSzPts val="1200"/>
              <a:buFont typeface="Roboto Condensed Light"/>
              <a:buAutoNum type="alphaLcPeriod"/>
              <a:defRPr/>
            </a:lvl5pPr>
            <a:lvl6pPr marL="2743200" lvl="5" indent="-304800">
              <a:spcBef>
                <a:spcPts val="0"/>
              </a:spcBef>
              <a:spcAft>
                <a:spcPts val="0"/>
              </a:spcAft>
              <a:buSzPts val="1200"/>
              <a:buFont typeface="Roboto Condensed Light"/>
              <a:buAutoNum type="romanLcPeriod"/>
              <a:defRPr/>
            </a:lvl6pPr>
            <a:lvl7pPr marL="3200400" lvl="6" indent="-304800">
              <a:spcBef>
                <a:spcPts val="0"/>
              </a:spcBef>
              <a:spcAft>
                <a:spcPts val="0"/>
              </a:spcAft>
              <a:buSzPts val="1200"/>
              <a:buFont typeface="Roboto Condensed Light"/>
              <a:buAutoNum type="arabicPeriod"/>
              <a:defRPr/>
            </a:lvl7pPr>
            <a:lvl8pPr marL="3657600" lvl="7" indent="-304800">
              <a:spcBef>
                <a:spcPts val="0"/>
              </a:spcBef>
              <a:spcAft>
                <a:spcPts val="0"/>
              </a:spcAft>
              <a:buSzPts val="1200"/>
              <a:buFont typeface="Roboto Condensed Light"/>
              <a:buAutoNum type="alphaLcPeriod"/>
              <a:defRPr/>
            </a:lvl8pPr>
            <a:lvl9pPr marL="4114800" lvl="8" indent="-304800">
              <a:spcBef>
                <a:spcPts val="0"/>
              </a:spcBef>
              <a:spcAft>
                <a:spcPts val="0"/>
              </a:spcAft>
              <a:buSzPts val="1200"/>
              <a:buFont typeface="Roboto Condensed Light"/>
              <a:buAutoNum type="romanLcPeriod"/>
              <a:defRPr/>
            </a:lvl9pPr>
          </a:lstStyle>
          <a:p>
            <a:endParaRPr/>
          </a:p>
        </p:txBody>
      </p:sp>
      <p:sp>
        <p:nvSpPr>
          <p:cNvPr id="247" name="Google Shape;247;p4"/>
          <p:cNvSpPr txBox="1">
            <a:spLocks noGrp="1"/>
          </p:cNvSpPr>
          <p:nvPr>
            <p:ph type="title"/>
          </p:nvPr>
        </p:nvSpPr>
        <p:spPr>
          <a:xfrm>
            <a:off x="720000" y="722633"/>
            <a:ext cx="7704000" cy="36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grpSp>
        <p:nvGrpSpPr>
          <p:cNvPr id="248" name="Google Shape;248;p4"/>
          <p:cNvGrpSpPr/>
          <p:nvPr/>
        </p:nvGrpSpPr>
        <p:grpSpPr>
          <a:xfrm rot="5400000">
            <a:off x="6207875" y="3921875"/>
            <a:ext cx="4252400" cy="1619850"/>
            <a:chOff x="4185675" y="845125"/>
            <a:chExt cx="3189300" cy="1619850"/>
          </a:xfrm>
        </p:grpSpPr>
        <p:sp>
          <p:nvSpPr>
            <p:cNvPr id="249" name="Google Shape;249;p4"/>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4"/>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4"/>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2" name="Google Shape;252;p4"/>
          <p:cNvGrpSpPr/>
          <p:nvPr/>
        </p:nvGrpSpPr>
        <p:grpSpPr>
          <a:xfrm rot="10800000" flipH="1">
            <a:off x="-1" y="12"/>
            <a:ext cx="3840097" cy="3411513"/>
            <a:chOff x="235225" y="2771600"/>
            <a:chExt cx="3133750" cy="2088000"/>
          </a:xfrm>
        </p:grpSpPr>
        <p:sp>
          <p:nvSpPr>
            <p:cNvPr id="253" name="Google Shape;253;p4"/>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4"/>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4"/>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4"/>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4"/>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8" name="Google Shape;258;p4"/>
          <p:cNvGrpSpPr/>
          <p:nvPr/>
        </p:nvGrpSpPr>
        <p:grpSpPr>
          <a:xfrm>
            <a:off x="-2" y="13"/>
            <a:ext cx="3985907" cy="5224359"/>
            <a:chOff x="2524675" y="238075"/>
            <a:chExt cx="1178600" cy="1158600"/>
          </a:xfrm>
        </p:grpSpPr>
        <p:sp>
          <p:nvSpPr>
            <p:cNvPr id="259" name="Google Shape;259;p4"/>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 name="Google Shape;260;p4"/>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4"/>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4"/>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 name="Google Shape;263;p4"/>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4" name="Google Shape;264;p4"/>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4"/>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 name="Google Shape;266;p4"/>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 name="Google Shape;267;p4"/>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 name="Google Shape;268;p4"/>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 name="Google Shape;269;p4"/>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4"/>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4"/>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4"/>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4"/>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 name="Google Shape;274;p4"/>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4"/>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4"/>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4"/>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4"/>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4"/>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4"/>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4"/>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 name="Google Shape;282;p4"/>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 name="Google Shape;283;p4"/>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4"/>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4"/>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4"/>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 name="Google Shape;287;p4"/>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8" name="Google Shape;288;p4"/>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 name="Google Shape;289;p4"/>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 name="Google Shape;290;p4"/>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 name="Google Shape;291;p4"/>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 name="Google Shape;292;p4"/>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 name="Google Shape;293;p4"/>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 name="Google Shape;294;p4"/>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 name="Google Shape;295;p4"/>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 name="Google Shape;296;p4"/>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 name="Google Shape;297;p4"/>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 name="Google Shape;298;p4"/>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 name="Google Shape;299;p4"/>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 name="Google Shape;300;p4"/>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4"/>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4"/>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4"/>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 name="Google Shape;304;p4"/>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 name="Google Shape;305;p4"/>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 name="Google Shape;306;p4"/>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4"/>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4"/>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4"/>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4"/>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4"/>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 name="Google Shape;312;p4"/>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3" name="Google Shape;313;p4"/>
          <p:cNvSpPr/>
          <p:nvPr/>
        </p:nvSpPr>
        <p:spPr>
          <a:xfrm>
            <a:off x="1" y="5618967"/>
            <a:ext cx="3055899" cy="1228063"/>
          </a:xfrm>
          <a:custGeom>
            <a:avLst/>
            <a:gdLst/>
            <a:ahLst/>
            <a:cxnLst/>
            <a:rect l="l" t="t" r="r" b="b"/>
            <a:pathLst>
              <a:path w="21503" h="6481" extrusionOk="0">
                <a:moveTo>
                  <a:pt x="336" y="0"/>
                </a:moveTo>
                <a:cubicBezTo>
                  <a:pt x="229" y="0"/>
                  <a:pt x="117" y="6"/>
                  <a:pt x="0" y="19"/>
                </a:cubicBezTo>
                <a:lnTo>
                  <a:pt x="0" y="6480"/>
                </a:lnTo>
                <a:lnTo>
                  <a:pt x="21503" y="6480"/>
                </a:lnTo>
                <a:cubicBezTo>
                  <a:pt x="16649" y="6480"/>
                  <a:pt x="15939" y="4158"/>
                  <a:pt x="14420" y="4158"/>
                </a:cubicBezTo>
                <a:cubicBezTo>
                  <a:pt x="13982" y="4158"/>
                  <a:pt x="13476" y="4351"/>
                  <a:pt x="12784" y="4849"/>
                </a:cubicBezTo>
                <a:cubicBezTo>
                  <a:pt x="12348" y="5162"/>
                  <a:pt x="11997" y="5285"/>
                  <a:pt x="11694" y="5285"/>
                </a:cubicBezTo>
                <a:cubicBezTo>
                  <a:pt x="10576" y="5285"/>
                  <a:pt x="10118" y="3608"/>
                  <a:pt x="8497" y="3608"/>
                </a:cubicBezTo>
                <a:cubicBezTo>
                  <a:pt x="8072" y="3608"/>
                  <a:pt x="7566" y="3724"/>
                  <a:pt x="6948" y="4015"/>
                </a:cubicBezTo>
                <a:cubicBezTo>
                  <a:pt x="6163" y="4392"/>
                  <a:pt x="5548" y="4550"/>
                  <a:pt x="5056" y="4550"/>
                </a:cubicBezTo>
                <a:cubicBezTo>
                  <a:pt x="2417" y="4550"/>
                  <a:pt x="3288" y="0"/>
                  <a:pt x="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14" name="Google Shape;314;p4"/>
          <p:cNvGrpSpPr/>
          <p:nvPr/>
        </p:nvGrpSpPr>
        <p:grpSpPr>
          <a:xfrm>
            <a:off x="12" y="5922825"/>
            <a:ext cx="3128088" cy="897105"/>
            <a:chOff x="1713837" y="-812307"/>
            <a:chExt cx="3128088" cy="672829"/>
          </a:xfrm>
        </p:grpSpPr>
        <p:sp>
          <p:nvSpPr>
            <p:cNvPr id="315" name="Google Shape;315;p4"/>
            <p:cNvSpPr/>
            <p:nvPr/>
          </p:nvSpPr>
          <p:spPr>
            <a:xfrm rot="5400000" flipH="1">
              <a:off x="3549448" y="-398024"/>
              <a:ext cx="35341" cy="35341"/>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 name="Google Shape;316;p4"/>
            <p:cNvSpPr/>
            <p:nvPr/>
          </p:nvSpPr>
          <p:spPr>
            <a:xfrm rot="5400000" flipH="1">
              <a:off x="2921048" y="-568514"/>
              <a:ext cx="26379" cy="26632"/>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 name="Google Shape;317;p4"/>
            <p:cNvSpPr/>
            <p:nvPr/>
          </p:nvSpPr>
          <p:spPr>
            <a:xfrm rot="5400000" flipH="1">
              <a:off x="4379281" y="-534653"/>
              <a:ext cx="44049" cy="47093"/>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 name="Google Shape;318;p4"/>
            <p:cNvSpPr/>
            <p:nvPr/>
          </p:nvSpPr>
          <p:spPr>
            <a:xfrm rot="5400000" flipH="1">
              <a:off x="4558437" y="-807826"/>
              <a:ext cx="38215" cy="35341"/>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 name="Google Shape;319;p4"/>
            <p:cNvSpPr/>
            <p:nvPr/>
          </p:nvSpPr>
          <p:spPr>
            <a:xfrm rot="5400000" flipH="1">
              <a:off x="4761098" y="-572783"/>
              <a:ext cx="82349" cy="79306"/>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 name="Google Shape;320;p4"/>
            <p:cNvSpPr/>
            <p:nvPr/>
          </p:nvSpPr>
          <p:spPr>
            <a:xfrm rot="5400000" flipH="1">
              <a:off x="3907802" y="-168942"/>
              <a:ext cx="29423" cy="29507"/>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 name="Google Shape;321;p4"/>
            <p:cNvSpPr/>
            <p:nvPr/>
          </p:nvSpPr>
          <p:spPr>
            <a:xfrm rot="5400000" flipH="1">
              <a:off x="2574319" y="-685866"/>
              <a:ext cx="35341" cy="35256"/>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 name="Google Shape;322;p4"/>
            <p:cNvSpPr/>
            <p:nvPr/>
          </p:nvSpPr>
          <p:spPr>
            <a:xfrm rot="5400000" flipH="1">
              <a:off x="4408577" y="-655090"/>
              <a:ext cx="106868" cy="90212"/>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 name="Google Shape;323;p4"/>
            <p:cNvSpPr/>
            <p:nvPr/>
          </p:nvSpPr>
          <p:spPr>
            <a:xfrm rot="5400000" flipH="1">
              <a:off x="4068146" y="-405464"/>
              <a:ext cx="79221" cy="70597"/>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 name="Google Shape;324;p4"/>
            <p:cNvSpPr/>
            <p:nvPr/>
          </p:nvSpPr>
          <p:spPr>
            <a:xfrm rot="5400000" flipH="1">
              <a:off x="2584845" y="-558326"/>
              <a:ext cx="79306" cy="70851"/>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5" name="Google Shape;325;p4"/>
            <p:cNvSpPr/>
            <p:nvPr/>
          </p:nvSpPr>
          <p:spPr>
            <a:xfrm rot="5400000" flipH="1">
              <a:off x="2061877" y="-696181"/>
              <a:ext cx="26632" cy="29423"/>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 name="Google Shape;326;p4"/>
            <p:cNvSpPr/>
            <p:nvPr/>
          </p:nvSpPr>
          <p:spPr>
            <a:xfrm rot="5400000" flipH="1">
              <a:off x="1713837" y="-812307"/>
              <a:ext cx="35341" cy="35341"/>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 name="Google Shape;327;p4"/>
            <p:cNvSpPr/>
            <p:nvPr/>
          </p:nvSpPr>
          <p:spPr>
            <a:xfrm rot="5400000" flipH="1">
              <a:off x="1724152" y="-684471"/>
              <a:ext cx="79559" cy="70597"/>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 name="Google Shape;328;p4"/>
            <p:cNvSpPr/>
            <p:nvPr/>
          </p:nvSpPr>
          <p:spPr>
            <a:xfrm rot="5400000" flipH="1">
              <a:off x="3686753" y="-475216"/>
              <a:ext cx="44303" cy="39737"/>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 name="Google Shape;329;p4"/>
            <p:cNvSpPr/>
            <p:nvPr/>
          </p:nvSpPr>
          <p:spPr>
            <a:xfrm rot="5400000" flipH="1">
              <a:off x="3785504" y="-337826"/>
              <a:ext cx="43965" cy="4109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30" name="Google Shape;330;p4"/>
          <p:cNvGrpSpPr/>
          <p:nvPr/>
        </p:nvGrpSpPr>
        <p:grpSpPr>
          <a:xfrm>
            <a:off x="39702" y="-13"/>
            <a:ext cx="3277907" cy="1684073"/>
            <a:chOff x="1766764" y="-4125385"/>
            <a:chExt cx="3277907" cy="1263055"/>
          </a:xfrm>
        </p:grpSpPr>
        <p:sp>
          <p:nvSpPr>
            <p:cNvPr id="331" name="Google Shape;331;p4"/>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 name="Google Shape;332;p4"/>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3" name="Google Shape;333;p4"/>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4" name="Google Shape;334;p4"/>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 name="Google Shape;335;p4"/>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6" name="Google Shape;336;p4"/>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 name="Google Shape;337;p4"/>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4"/>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4"/>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 name="Google Shape;340;p4"/>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1" name="Google Shape;341;p4"/>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2" name="Google Shape;342;p4"/>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4"/>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4" name="Google Shape;344;p4"/>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5" name="Google Shape;345;p4"/>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6" name="Google Shape;346;p4"/>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7" name="Google Shape;347;p4"/>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8" name="Google Shape;348;p4"/>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9" name="Google Shape;349;p4"/>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0" name="Google Shape;350;p4"/>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1" name="Google Shape;351;p4"/>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2" name="Google Shape;352;p4"/>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3" name="Google Shape;353;p4"/>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4"/>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4"/>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4"/>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57" name="Google Shape;357;p4"/>
          <p:cNvGrpSpPr/>
          <p:nvPr/>
        </p:nvGrpSpPr>
        <p:grpSpPr>
          <a:xfrm>
            <a:off x="5225743" y="2"/>
            <a:ext cx="3918269" cy="2028689"/>
            <a:chOff x="1302767" y="-2641999"/>
            <a:chExt cx="3918269" cy="1521517"/>
          </a:xfrm>
        </p:grpSpPr>
        <p:sp>
          <p:nvSpPr>
            <p:cNvPr id="358" name="Google Shape;358;p4"/>
            <p:cNvSpPr/>
            <p:nvPr/>
          </p:nvSpPr>
          <p:spPr>
            <a:xfrm rot="5400000" flipH="1">
              <a:off x="4768538" y="-1966464"/>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4"/>
            <p:cNvSpPr/>
            <p:nvPr/>
          </p:nvSpPr>
          <p:spPr>
            <a:xfrm rot="5400000" flipH="1">
              <a:off x="4571627" y="-1176537"/>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0" name="Google Shape;360;p4"/>
            <p:cNvSpPr/>
            <p:nvPr/>
          </p:nvSpPr>
          <p:spPr>
            <a:xfrm rot="5400000" flipH="1">
              <a:off x="1784814" y="-1196025"/>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1" name="Google Shape;361;p4"/>
            <p:cNvSpPr/>
            <p:nvPr/>
          </p:nvSpPr>
          <p:spPr>
            <a:xfrm rot="5400000" flipH="1">
              <a:off x="1300991" y="-2205565"/>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2" name="Google Shape;362;p4"/>
            <p:cNvSpPr/>
            <p:nvPr/>
          </p:nvSpPr>
          <p:spPr>
            <a:xfrm rot="5400000" flipH="1">
              <a:off x="1660995" y="-1684499"/>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3" name="Google Shape;363;p4"/>
            <p:cNvSpPr/>
            <p:nvPr/>
          </p:nvSpPr>
          <p:spPr>
            <a:xfrm rot="5400000" flipH="1">
              <a:off x="4856594" y="-1149947"/>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4" name="Google Shape;364;p4"/>
            <p:cNvSpPr/>
            <p:nvPr/>
          </p:nvSpPr>
          <p:spPr>
            <a:xfrm rot="5400000" flipH="1">
              <a:off x="5041626" y="-1420288"/>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5" name="Google Shape;365;p4"/>
            <p:cNvSpPr/>
            <p:nvPr/>
          </p:nvSpPr>
          <p:spPr>
            <a:xfrm rot="5400000" flipH="1">
              <a:off x="4764776" y="-1162545"/>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6" name="Google Shape;366;p4"/>
            <p:cNvSpPr/>
            <p:nvPr/>
          </p:nvSpPr>
          <p:spPr>
            <a:xfrm rot="5400000" flipH="1">
              <a:off x="4633431" y="-2351325"/>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7" name="Google Shape;367;p4"/>
            <p:cNvSpPr/>
            <p:nvPr/>
          </p:nvSpPr>
          <p:spPr>
            <a:xfrm rot="5400000" flipH="1">
              <a:off x="4611322" y="-2628852"/>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8" name="Google Shape;368;p4"/>
            <p:cNvSpPr/>
            <p:nvPr/>
          </p:nvSpPr>
          <p:spPr>
            <a:xfrm rot="5400000" flipH="1">
              <a:off x="5013683" y="-2364387"/>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9" name="Google Shape;369;p4"/>
            <p:cNvSpPr/>
            <p:nvPr/>
          </p:nvSpPr>
          <p:spPr>
            <a:xfrm rot="5400000" flipH="1">
              <a:off x="4518235" y="-2639928"/>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4"/>
            <p:cNvSpPr/>
            <p:nvPr/>
          </p:nvSpPr>
          <p:spPr>
            <a:xfrm rot="5400000" flipH="1">
              <a:off x="5179143" y="-1794030"/>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887404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1440"/>
        <p:cNvGrpSpPr/>
        <p:nvPr/>
      </p:nvGrpSpPr>
      <p:grpSpPr>
        <a:xfrm>
          <a:off x="0" y="0"/>
          <a:ext cx="0" cy="0"/>
          <a:chOff x="0" y="0"/>
          <a:chExt cx="0" cy="0"/>
        </a:xfrm>
      </p:grpSpPr>
      <p:sp>
        <p:nvSpPr>
          <p:cNvPr id="1441" name="Google Shape;1441;p15"/>
          <p:cNvSpPr txBox="1">
            <a:spLocks noGrp="1"/>
          </p:cNvSpPr>
          <p:nvPr>
            <p:ph type="body" idx="1"/>
          </p:nvPr>
        </p:nvSpPr>
        <p:spPr>
          <a:xfrm>
            <a:off x="2024550" y="1774200"/>
            <a:ext cx="5094900" cy="37160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SzPts val="1500"/>
              <a:buChar char="●"/>
              <a:defRPr sz="1500"/>
            </a:lvl1pPr>
            <a:lvl2pPr marL="914400" lvl="1" indent="-323850">
              <a:spcBef>
                <a:spcPts val="100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1442" name="Google Shape;1442;p15"/>
          <p:cNvSpPr txBox="1">
            <a:spLocks noGrp="1"/>
          </p:cNvSpPr>
          <p:nvPr>
            <p:ph type="title"/>
          </p:nvPr>
        </p:nvSpPr>
        <p:spPr>
          <a:xfrm>
            <a:off x="720000" y="722633"/>
            <a:ext cx="7704000" cy="36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sp>
        <p:nvSpPr>
          <p:cNvPr id="1443" name="Google Shape;1443;p15"/>
          <p:cNvSpPr/>
          <p:nvPr/>
        </p:nvSpPr>
        <p:spPr>
          <a:xfrm>
            <a:off x="7545725" y="5337333"/>
            <a:ext cx="1605658" cy="1520656"/>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4" name="Google Shape;1444;p15"/>
          <p:cNvSpPr/>
          <p:nvPr/>
        </p:nvSpPr>
        <p:spPr>
          <a:xfrm>
            <a:off x="6524624" y="0"/>
            <a:ext cx="2619371" cy="1356509"/>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5" name="Google Shape;1445;p15"/>
          <p:cNvSpPr/>
          <p:nvPr/>
        </p:nvSpPr>
        <p:spPr>
          <a:xfrm rot="10800000">
            <a:off x="-26" y="7"/>
            <a:ext cx="2038372" cy="1967492"/>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46" name="Google Shape;1446;p15"/>
          <p:cNvGrpSpPr/>
          <p:nvPr/>
        </p:nvGrpSpPr>
        <p:grpSpPr>
          <a:xfrm>
            <a:off x="7855910" y="6"/>
            <a:ext cx="1280726" cy="4511567"/>
            <a:chOff x="9196698" y="950579"/>
            <a:chExt cx="1280726" cy="3383675"/>
          </a:xfrm>
        </p:grpSpPr>
        <p:sp>
          <p:nvSpPr>
            <p:cNvPr id="1447" name="Google Shape;1447;p15"/>
            <p:cNvSpPr/>
            <p:nvPr/>
          </p:nvSpPr>
          <p:spPr>
            <a:xfrm rot="10800000" flipH="1">
              <a:off x="9419903" y="2786190"/>
              <a:ext cx="35341" cy="35341"/>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8" name="Google Shape;1448;p15"/>
            <p:cNvSpPr/>
            <p:nvPr/>
          </p:nvSpPr>
          <p:spPr>
            <a:xfrm rot="10800000" flipH="1">
              <a:off x="9599228" y="2157664"/>
              <a:ext cx="26379" cy="26632"/>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9" name="Google Shape;1449;p15"/>
            <p:cNvSpPr/>
            <p:nvPr/>
          </p:nvSpPr>
          <p:spPr>
            <a:xfrm rot="10800000" flipH="1">
              <a:off x="9546302" y="3614502"/>
              <a:ext cx="44049" cy="47093"/>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0" name="Google Shape;1450;p15"/>
            <p:cNvSpPr/>
            <p:nvPr/>
          </p:nvSpPr>
          <p:spPr>
            <a:xfrm rot="10800000" flipH="1">
              <a:off x="9828268" y="3796617"/>
              <a:ext cx="38215" cy="35341"/>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1" name="Google Shape;1451;p15"/>
            <p:cNvSpPr/>
            <p:nvPr/>
          </p:nvSpPr>
          <p:spPr>
            <a:xfrm rot="10800000" flipH="1">
              <a:off x="10207125" y="3808369"/>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2" name="Google Shape;1452;p15"/>
            <p:cNvSpPr/>
            <p:nvPr/>
          </p:nvSpPr>
          <p:spPr>
            <a:xfrm rot="10800000" flipH="1">
              <a:off x="9549176" y="3999362"/>
              <a:ext cx="82349" cy="79306"/>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3" name="Google Shape;1453;p15"/>
            <p:cNvSpPr/>
            <p:nvPr/>
          </p:nvSpPr>
          <p:spPr>
            <a:xfrm rot="10800000" flipH="1">
              <a:off x="9196698" y="3144502"/>
              <a:ext cx="29423" cy="29507"/>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4" name="Google Shape;1454;p15"/>
            <p:cNvSpPr/>
            <p:nvPr/>
          </p:nvSpPr>
          <p:spPr>
            <a:xfrm rot="10800000" flipH="1">
              <a:off x="9707787" y="1811104"/>
              <a:ext cx="35341" cy="35256"/>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5" name="Google Shape;1455;p15"/>
            <p:cNvSpPr/>
            <p:nvPr/>
          </p:nvSpPr>
          <p:spPr>
            <a:xfrm rot="10800000" flipH="1">
              <a:off x="9613771" y="3653647"/>
              <a:ext cx="106868" cy="90212"/>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6" name="Google Shape;1456;p15"/>
            <p:cNvSpPr/>
            <p:nvPr/>
          </p:nvSpPr>
          <p:spPr>
            <a:xfrm rot="10800000" flipH="1">
              <a:off x="9387775" y="3309201"/>
              <a:ext cx="79221" cy="70597"/>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7" name="Google Shape;1457;p15"/>
            <p:cNvSpPr/>
            <p:nvPr/>
          </p:nvSpPr>
          <p:spPr>
            <a:xfrm rot="10800000" flipH="1">
              <a:off x="9540468" y="1825815"/>
              <a:ext cx="79306" cy="70851"/>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8" name="Google Shape;1458;p15"/>
            <p:cNvSpPr/>
            <p:nvPr/>
          </p:nvSpPr>
          <p:spPr>
            <a:xfrm rot="10800000" flipH="1">
              <a:off x="9725373" y="1297224"/>
              <a:ext cx="26632" cy="29423"/>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9" name="Google Shape;1459;p15"/>
            <p:cNvSpPr/>
            <p:nvPr/>
          </p:nvSpPr>
          <p:spPr>
            <a:xfrm rot="10800000" flipH="1">
              <a:off x="9834186" y="950579"/>
              <a:ext cx="35341" cy="35341"/>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0" name="Google Shape;1460;p15"/>
            <p:cNvSpPr/>
            <p:nvPr/>
          </p:nvSpPr>
          <p:spPr>
            <a:xfrm rot="10800000" flipH="1">
              <a:off x="9666613" y="965375"/>
              <a:ext cx="79559" cy="70597"/>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1" name="Google Shape;1461;p15"/>
            <p:cNvSpPr/>
            <p:nvPr/>
          </p:nvSpPr>
          <p:spPr>
            <a:xfrm rot="10800000" flipH="1">
              <a:off x="10177702" y="1025488"/>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2" name="Google Shape;1462;p15"/>
            <p:cNvSpPr/>
            <p:nvPr/>
          </p:nvSpPr>
          <p:spPr>
            <a:xfrm rot="10800000" flipH="1">
              <a:off x="9490416" y="2925778"/>
              <a:ext cx="44303" cy="39737"/>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3" name="Google Shape;1463;p15"/>
            <p:cNvSpPr/>
            <p:nvPr/>
          </p:nvSpPr>
          <p:spPr>
            <a:xfrm rot="10800000" flipH="1">
              <a:off x="9352519" y="3023684"/>
              <a:ext cx="43965" cy="4109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4" name="Google Shape;1464;p15"/>
            <p:cNvSpPr/>
            <p:nvPr/>
          </p:nvSpPr>
          <p:spPr>
            <a:xfrm rot="10800000" flipH="1">
              <a:off x="10177702" y="4093379"/>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5" name="Google Shape;1465;p15"/>
            <p:cNvSpPr/>
            <p:nvPr/>
          </p:nvSpPr>
          <p:spPr>
            <a:xfrm rot="10800000" flipH="1">
              <a:off x="10421622" y="4278284"/>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6" name="Google Shape;1466;p15"/>
            <p:cNvSpPr/>
            <p:nvPr/>
          </p:nvSpPr>
          <p:spPr>
            <a:xfrm rot="10800000" flipH="1">
              <a:off x="10177702" y="4003758"/>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67" name="Google Shape;1467;p15"/>
          <p:cNvGrpSpPr/>
          <p:nvPr/>
        </p:nvGrpSpPr>
        <p:grpSpPr>
          <a:xfrm rot="-5400000">
            <a:off x="6035231" y="3841458"/>
            <a:ext cx="2287179" cy="3918269"/>
            <a:chOff x="10706378" y="539509"/>
            <a:chExt cx="1715384" cy="3918269"/>
          </a:xfrm>
        </p:grpSpPr>
        <p:sp>
          <p:nvSpPr>
            <p:cNvPr id="1468" name="Google Shape;1468;p15"/>
            <p:cNvSpPr/>
            <p:nvPr/>
          </p:nvSpPr>
          <p:spPr>
            <a:xfrm rot="10800000" flipH="1">
              <a:off x="10962050" y="4005280"/>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9" name="Google Shape;1469;p15"/>
            <p:cNvSpPr/>
            <p:nvPr/>
          </p:nvSpPr>
          <p:spPr>
            <a:xfrm rot="10800000" flipH="1">
              <a:off x="12057532" y="2466178"/>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0" name="Google Shape;1470;p15"/>
            <p:cNvSpPr/>
            <p:nvPr/>
          </p:nvSpPr>
          <p:spPr>
            <a:xfrm rot="10800000" flipH="1">
              <a:off x="12242691" y="3905345"/>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1" name="Google Shape;1471;p15"/>
            <p:cNvSpPr/>
            <p:nvPr/>
          </p:nvSpPr>
          <p:spPr>
            <a:xfrm rot="10800000" flipH="1">
              <a:off x="12313119" y="3942123"/>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2" name="Google Shape;1472;p15"/>
            <p:cNvSpPr/>
            <p:nvPr/>
          </p:nvSpPr>
          <p:spPr>
            <a:xfrm rot="10800000" flipH="1">
              <a:off x="11188130" y="539509"/>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3" name="Google Shape;1473;p15"/>
            <p:cNvSpPr/>
            <p:nvPr/>
          </p:nvSpPr>
          <p:spPr>
            <a:xfrm rot="10800000" flipH="1">
              <a:off x="12028109" y="2213550"/>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4" name="Google Shape;1474;p15"/>
            <p:cNvSpPr/>
            <p:nvPr/>
          </p:nvSpPr>
          <p:spPr>
            <a:xfrm rot="10800000" flipH="1">
              <a:off x="11998771" y="1047386"/>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5" name="Google Shape;1475;p15"/>
            <p:cNvSpPr/>
            <p:nvPr/>
          </p:nvSpPr>
          <p:spPr>
            <a:xfrm rot="10800000" flipH="1">
              <a:off x="10706378" y="897737"/>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6" name="Google Shape;1476;p15"/>
            <p:cNvSpPr/>
            <p:nvPr/>
          </p:nvSpPr>
          <p:spPr>
            <a:xfrm rot="10800000" flipH="1">
              <a:off x="12377798" y="1239985"/>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7" name="Google Shape;1477;p15"/>
            <p:cNvSpPr/>
            <p:nvPr/>
          </p:nvSpPr>
          <p:spPr>
            <a:xfrm rot="10800000" flipH="1">
              <a:off x="11390875" y="3870173"/>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8" name="Google Shape;1478;p15"/>
            <p:cNvSpPr/>
            <p:nvPr/>
          </p:nvSpPr>
          <p:spPr>
            <a:xfrm rot="10800000" flipH="1">
              <a:off x="11928258" y="4263742"/>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9" name="Google Shape;1479;p15"/>
            <p:cNvSpPr/>
            <p:nvPr/>
          </p:nvSpPr>
          <p:spPr>
            <a:xfrm rot="10800000" flipH="1">
              <a:off x="11658045" y="3846669"/>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0" name="Google Shape;1480;p15"/>
            <p:cNvSpPr/>
            <p:nvPr/>
          </p:nvSpPr>
          <p:spPr>
            <a:xfrm rot="10800000" flipH="1">
              <a:off x="11393665" y="4251990"/>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1" name="Google Shape;1481;p15"/>
            <p:cNvSpPr/>
            <p:nvPr/>
          </p:nvSpPr>
          <p:spPr>
            <a:xfrm rot="10800000" flipH="1">
              <a:off x="11655255" y="3757049"/>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2" name="Google Shape;1482;p15"/>
            <p:cNvSpPr/>
            <p:nvPr/>
          </p:nvSpPr>
          <p:spPr>
            <a:xfrm rot="10800000" flipH="1">
              <a:off x="10809357" y="4417957"/>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3" name="Google Shape;1483;p15"/>
            <p:cNvSpPr/>
            <p:nvPr/>
          </p:nvSpPr>
          <p:spPr>
            <a:xfrm rot="10800000" flipH="1">
              <a:off x="11919550" y="227535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4" name="Google Shape;1484;p15"/>
            <p:cNvSpPr/>
            <p:nvPr/>
          </p:nvSpPr>
          <p:spPr>
            <a:xfrm rot="10800000" flipH="1">
              <a:off x="12004605" y="2130778"/>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85" name="Google Shape;1485;p15"/>
          <p:cNvGrpSpPr/>
          <p:nvPr/>
        </p:nvGrpSpPr>
        <p:grpSpPr>
          <a:xfrm rot="-5400000">
            <a:off x="5509554" y="-901868"/>
            <a:ext cx="983231" cy="2819744"/>
            <a:chOff x="12445182" y="1003506"/>
            <a:chExt cx="737423" cy="2819744"/>
          </a:xfrm>
        </p:grpSpPr>
        <p:sp>
          <p:nvSpPr>
            <p:cNvPr id="1486" name="Google Shape;1486;p15"/>
            <p:cNvSpPr/>
            <p:nvPr/>
          </p:nvSpPr>
          <p:spPr>
            <a:xfrm rot="10800000" flipH="1">
              <a:off x="12486357" y="2971349"/>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7" name="Google Shape;1487;p15"/>
            <p:cNvSpPr/>
            <p:nvPr/>
          </p:nvSpPr>
          <p:spPr>
            <a:xfrm rot="10800000" flipH="1">
              <a:off x="12539199" y="3209181"/>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8" name="Google Shape;1488;p15"/>
            <p:cNvSpPr/>
            <p:nvPr/>
          </p:nvSpPr>
          <p:spPr>
            <a:xfrm rot="10800000" flipH="1">
              <a:off x="12953481" y="2695301"/>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9" name="Google Shape;1489;p15"/>
            <p:cNvSpPr/>
            <p:nvPr/>
          </p:nvSpPr>
          <p:spPr>
            <a:xfrm rot="10800000" flipH="1">
              <a:off x="13106174" y="2316275"/>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0" name="Google Shape;1490;p15"/>
            <p:cNvSpPr/>
            <p:nvPr/>
          </p:nvSpPr>
          <p:spPr>
            <a:xfrm rot="10800000" flipH="1">
              <a:off x="12882969" y="2054939"/>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1" name="Google Shape;1491;p15"/>
            <p:cNvSpPr/>
            <p:nvPr/>
          </p:nvSpPr>
          <p:spPr>
            <a:xfrm rot="10800000" flipH="1">
              <a:off x="13147264" y="1943336"/>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2" name="Google Shape;1492;p15"/>
            <p:cNvSpPr/>
            <p:nvPr/>
          </p:nvSpPr>
          <p:spPr>
            <a:xfrm rot="10800000" flipH="1">
              <a:off x="13097212" y="3250271"/>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3" name="Google Shape;1493;p15"/>
            <p:cNvSpPr/>
            <p:nvPr/>
          </p:nvSpPr>
          <p:spPr>
            <a:xfrm rot="10800000" flipH="1">
              <a:off x="12524657" y="3605793"/>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4" name="Google Shape;1494;p15"/>
            <p:cNvSpPr/>
            <p:nvPr/>
          </p:nvSpPr>
          <p:spPr>
            <a:xfrm rot="10800000" flipH="1">
              <a:off x="12791742" y="358228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5" name="Google Shape;1495;p15"/>
            <p:cNvSpPr/>
            <p:nvPr/>
          </p:nvSpPr>
          <p:spPr>
            <a:xfrm rot="10800000" flipH="1">
              <a:off x="13035662" y="376719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6" name="Google Shape;1496;p15"/>
            <p:cNvSpPr/>
            <p:nvPr/>
          </p:nvSpPr>
          <p:spPr>
            <a:xfrm rot="10800000" flipH="1">
              <a:off x="12715396" y="3281215"/>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7" name="Google Shape;1497;p15"/>
            <p:cNvSpPr/>
            <p:nvPr/>
          </p:nvSpPr>
          <p:spPr>
            <a:xfrm rot="10800000" flipH="1">
              <a:off x="12665597" y="3228373"/>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8" name="Google Shape;1498;p15"/>
            <p:cNvSpPr/>
            <p:nvPr/>
          </p:nvSpPr>
          <p:spPr>
            <a:xfrm rot="10800000" flipH="1">
              <a:off x="12445182" y="1003506"/>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9" name="Google Shape;1499;p15"/>
            <p:cNvSpPr/>
            <p:nvPr/>
          </p:nvSpPr>
          <p:spPr>
            <a:xfrm rot="10800000" flipH="1">
              <a:off x="12518738" y="114089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0" name="Google Shape;1500;p15"/>
            <p:cNvSpPr/>
            <p:nvPr/>
          </p:nvSpPr>
          <p:spPr>
            <a:xfrm rot="10800000" flipH="1">
              <a:off x="12788952" y="3492753"/>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1" name="Google Shape;1501;p15"/>
            <p:cNvSpPr/>
            <p:nvPr/>
          </p:nvSpPr>
          <p:spPr>
            <a:xfrm rot="10800000" flipH="1">
              <a:off x="13023910" y="2818064"/>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2" name="Google Shape;1502;p15"/>
            <p:cNvSpPr/>
            <p:nvPr/>
          </p:nvSpPr>
          <p:spPr>
            <a:xfrm rot="10800000" flipH="1">
              <a:off x="13000405" y="2388309"/>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3" name="Google Shape;1503;p15"/>
          <p:cNvGrpSpPr/>
          <p:nvPr/>
        </p:nvGrpSpPr>
        <p:grpSpPr>
          <a:xfrm>
            <a:off x="-2" y="13"/>
            <a:ext cx="3985907" cy="5224359"/>
            <a:chOff x="2524675" y="238075"/>
            <a:chExt cx="1178600" cy="1158600"/>
          </a:xfrm>
        </p:grpSpPr>
        <p:sp>
          <p:nvSpPr>
            <p:cNvPr id="1504" name="Google Shape;1504;p15"/>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5" name="Google Shape;1505;p15"/>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6" name="Google Shape;1506;p15"/>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7" name="Google Shape;1507;p15"/>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8" name="Google Shape;1508;p15"/>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9" name="Google Shape;1509;p15"/>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0" name="Google Shape;1510;p15"/>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1" name="Google Shape;1511;p15"/>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2" name="Google Shape;1512;p15"/>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3" name="Google Shape;1513;p15"/>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4" name="Google Shape;1514;p15"/>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5" name="Google Shape;1515;p15"/>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6" name="Google Shape;1516;p15"/>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7" name="Google Shape;1517;p15"/>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8" name="Google Shape;1518;p15"/>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9" name="Google Shape;1519;p15"/>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0" name="Google Shape;1520;p15"/>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1" name="Google Shape;1521;p15"/>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2" name="Google Shape;1522;p15"/>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3" name="Google Shape;1523;p15"/>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4" name="Google Shape;1524;p15"/>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5" name="Google Shape;1525;p15"/>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6" name="Google Shape;1526;p15"/>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7" name="Google Shape;1527;p15"/>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8" name="Google Shape;1528;p15"/>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9" name="Google Shape;1529;p15"/>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0" name="Google Shape;1530;p15"/>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1" name="Google Shape;1531;p15"/>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2" name="Google Shape;1532;p15"/>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3" name="Google Shape;1533;p15"/>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4" name="Google Shape;1534;p15"/>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5" name="Google Shape;1535;p15"/>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6" name="Google Shape;1536;p15"/>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7" name="Google Shape;1537;p15"/>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8" name="Google Shape;1538;p15"/>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9" name="Google Shape;1539;p15"/>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0" name="Google Shape;1540;p15"/>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1" name="Google Shape;1541;p15"/>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2" name="Google Shape;1542;p15"/>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3" name="Google Shape;1543;p15"/>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4" name="Google Shape;1544;p15"/>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5" name="Google Shape;1545;p15"/>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6" name="Google Shape;1546;p15"/>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7" name="Google Shape;1547;p15"/>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8" name="Google Shape;1548;p15"/>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9" name="Google Shape;1549;p15"/>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0" name="Google Shape;1550;p15"/>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1" name="Google Shape;1551;p15"/>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2" name="Google Shape;1552;p15"/>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3" name="Google Shape;1553;p15"/>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4" name="Google Shape;1554;p15"/>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5" name="Google Shape;1555;p15"/>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6" name="Google Shape;1556;p15"/>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7" name="Google Shape;1557;p15"/>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58" name="Google Shape;1558;p15"/>
          <p:cNvSpPr/>
          <p:nvPr/>
        </p:nvSpPr>
        <p:spPr>
          <a:xfrm flipH="1">
            <a:off x="13729" y="1"/>
            <a:ext cx="1398984" cy="724500"/>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59" name="Google Shape;1559;p15"/>
          <p:cNvGrpSpPr/>
          <p:nvPr/>
        </p:nvGrpSpPr>
        <p:grpSpPr>
          <a:xfrm>
            <a:off x="5954700" y="0"/>
            <a:ext cx="3189300" cy="2159800"/>
            <a:chOff x="4185675" y="845125"/>
            <a:chExt cx="3189300" cy="1619850"/>
          </a:xfrm>
        </p:grpSpPr>
        <p:sp>
          <p:nvSpPr>
            <p:cNvPr id="1560" name="Google Shape;1560;p15"/>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1" name="Google Shape;1561;p15"/>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2" name="Google Shape;1562;p15"/>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926851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219"/>
        <p:cNvGrpSpPr/>
        <p:nvPr/>
      </p:nvGrpSpPr>
      <p:grpSpPr>
        <a:xfrm>
          <a:off x="0" y="0"/>
          <a:ext cx="0" cy="0"/>
          <a:chOff x="0" y="0"/>
          <a:chExt cx="0" cy="0"/>
        </a:xfrm>
      </p:grpSpPr>
      <p:sp>
        <p:nvSpPr>
          <p:cNvPr id="2220" name="Google Shape;2220;p23"/>
          <p:cNvSpPr txBox="1">
            <a:spLocks noGrp="1"/>
          </p:cNvSpPr>
          <p:nvPr>
            <p:ph type="title"/>
          </p:nvPr>
        </p:nvSpPr>
        <p:spPr>
          <a:xfrm>
            <a:off x="3134400" y="3828000"/>
            <a:ext cx="2875200" cy="63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221" name="Google Shape;2221;p23"/>
          <p:cNvSpPr txBox="1">
            <a:spLocks noGrp="1"/>
          </p:cNvSpPr>
          <p:nvPr>
            <p:ph type="subTitle" idx="1"/>
          </p:nvPr>
        </p:nvSpPr>
        <p:spPr>
          <a:xfrm>
            <a:off x="1231050" y="2412700"/>
            <a:ext cx="6681900" cy="13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700"/>
              <a:buNone/>
              <a:defRPr sz="25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2222" name="Google Shape;2222;p23"/>
          <p:cNvSpPr/>
          <p:nvPr/>
        </p:nvSpPr>
        <p:spPr>
          <a:xfrm>
            <a:off x="-25" y="0"/>
            <a:ext cx="2421450" cy="2158987"/>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3" name="Google Shape;2223;p23"/>
          <p:cNvSpPr/>
          <p:nvPr/>
        </p:nvSpPr>
        <p:spPr>
          <a:xfrm rot="10800000">
            <a:off x="-26" y="7"/>
            <a:ext cx="2038372" cy="1967492"/>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4" name="Google Shape;2224;p23"/>
          <p:cNvSpPr/>
          <p:nvPr/>
        </p:nvSpPr>
        <p:spPr>
          <a:xfrm flipH="1">
            <a:off x="13729" y="1"/>
            <a:ext cx="1398984" cy="724500"/>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25" name="Google Shape;2225;p23"/>
          <p:cNvGrpSpPr/>
          <p:nvPr/>
        </p:nvGrpSpPr>
        <p:grpSpPr>
          <a:xfrm>
            <a:off x="-2" y="13"/>
            <a:ext cx="3985907" cy="5224359"/>
            <a:chOff x="2524675" y="238075"/>
            <a:chExt cx="1178600" cy="1158600"/>
          </a:xfrm>
        </p:grpSpPr>
        <p:sp>
          <p:nvSpPr>
            <p:cNvPr id="2226" name="Google Shape;2226;p23"/>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7" name="Google Shape;2227;p23"/>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8" name="Google Shape;2228;p23"/>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9" name="Google Shape;2229;p23"/>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0" name="Google Shape;2230;p23"/>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1" name="Google Shape;2231;p23"/>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2" name="Google Shape;2232;p23"/>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3" name="Google Shape;2233;p23"/>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4" name="Google Shape;2234;p23"/>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5" name="Google Shape;2235;p23"/>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6" name="Google Shape;2236;p23"/>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7" name="Google Shape;2237;p23"/>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8" name="Google Shape;2238;p23"/>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9" name="Google Shape;2239;p23"/>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0" name="Google Shape;2240;p23"/>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1" name="Google Shape;2241;p23"/>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2" name="Google Shape;2242;p23"/>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3" name="Google Shape;2243;p23"/>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4" name="Google Shape;2244;p23"/>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5" name="Google Shape;2245;p23"/>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6" name="Google Shape;2246;p23"/>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7" name="Google Shape;2247;p23"/>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8" name="Google Shape;2248;p23"/>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9" name="Google Shape;2249;p23"/>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0" name="Google Shape;2250;p23"/>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1" name="Google Shape;2251;p23"/>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2" name="Google Shape;2252;p23"/>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3" name="Google Shape;2253;p23"/>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4" name="Google Shape;2254;p23"/>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5" name="Google Shape;2255;p23"/>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6" name="Google Shape;2256;p23"/>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7" name="Google Shape;2257;p23"/>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8" name="Google Shape;2258;p23"/>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9" name="Google Shape;2259;p23"/>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0" name="Google Shape;2260;p23"/>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1" name="Google Shape;2261;p23"/>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2" name="Google Shape;2262;p23"/>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3" name="Google Shape;2263;p23"/>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4" name="Google Shape;2264;p23"/>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5" name="Google Shape;2265;p23"/>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6" name="Google Shape;2266;p23"/>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7" name="Google Shape;2267;p23"/>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8" name="Google Shape;2268;p23"/>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9" name="Google Shape;2269;p23"/>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0" name="Google Shape;2270;p23"/>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1" name="Google Shape;2271;p23"/>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2" name="Google Shape;2272;p23"/>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3" name="Google Shape;2273;p23"/>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4" name="Google Shape;2274;p23"/>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5" name="Google Shape;2275;p23"/>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6" name="Google Shape;2276;p23"/>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7" name="Google Shape;2277;p23"/>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8" name="Google Shape;2278;p23"/>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9" name="Google Shape;2279;p23"/>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80" name="Google Shape;2280;p23"/>
          <p:cNvGrpSpPr/>
          <p:nvPr/>
        </p:nvGrpSpPr>
        <p:grpSpPr>
          <a:xfrm flipH="1">
            <a:off x="5287722" y="2589933"/>
            <a:ext cx="3853412" cy="4275992"/>
            <a:chOff x="-13316" y="1942450"/>
            <a:chExt cx="3853412" cy="3206994"/>
          </a:xfrm>
        </p:grpSpPr>
        <p:grpSp>
          <p:nvGrpSpPr>
            <p:cNvPr id="2281" name="Google Shape;2281;p23"/>
            <p:cNvGrpSpPr/>
            <p:nvPr/>
          </p:nvGrpSpPr>
          <p:grpSpPr>
            <a:xfrm rot="-5400000" flipH="1">
              <a:off x="-784725" y="2727175"/>
              <a:ext cx="3189300" cy="1619850"/>
              <a:chOff x="4185675" y="845125"/>
              <a:chExt cx="3189300" cy="1619850"/>
            </a:xfrm>
          </p:grpSpPr>
          <p:sp>
            <p:nvSpPr>
              <p:cNvPr id="2282" name="Google Shape;2282;p23"/>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3" name="Google Shape;2283;p23"/>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4" name="Google Shape;2284;p23"/>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85" name="Google Shape;2285;p23"/>
            <p:cNvSpPr/>
            <p:nvPr/>
          </p:nvSpPr>
          <p:spPr>
            <a:xfrm rot="5400000">
              <a:off x="-335338" y="3242300"/>
              <a:ext cx="2223230" cy="1579186"/>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6" name="Google Shape;2286;p23"/>
            <p:cNvSpPr/>
            <p:nvPr/>
          </p:nvSpPr>
          <p:spPr>
            <a:xfrm flipH="1">
              <a:off x="0" y="4239925"/>
              <a:ext cx="2132607" cy="903576"/>
            </a:xfrm>
            <a:custGeom>
              <a:avLst/>
              <a:gdLst/>
              <a:ahLst/>
              <a:cxnLst/>
              <a:rect l="l" t="t" r="r" b="b"/>
              <a:pathLst>
                <a:path w="15176" h="6430" extrusionOk="0">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87" name="Google Shape;2287;p23"/>
            <p:cNvGrpSpPr/>
            <p:nvPr/>
          </p:nvGrpSpPr>
          <p:grpSpPr>
            <a:xfrm>
              <a:off x="-1" y="2590808"/>
              <a:ext cx="3840097" cy="2558635"/>
              <a:chOff x="235225" y="2771600"/>
              <a:chExt cx="3133750" cy="2088000"/>
            </a:xfrm>
          </p:grpSpPr>
          <p:sp>
            <p:nvSpPr>
              <p:cNvPr id="2288" name="Google Shape;2288;p23"/>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9" name="Google Shape;2289;p23"/>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0" name="Google Shape;2290;p23"/>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1" name="Google Shape;2291;p23"/>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2" name="Google Shape;2292;p23"/>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2293" name="Google Shape;2293;p23"/>
          <p:cNvGrpSpPr/>
          <p:nvPr/>
        </p:nvGrpSpPr>
        <p:grpSpPr>
          <a:xfrm>
            <a:off x="5158099" y="1641579"/>
            <a:ext cx="3985907" cy="5224359"/>
            <a:chOff x="2524675" y="238075"/>
            <a:chExt cx="1178600" cy="1158600"/>
          </a:xfrm>
        </p:grpSpPr>
        <p:sp>
          <p:nvSpPr>
            <p:cNvPr id="2294" name="Google Shape;2294;p23"/>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5" name="Google Shape;2295;p23"/>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6" name="Google Shape;2296;p23"/>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7" name="Google Shape;2297;p23"/>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8" name="Google Shape;2298;p23"/>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9" name="Google Shape;2299;p23"/>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0" name="Google Shape;2300;p23"/>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1" name="Google Shape;2301;p23"/>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2" name="Google Shape;2302;p23"/>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3" name="Google Shape;2303;p23"/>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4" name="Google Shape;2304;p23"/>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5" name="Google Shape;2305;p23"/>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6" name="Google Shape;2306;p23"/>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7" name="Google Shape;2307;p23"/>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8" name="Google Shape;2308;p23"/>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9" name="Google Shape;2309;p23"/>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0" name="Google Shape;2310;p23"/>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1" name="Google Shape;2311;p23"/>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2" name="Google Shape;2312;p23"/>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3" name="Google Shape;2313;p23"/>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4" name="Google Shape;2314;p23"/>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5" name="Google Shape;2315;p23"/>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6" name="Google Shape;2316;p23"/>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7" name="Google Shape;2317;p23"/>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8" name="Google Shape;2318;p23"/>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9" name="Google Shape;2319;p23"/>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0" name="Google Shape;2320;p23"/>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1" name="Google Shape;2321;p23"/>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2" name="Google Shape;2322;p23"/>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3" name="Google Shape;2323;p23"/>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4" name="Google Shape;2324;p23"/>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5" name="Google Shape;2325;p23"/>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6" name="Google Shape;2326;p23"/>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7" name="Google Shape;2327;p23"/>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8" name="Google Shape;2328;p23"/>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9" name="Google Shape;2329;p23"/>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0" name="Google Shape;2330;p23"/>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1" name="Google Shape;2331;p23"/>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2" name="Google Shape;2332;p23"/>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3" name="Google Shape;2333;p23"/>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4" name="Google Shape;2334;p23"/>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5" name="Google Shape;2335;p23"/>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6" name="Google Shape;2336;p23"/>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7" name="Google Shape;2337;p23"/>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8" name="Google Shape;2338;p23"/>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9" name="Google Shape;2339;p23"/>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0" name="Google Shape;2340;p23"/>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1" name="Google Shape;2341;p23"/>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2" name="Google Shape;2342;p23"/>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3" name="Google Shape;2343;p23"/>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4" name="Google Shape;2344;p23"/>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5" name="Google Shape;2345;p23"/>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6" name="Google Shape;2346;p23"/>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7" name="Google Shape;2347;p23"/>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48" name="Google Shape;2348;p23"/>
          <p:cNvGrpSpPr/>
          <p:nvPr/>
        </p:nvGrpSpPr>
        <p:grpSpPr>
          <a:xfrm>
            <a:off x="-26" y="3429012"/>
            <a:ext cx="3840097" cy="3411513"/>
            <a:chOff x="235225" y="2771600"/>
            <a:chExt cx="3133750" cy="2088000"/>
          </a:xfrm>
        </p:grpSpPr>
        <p:sp>
          <p:nvSpPr>
            <p:cNvPr id="2349" name="Google Shape;2349;p23"/>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0" name="Google Shape;2350;p23"/>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1" name="Google Shape;2351;p23"/>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2" name="Google Shape;2352;p23"/>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3" name="Google Shape;2353;p23"/>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54" name="Google Shape;2354;p23"/>
          <p:cNvGrpSpPr/>
          <p:nvPr/>
        </p:nvGrpSpPr>
        <p:grpSpPr>
          <a:xfrm rot="10800000">
            <a:off x="5303900" y="12"/>
            <a:ext cx="3840097" cy="3411513"/>
            <a:chOff x="235225" y="2771600"/>
            <a:chExt cx="3133750" cy="2088000"/>
          </a:xfrm>
        </p:grpSpPr>
        <p:sp>
          <p:nvSpPr>
            <p:cNvPr id="2355" name="Google Shape;2355;p23"/>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6" name="Google Shape;2356;p23"/>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7" name="Google Shape;2357;p23"/>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8" name="Google Shape;2358;p23"/>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9" name="Google Shape;2359;p23"/>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610484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647"/>
        <p:cNvGrpSpPr/>
        <p:nvPr/>
      </p:nvGrpSpPr>
      <p:grpSpPr>
        <a:xfrm>
          <a:off x="0" y="0"/>
          <a:ext cx="0" cy="0"/>
          <a:chOff x="0" y="0"/>
          <a:chExt cx="0" cy="0"/>
        </a:xfrm>
      </p:grpSpPr>
      <p:sp>
        <p:nvSpPr>
          <p:cNvPr id="2648" name="Google Shape;2648;p27"/>
          <p:cNvSpPr/>
          <p:nvPr/>
        </p:nvSpPr>
        <p:spPr>
          <a:xfrm rot="10800000">
            <a:off x="-26" y="7"/>
            <a:ext cx="2038372" cy="1967492"/>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49" name="Google Shape;2649;p27"/>
          <p:cNvSpPr/>
          <p:nvPr/>
        </p:nvSpPr>
        <p:spPr>
          <a:xfrm flipH="1">
            <a:off x="13729" y="1"/>
            <a:ext cx="1398984" cy="724500"/>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0" name="Google Shape;2650;p27"/>
          <p:cNvSpPr/>
          <p:nvPr/>
        </p:nvSpPr>
        <p:spPr>
          <a:xfrm>
            <a:off x="5905502" y="3724997"/>
            <a:ext cx="3245871" cy="3133004"/>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1" name="Google Shape;2651;p27"/>
          <p:cNvSpPr/>
          <p:nvPr/>
        </p:nvSpPr>
        <p:spPr>
          <a:xfrm>
            <a:off x="7545725" y="5337333"/>
            <a:ext cx="1605658" cy="1520656"/>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2" name="Google Shape;2652;p27"/>
          <p:cNvSpPr/>
          <p:nvPr/>
        </p:nvSpPr>
        <p:spPr>
          <a:xfrm rot="-5400000">
            <a:off x="6872256" y="700474"/>
            <a:ext cx="2964307" cy="1579186"/>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3" name="Google Shape;2653;p27"/>
          <p:cNvSpPr/>
          <p:nvPr/>
        </p:nvSpPr>
        <p:spPr>
          <a:xfrm rot="10800000" flipH="1">
            <a:off x="-13316" y="4168124"/>
            <a:ext cx="3025768" cy="2697801"/>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4" name="Google Shape;2654;p27"/>
          <p:cNvSpPr/>
          <p:nvPr/>
        </p:nvSpPr>
        <p:spPr>
          <a:xfrm rot="10800000">
            <a:off x="-13308" y="5509416"/>
            <a:ext cx="2619371" cy="1356509"/>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55" name="Google Shape;2655;p27"/>
          <p:cNvGrpSpPr/>
          <p:nvPr/>
        </p:nvGrpSpPr>
        <p:grpSpPr>
          <a:xfrm rot="10800000">
            <a:off x="5290592" y="1"/>
            <a:ext cx="3840097" cy="3411513"/>
            <a:chOff x="235225" y="2771600"/>
            <a:chExt cx="3133750" cy="2088000"/>
          </a:xfrm>
        </p:grpSpPr>
        <p:sp>
          <p:nvSpPr>
            <p:cNvPr id="2656" name="Google Shape;2656;p27"/>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7" name="Google Shape;2657;p27"/>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8" name="Google Shape;2658;p27"/>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9" name="Google Shape;2659;p27"/>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0" name="Google Shape;2660;p27"/>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61" name="Google Shape;2661;p27"/>
          <p:cNvGrpSpPr/>
          <p:nvPr/>
        </p:nvGrpSpPr>
        <p:grpSpPr>
          <a:xfrm>
            <a:off x="-2" y="13"/>
            <a:ext cx="3985907" cy="5224359"/>
            <a:chOff x="2524675" y="238075"/>
            <a:chExt cx="1178600" cy="1158600"/>
          </a:xfrm>
        </p:grpSpPr>
        <p:sp>
          <p:nvSpPr>
            <p:cNvPr id="2662" name="Google Shape;2662;p27"/>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3" name="Google Shape;2663;p27"/>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4" name="Google Shape;2664;p27"/>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5" name="Google Shape;2665;p27"/>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6" name="Google Shape;2666;p27"/>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7" name="Google Shape;2667;p27"/>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8" name="Google Shape;2668;p27"/>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9" name="Google Shape;2669;p27"/>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0" name="Google Shape;2670;p27"/>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1" name="Google Shape;2671;p27"/>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2" name="Google Shape;2672;p27"/>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3" name="Google Shape;2673;p27"/>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4" name="Google Shape;2674;p27"/>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5" name="Google Shape;2675;p27"/>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6" name="Google Shape;2676;p27"/>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7" name="Google Shape;2677;p27"/>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8" name="Google Shape;2678;p27"/>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9" name="Google Shape;2679;p27"/>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0" name="Google Shape;2680;p27"/>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1" name="Google Shape;2681;p27"/>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2" name="Google Shape;2682;p27"/>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3" name="Google Shape;2683;p27"/>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4" name="Google Shape;2684;p27"/>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5" name="Google Shape;2685;p27"/>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6" name="Google Shape;2686;p27"/>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7" name="Google Shape;2687;p27"/>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8" name="Google Shape;2688;p27"/>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9" name="Google Shape;2689;p27"/>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0" name="Google Shape;2690;p27"/>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1" name="Google Shape;2691;p27"/>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2" name="Google Shape;2692;p27"/>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3" name="Google Shape;2693;p27"/>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4" name="Google Shape;2694;p27"/>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5" name="Google Shape;2695;p27"/>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6" name="Google Shape;2696;p27"/>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7" name="Google Shape;2697;p27"/>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8" name="Google Shape;2698;p27"/>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9" name="Google Shape;2699;p27"/>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0" name="Google Shape;2700;p27"/>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1" name="Google Shape;2701;p27"/>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2" name="Google Shape;2702;p27"/>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3" name="Google Shape;2703;p27"/>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4" name="Google Shape;2704;p27"/>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5" name="Google Shape;2705;p27"/>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6" name="Google Shape;2706;p27"/>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7" name="Google Shape;2707;p27"/>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8" name="Google Shape;2708;p27"/>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9" name="Google Shape;2709;p27"/>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0" name="Google Shape;2710;p27"/>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1" name="Google Shape;2711;p27"/>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2" name="Google Shape;2712;p27"/>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3" name="Google Shape;2713;p27"/>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4" name="Google Shape;2714;p27"/>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5" name="Google Shape;2715;p27"/>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716" name="Google Shape;2716;p27"/>
          <p:cNvGrpSpPr/>
          <p:nvPr/>
        </p:nvGrpSpPr>
        <p:grpSpPr>
          <a:xfrm>
            <a:off x="5212443" y="4812169"/>
            <a:ext cx="3918269" cy="2028689"/>
            <a:chOff x="1302767" y="-2641999"/>
            <a:chExt cx="3918269" cy="1521517"/>
          </a:xfrm>
        </p:grpSpPr>
        <p:sp>
          <p:nvSpPr>
            <p:cNvPr id="2717" name="Google Shape;2717;p27"/>
            <p:cNvSpPr/>
            <p:nvPr/>
          </p:nvSpPr>
          <p:spPr>
            <a:xfrm rot="5400000" flipH="1">
              <a:off x="4768538" y="-1966464"/>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8" name="Google Shape;2718;p27"/>
            <p:cNvSpPr/>
            <p:nvPr/>
          </p:nvSpPr>
          <p:spPr>
            <a:xfrm rot="5400000" flipH="1">
              <a:off x="4571627" y="-1176537"/>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9" name="Google Shape;2719;p27"/>
            <p:cNvSpPr/>
            <p:nvPr/>
          </p:nvSpPr>
          <p:spPr>
            <a:xfrm rot="5400000" flipH="1">
              <a:off x="1784814" y="-1196025"/>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0" name="Google Shape;2720;p27"/>
            <p:cNvSpPr/>
            <p:nvPr/>
          </p:nvSpPr>
          <p:spPr>
            <a:xfrm rot="5400000" flipH="1">
              <a:off x="1300991" y="-2205565"/>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1" name="Google Shape;2721;p27"/>
            <p:cNvSpPr/>
            <p:nvPr/>
          </p:nvSpPr>
          <p:spPr>
            <a:xfrm rot="5400000" flipH="1">
              <a:off x="1660995" y="-1684499"/>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2" name="Google Shape;2722;p27"/>
            <p:cNvSpPr/>
            <p:nvPr/>
          </p:nvSpPr>
          <p:spPr>
            <a:xfrm rot="5400000" flipH="1">
              <a:off x="4856594" y="-1149947"/>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3" name="Google Shape;2723;p27"/>
            <p:cNvSpPr/>
            <p:nvPr/>
          </p:nvSpPr>
          <p:spPr>
            <a:xfrm rot="5400000" flipH="1">
              <a:off x="5041626" y="-1420288"/>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4" name="Google Shape;2724;p27"/>
            <p:cNvSpPr/>
            <p:nvPr/>
          </p:nvSpPr>
          <p:spPr>
            <a:xfrm rot="5400000" flipH="1">
              <a:off x="4764776" y="-1162545"/>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5" name="Google Shape;2725;p27"/>
            <p:cNvSpPr/>
            <p:nvPr/>
          </p:nvSpPr>
          <p:spPr>
            <a:xfrm rot="5400000" flipH="1">
              <a:off x="4633431" y="-2351325"/>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6" name="Google Shape;2726;p27"/>
            <p:cNvSpPr/>
            <p:nvPr/>
          </p:nvSpPr>
          <p:spPr>
            <a:xfrm rot="5400000" flipH="1">
              <a:off x="4611322" y="-2628852"/>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7" name="Google Shape;2727;p27"/>
            <p:cNvSpPr/>
            <p:nvPr/>
          </p:nvSpPr>
          <p:spPr>
            <a:xfrm rot="5400000" flipH="1">
              <a:off x="5013683" y="-2364387"/>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8" name="Google Shape;2728;p27"/>
            <p:cNvSpPr/>
            <p:nvPr/>
          </p:nvSpPr>
          <p:spPr>
            <a:xfrm rot="5400000" flipH="1">
              <a:off x="4518235" y="-2639928"/>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9" name="Google Shape;2729;p27"/>
            <p:cNvSpPr/>
            <p:nvPr/>
          </p:nvSpPr>
          <p:spPr>
            <a:xfrm rot="5400000" flipH="1">
              <a:off x="5179143" y="-1794030"/>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730" name="Google Shape;2730;p27"/>
          <p:cNvGrpSpPr/>
          <p:nvPr/>
        </p:nvGrpSpPr>
        <p:grpSpPr>
          <a:xfrm>
            <a:off x="5212443" y="7902"/>
            <a:ext cx="3918269" cy="2028689"/>
            <a:chOff x="1302767" y="-2641999"/>
            <a:chExt cx="3918269" cy="1521517"/>
          </a:xfrm>
        </p:grpSpPr>
        <p:sp>
          <p:nvSpPr>
            <p:cNvPr id="2731" name="Google Shape;2731;p27"/>
            <p:cNvSpPr/>
            <p:nvPr/>
          </p:nvSpPr>
          <p:spPr>
            <a:xfrm rot="5400000" flipH="1">
              <a:off x="4768538" y="-1966464"/>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2" name="Google Shape;2732;p27"/>
            <p:cNvSpPr/>
            <p:nvPr/>
          </p:nvSpPr>
          <p:spPr>
            <a:xfrm rot="5400000" flipH="1">
              <a:off x="4571627" y="-1176537"/>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3" name="Google Shape;2733;p27"/>
            <p:cNvSpPr/>
            <p:nvPr/>
          </p:nvSpPr>
          <p:spPr>
            <a:xfrm rot="5400000" flipH="1">
              <a:off x="1784814" y="-1196025"/>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4" name="Google Shape;2734;p27"/>
            <p:cNvSpPr/>
            <p:nvPr/>
          </p:nvSpPr>
          <p:spPr>
            <a:xfrm rot="5400000" flipH="1">
              <a:off x="1300991" y="-2205565"/>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5" name="Google Shape;2735;p27"/>
            <p:cNvSpPr/>
            <p:nvPr/>
          </p:nvSpPr>
          <p:spPr>
            <a:xfrm rot="5400000" flipH="1">
              <a:off x="1660995" y="-1684499"/>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6" name="Google Shape;2736;p27"/>
            <p:cNvSpPr/>
            <p:nvPr/>
          </p:nvSpPr>
          <p:spPr>
            <a:xfrm rot="5400000" flipH="1">
              <a:off x="4856594" y="-1149947"/>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7" name="Google Shape;2737;p27"/>
            <p:cNvSpPr/>
            <p:nvPr/>
          </p:nvSpPr>
          <p:spPr>
            <a:xfrm rot="5400000" flipH="1">
              <a:off x="5041626" y="-1420288"/>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8" name="Google Shape;2738;p27"/>
            <p:cNvSpPr/>
            <p:nvPr/>
          </p:nvSpPr>
          <p:spPr>
            <a:xfrm rot="5400000" flipH="1">
              <a:off x="4764776" y="-1162545"/>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9" name="Google Shape;2739;p27"/>
            <p:cNvSpPr/>
            <p:nvPr/>
          </p:nvSpPr>
          <p:spPr>
            <a:xfrm rot="5400000" flipH="1">
              <a:off x="4633431" y="-2351325"/>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0" name="Google Shape;2740;p27"/>
            <p:cNvSpPr/>
            <p:nvPr/>
          </p:nvSpPr>
          <p:spPr>
            <a:xfrm rot="5400000" flipH="1">
              <a:off x="4611322" y="-2628852"/>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1" name="Google Shape;2741;p27"/>
            <p:cNvSpPr/>
            <p:nvPr/>
          </p:nvSpPr>
          <p:spPr>
            <a:xfrm rot="5400000" flipH="1">
              <a:off x="5013683" y="-2364387"/>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2" name="Google Shape;2742;p27"/>
            <p:cNvSpPr/>
            <p:nvPr/>
          </p:nvSpPr>
          <p:spPr>
            <a:xfrm rot="5400000" flipH="1">
              <a:off x="4518235" y="-2639928"/>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3" name="Google Shape;2743;p27"/>
            <p:cNvSpPr/>
            <p:nvPr/>
          </p:nvSpPr>
          <p:spPr>
            <a:xfrm rot="5400000" flipH="1">
              <a:off x="5179143" y="-1794030"/>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44" name="Google Shape;2744;p27"/>
          <p:cNvSpPr/>
          <p:nvPr/>
        </p:nvSpPr>
        <p:spPr>
          <a:xfrm flipH="1">
            <a:off x="-13314" y="5887604"/>
            <a:ext cx="1716064" cy="969472"/>
          </a:xfrm>
          <a:custGeom>
            <a:avLst/>
            <a:gdLst/>
            <a:ahLst/>
            <a:cxnLst/>
            <a:rect l="l" t="t" r="r" b="b"/>
            <a:pathLst>
              <a:path w="15176" h="6430" extrusionOk="0">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745" name="Google Shape;2745;p27"/>
          <p:cNvGrpSpPr/>
          <p:nvPr/>
        </p:nvGrpSpPr>
        <p:grpSpPr>
          <a:xfrm rot="-5400000">
            <a:off x="4514306" y="2241591"/>
            <a:ext cx="5314543" cy="3918269"/>
            <a:chOff x="2524675" y="238075"/>
            <a:chExt cx="1178600" cy="1158600"/>
          </a:xfrm>
        </p:grpSpPr>
        <p:sp>
          <p:nvSpPr>
            <p:cNvPr id="2746" name="Google Shape;2746;p27"/>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7" name="Google Shape;2747;p27"/>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8" name="Google Shape;2748;p27"/>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9" name="Google Shape;2749;p27"/>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0" name="Google Shape;2750;p27"/>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1" name="Google Shape;2751;p27"/>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2" name="Google Shape;2752;p27"/>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3" name="Google Shape;2753;p27"/>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4" name="Google Shape;2754;p27"/>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5" name="Google Shape;2755;p27"/>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6" name="Google Shape;2756;p27"/>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7" name="Google Shape;2757;p27"/>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8" name="Google Shape;2758;p27"/>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9" name="Google Shape;2759;p27"/>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0" name="Google Shape;2760;p27"/>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1" name="Google Shape;2761;p27"/>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2" name="Google Shape;2762;p27"/>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3" name="Google Shape;2763;p27"/>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4" name="Google Shape;2764;p27"/>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5" name="Google Shape;2765;p27"/>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6" name="Google Shape;2766;p27"/>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7" name="Google Shape;2767;p27"/>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8" name="Google Shape;2768;p27"/>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9" name="Google Shape;2769;p27"/>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0" name="Google Shape;2770;p27"/>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1" name="Google Shape;2771;p27"/>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2" name="Google Shape;2772;p27"/>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3" name="Google Shape;2773;p27"/>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4" name="Google Shape;2774;p27"/>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5" name="Google Shape;2775;p27"/>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6" name="Google Shape;2776;p27"/>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7" name="Google Shape;2777;p27"/>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8" name="Google Shape;2778;p27"/>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9" name="Google Shape;2779;p27"/>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0" name="Google Shape;2780;p27"/>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1" name="Google Shape;2781;p27"/>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2" name="Google Shape;2782;p27"/>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3" name="Google Shape;2783;p27"/>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4" name="Google Shape;2784;p27"/>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5" name="Google Shape;2785;p27"/>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6" name="Google Shape;2786;p27"/>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7" name="Google Shape;2787;p27"/>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8" name="Google Shape;2788;p27"/>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9" name="Google Shape;2789;p27"/>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0" name="Google Shape;2790;p27"/>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1" name="Google Shape;2791;p27"/>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2" name="Google Shape;2792;p27"/>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3" name="Google Shape;2793;p27"/>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4" name="Google Shape;2794;p27"/>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5" name="Google Shape;2795;p27"/>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6" name="Google Shape;2796;p27"/>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7" name="Google Shape;2797;p27"/>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8" name="Google Shape;2798;p27"/>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9" name="Google Shape;2799;p27"/>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057732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F2CB-4B50-4B68-808A-A05D6652A21F}" type="datetimeFigureOut">
              <a:rPr lang="en-US" smtClean="0"/>
              <a:t>4/28/2023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D25C0-22F1-46E8-ABE1-13DC80BFDFD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35F2CB-4B50-4B68-808A-A05D6652A21F}" type="datetimeFigureOut">
              <a:rPr lang="en-US" smtClean="0"/>
              <a:t>4/28/2023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D25C0-22F1-46E8-ABE1-13DC80BFDFD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35F2CB-4B50-4B68-808A-A05D6652A21F}" type="datetimeFigureOut">
              <a:rPr lang="en-US" smtClean="0"/>
              <a:t>4/28/2023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D25C0-22F1-46E8-ABE1-13DC80BFDFD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35F2CB-4B50-4B68-808A-A05D6652A21F}" type="datetimeFigureOut">
              <a:rPr lang="en-US" smtClean="0"/>
              <a:t>4/28/2023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3D25C0-22F1-46E8-ABE1-13DC80BFDFD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35F2CB-4B50-4B68-808A-A05D6652A21F}" type="datetimeFigureOut">
              <a:rPr lang="en-US" smtClean="0"/>
              <a:t>4/28/2023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3D25C0-22F1-46E8-ABE1-13DC80BFDFD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35F2CB-4B50-4B68-808A-A05D6652A21F}" type="datetimeFigureOut">
              <a:rPr lang="en-US" smtClean="0"/>
              <a:t>4/28/2023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3D25C0-22F1-46E8-ABE1-13DC80BFDFD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35F2CB-4B50-4B68-808A-A05D6652A21F}" type="datetimeFigureOut">
              <a:rPr lang="en-US" smtClean="0"/>
              <a:t>4/28/2023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D25C0-22F1-46E8-ABE1-13DC80BFDFD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35F2CB-4B50-4B68-808A-A05D6652A21F}" type="datetimeFigureOut">
              <a:rPr lang="en-US" smtClean="0"/>
              <a:t>4/28/2023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D25C0-22F1-46E8-ABE1-13DC80BFDFD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62200" y="274638"/>
            <a:ext cx="6324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362200" y="1600200"/>
            <a:ext cx="6324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35F2CB-4B50-4B68-808A-A05D6652A21F}" type="datetimeFigureOut">
              <a:rPr lang="en-US" smtClean="0"/>
              <a:t>4/28/2023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D25C0-22F1-46E8-ABE1-13DC80BFDFD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Lst>
  <p:txStyles>
    <p:titleStyle>
      <a:lvl1pPr algn="ctr" defTabSz="914400" rtl="0" eaLnBrk="1" latinLnBrk="0" hangingPunct="1">
        <a:spcBef>
          <a:spcPct val="0"/>
        </a:spcBef>
        <a:buNone/>
        <a:defRPr sz="4400" kern="1200">
          <a:solidFill>
            <a:schemeClr val="tx2">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image" Target="../media/image38.png"/><Relationship Id="rId16" Type="http://schemas.openxmlformats.org/officeDocument/2006/relationships/image" Target="../media/image52.png"/><Relationship Id="rId1" Type="http://schemas.openxmlformats.org/officeDocument/2006/relationships/slideLayout" Target="../slideLayouts/slideLayout15.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2320100"/>
            <a:ext cx="6172200" cy="1905000"/>
          </a:xfrm>
          <a:prstGeom prst="rect">
            <a:avLst/>
          </a:prstGeom>
          <a:solidFill>
            <a:schemeClr val="tx2">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2517" y="2270470"/>
            <a:ext cx="6136813" cy="2062103"/>
          </a:xfrm>
          <a:prstGeom prst="rect">
            <a:avLst/>
          </a:prstGeom>
          <a:noFill/>
        </p:spPr>
        <p:txBody>
          <a:bodyPr wrap="square" rtlCol="0">
            <a:spAutoFit/>
          </a:bodyPr>
          <a:lstStyle/>
          <a:p>
            <a:pPr algn="ctr"/>
            <a:r>
              <a:rPr lang="en-US" sz="3200" b="1" dirty="0">
                <a:solidFill>
                  <a:schemeClr val="bg1">
                    <a:lumMod val="95000"/>
                  </a:schemeClr>
                </a:solidFill>
              </a:rPr>
              <a:t>Lietuvos </a:t>
            </a:r>
            <a:r>
              <a:rPr lang="en-US" sz="3200" b="1" dirty="0" err="1">
                <a:solidFill>
                  <a:schemeClr val="bg1">
                    <a:lumMod val="95000"/>
                  </a:schemeClr>
                </a:solidFill>
              </a:rPr>
              <a:t>unikali</a:t>
            </a:r>
            <a:r>
              <a:rPr lang="lt-LT" sz="3200" b="1" dirty="0">
                <a:solidFill>
                  <a:schemeClr val="bg1">
                    <a:lumMod val="95000"/>
                  </a:schemeClr>
                </a:solidFill>
              </a:rPr>
              <a:t>ų gamtinių išteklių </a:t>
            </a:r>
          </a:p>
          <a:p>
            <a:pPr algn="ctr"/>
            <a:r>
              <a:rPr lang="lt-LT" sz="3200" b="1" dirty="0">
                <a:solidFill>
                  <a:schemeClr val="bg1">
                    <a:lumMod val="95000"/>
                  </a:schemeClr>
                </a:solidFill>
              </a:rPr>
              <a:t>panaudojimas su stresu susijusios </a:t>
            </a:r>
          </a:p>
          <a:p>
            <a:pPr algn="ctr"/>
            <a:r>
              <a:rPr lang="lt-LT" sz="3200" b="1" dirty="0">
                <a:solidFill>
                  <a:schemeClr val="bg1">
                    <a:lumMod val="95000"/>
                  </a:schemeClr>
                </a:solidFill>
              </a:rPr>
              <a:t>sveikatos būklės gerinimui: </a:t>
            </a:r>
          </a:p>
          <a:p>
            <a:pPr algn="ctr"/>
            <a:r>
              <a:rPr lang="lt-LT" sz="3200" b="1" dirty="0">
                <a:solidFill>
                  <a:schemeClr val="bg1">
                    <a:lumMod val="95000"/>
                  </a:schemeClr>
                </a:solidFill>
              </a:rPr>
              <a:t>nauji įrodymai</a:t>
            </a:r>
            <a:endParaRPr lang="en-US" sz="3200" b="1" dirty="0">
              <a:solidFill>
                <a:schemeClr val="bg1">
                  <a:lumMod val="95000"/>
                </a:schemeClr>
              </a:solidFill>
            </a:endParaRPr>
          </a:p>
        </p:txBody>
      </p:sp>
      <p:sp>
        <p:nvSpPr>
          <p:cNvPr id="6" name="TextBox 5"/>
          <p:cNvSpPr txBox="1"/>
          <p:nvPr/>
        </p:nvSpPr>
        <p:spPr>
          <a:xfrm>
            <a:off x="539552" y="4653136"/>
            <a:ext cx="6890525" cy="1569660"/>
          </a:xfrm>
          <a:prstGeom prst="rect">
            <a:avLst/>
          </a:prstGeom>
          <a:noFill/>
        </p:spPr>
        <p:txBody>
          <a:bodyPr wrap="square" rtlCol="0">
            <a:spAutoFit/>
          </a:bodyPr>
          <a:lstStyle/>
          <a:p>
            <a:pPr algn="ctr"/>
            <a:r>
              <a:rPr lang="lt-LT" sz="2400" b="1" dirty="0">
                <a:solidFill>
                  <a:schemeClr val="bg1"/>
                </a:solidFill>
              </a:rPr>
              <a:t>Doc. Dr. Lolita Rapolienė, doc. Aelita Skarbalienė, prof. Inga Dailidienė, prof. Daiva Mockevičienė, prof. Arvydas Martinkėnas, </a:t>
            </a:r>
          </a:p>
          <a:p>
            <a:pPr algn="ctr"/>
            <a:r>
              <a:rPr lang="lt-LT" sz="2400" b="1" dirty="0">
                <a:solidFill>
                  <a:schemeClr val="bg1"/>
                </a:solidFill>
              </a:rPr>
              <a:t>Klaipėdos universitetas</a:t>
            </a:r>
          </a:p>
        </p:txBody>
      </p:sp>
      <p:sp>
        <p:nvSpPr>
          <p:cNvPr id="3" name="TextBox 2">
            <a:extLst>
              <a:ext uri="{FF2B5EF4-FFF2-40B4-BE49-F238E27FC236}">
                <a16:creationId xmlns:a16="http://schemas.microsoft.com/office/drawing/2014/main" id="{94D38BAA-D3D2-1158-3D3C-A2D583455999}"/>
              </a:ext>
            </a:extLst>
          </p:cNvPr>
          <p:cNvSpPr txBox="1"/>
          <p:nvPr/>
        </p:nvSpPr>
        <p:spPr>
          <a:xfrm>
            <a:off x="72517" y="258961"/>
            <a:ext cx="8891971" cy="738664"/>
          </a:xfrm>
          <a:prstGeom prst="rect">
            <a:avLst/>
          </a:prstGeom>
          <a:noFill/>
        </p:spPr>
        <p:txBody>
          <a:bodyPr wrap="square">
            <a:spAutoFit/>
          </a:bodyPr>
          <a:lstStyle/>
          <a:p>
            <a:pPr algn="ctr"/>
            <a:r>
              <a:rPr lang="lt-LT" sz="1400" i="1" dirty="0">
                <a:solidFill>
                  <a:schemeClr val="bg1"/>
                </a:solidFill>
                <a:effectLst/>
                <a:latin typeface="Verdana" panose="020B0604030504040204" pitchFamily="34" charset="0"/>
                <a:ea typeface="Calibri" panose="020F0502020204030204" pitchFamily="34" charset="0"/>
              </a:rPr>
              <a:t>LIETUVA SVEIKATINIMO TURIZMO ŽEMĖLAPYJE</a:t>
            </a:r>
            <a:r>
              <a:rPr lang="lt-LT" sz="1400" i="1" dirty="0">
                <a:solidFill>
                  <a:schemeClr val="bg1"/>
                </a:solidFill>
                <a:latin typeface="Verdana" panose="020B0604030504040204" pitchFamily="34" charset="0"/>
                <a:ea typeface="Calibri" panose="020F0502020204030204" pitchFamily="34" charset="0"/>
              </a:rPr>
              <a:t>. </a:t>
            </a:r>
            <a:r>
              <a:rPr lang="lt-LT" sz="1400" i="1" dirty="0">
                <a:solidFill>
                  <a:schemeClr val="bg1"/>
                </a:solidFill>
                <a:effectLst/>
                <a:latin typeface="Verdana" panose="020B0604030504040204" pitchFamily="34" charset="0"/>
                <a:ea typeface="Calibri" panose="020F0502020204030204" pitchFamily="34" charset="0"/>
              </a:rPr>
              <a:t>5 ŽINGSNIAI SIEKIAMYBĖS LINK</a:t>
            </a:r>
            <a:endParaRPr lang="ru-RU" sz="1400" i="1" dirty="0">
              <a:solidFill>
                <a:schemeClr val="bg1"/>
              </a:solidFill>
              <a:effectLst/>
              <a:latin typeface="Verdana" panose="020B0604030504040204" pitchFamily="34" charset="0"/>
              <a:ea typeface="Calibri" panose="020F0502020204030204" pitchFamily="34" charset="0"/>
            </a:endParaRPr>
          </a:p>
          <a:p>
            <a:pPr algn="ctr"/>
            <a:r>
              <a:rPr lang="ru-RU" sz="1400" i="1" dirty="0">
                <a:solidFill>
                  <a:schemeClr val="bg1"/>
                </a:solidFill>
                <a:latin typeface="Verdana" panose="020B0604030504040204" pitchFamily="34" charset="0"/>
                <a:ea typeface="Calibri" panose="020F0502020204030204" pitchFamily="34" charset="0"/>
              </a:rPr>
              <a:t>2023-04-28</a:t>
            </a:r>
            <a:r>
              <a:rPr lang="lt-LT" sz="1400" i="1" dirty="0">
                <a:solidFill>
                  <a:schemeClr val="bg1"/>
                </a:solidFill>
                <a:latin typeface="Verdana" panose="020B0604030504040204" pitchFamily="34" charset="0"/>
                <a:ea typeface="Calibri" panose="020F0502020204030204" pitchFamily="34" charset="0"/>
              </a:rPr>
              <a:t>, Birštonas</a:t>
            </a:r>
            <a:endParaRPr lang="lt-LT" sz="1400" i="1" dirty="0">
              <a:solidFill>
                <a:schemeClr val="bg1"/>
              </a:solidFill>
              <a:effectLst/>
              <a:latin typeface="Verdana" panose="020B0604030504040204" pitchFamily="34" charset="0"/>
              <a:ea typeface="Calibri" panose="020F0502020204030204" pitchFamily="34" charset="0"/>
            </a:endParaRPr>
          </a:p>
          <a:p>
            <a:pPr algn="ctr"/>
            <a:endParaRPr lang="lt-LT" sz="1400" i="1" dirty="0">
              <a:solidFill>
                <a:schemeClr val="bg1"/>
              </a:solidFill>
              <a:effectLst/>
              <a:latin typeface="Calibri" panose="020F0502020204030204" pitchFamily="34" charset="0"/>
              <a:ea typeface="Calibri" panose="020F0502020204030204" pitchFamily="34" charset="0"/>
            </a:endParaRPr>
          </a:p>
        </p:txBody>
      </p:sp>
      <p:pic>
        <p:nvPicPr>
          <p:cNvPr id="1026" name="Picture 2">
            <a:extLst>
              <a:ext uri="{FF2B5EF4-FFF2-40B4-BE49-F238E27FC236}">
                <a16:creationId xmlns:a16="http://schemas.microsoft.com/office/drawing/2014/main" id="{724E24A7-0149-588F-6443-BBC290664F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7" y="3579842"/>
            <a:ext cx="1545742" cy="660433"/>
          </a:xfrm>
          <a:prstGeom prst="rect">
            <a:avLst/>
          </a:prstGeom>
          <a:solidFill>
            <a:schemeClr val="bg1"/>
          </a:solidFill>
          <a:ln>
            <a:noFill/>
          </a:ln>
        </p:spPr>
      </p:pic>
      <p:pic>
        <p:nvPicPr>
          <p:cNvPr id="1028" name="Picture 4" descr="Lietuvos mokslo tarybos logotipas | Lietuvos mokslo taryba">
            <a:extLst>
              <a:ext uri="{FF2B5EF4-FFF2-40B4-BE49-F238E27FC236}">
                <a16:creationId xmlns:a16="http://schemas.microsoft.com/office/drawing/2014/main" id="{E26E89C0-2513-C5F0-D6DF-71D128D9BE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4327" y="4397865"/>
            <a:ext cx="1545742" cy="693973"/>
          </a:xfrm>
          <a:prstGeom prst="rect">
            <a:avLst/>
          </a:prstGeom>
          <a:solidFill>
            <a:schemeClr val="bg1"/>
          </a:solidFill>
        </p:spPr>
      </p:pic>
      <p:pic>
        <p:nvPicPr>
          <p:cNvPr id="1032" name="Picture 8" descr="Klaipėda University Logo">
            <a:extLst>
              <a:ext uri="{FF2B5EF4-FFF2-40B4-BE49-F238E27FC236}">
                <a16:creationId xmlns:a16="http://schemas.microsoft.com/office/drawing/2014/main" id="{B529C206-1A39-DA9E-236E-DBF8F1AF8F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327" y="5226642"/>
            <a:ext cx="1552505" cy="15525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7502E-AA8F-4359-AD66-7BDBC00FDD16}"/>
              </a:ext>
            </a:extLst>
          </p:cNvPr>
          <p:cNvSpPr>
            <a:spLocks noGrp="1"/>
          </p:cNvSpPr>
          <p:nvPr>
            <p:ph type="title"/>
          </p:nvPr>
        </p:nvSpPr>
        <p:spPr/>
        <p:txBody>
          <a:bodyPr/>
          <a:lstStyle/>
          <a:p>
            <a:endParaRPr lang="lt-LT" dirty="0"/>
          </a:p>
        </p:txBody>
      </p:sp>
      <p:sp>
        <p:nvSpPr>
          <p:cNvPr id="3" name="Content Placeholder 2">
            <a:extLst>
              <a:ext uri="{FF2B5EF4-FFF2-40B4-BE49-F238E27FC236}">
                <a16:creationId xmlns:a16="http://schemas.microsoft.com/office/drawing/2014/main" id="{98426BDF-8463-5C1F-693C-FBD18D7BCB43}"/>
              </a:ext>
            </a:extLst>
          </p:cNvPr>
          <p:cNvSpPr>
            <a:spLocks noGrp="1"/>
          </p:cNvSpPr>
          <p:nvPr>
            <p:ph idx="1"/>
          </p:nvPr>
        </p:nvSpPr>
        <p:spPr/>
        <p:txBody>
          <a:bodyPr/>
          <a:lstStyle/>
          <a:p>
            <a:endParaRPr lang="lt-LT"/>
          </a:p>
        </p:txBody>
      </p:sp>
      <p:pic>
        <p:nvPicPr>
          <p:cNvPr id="5" name="Picture 4">
            <a:extLst>
              <a:ext uri="{FF2B5EF4-FFF2-40B4-BE49-F238E27FC236}">
                <a16:creationId xmlns:a16="http://schemas.microsoft.com/office/drawing/2014/main" id="{22D5BD01-7C93-AFD0-393D-7C366363A371}"/>
              </a:ext>
            </a:extLst>
          </p:cNvPr>
          <p:cNvPicPr>
            <a:picLocks noChangeAspect="1"/>
          </p:cNvPicPr>
          <p:nvPr/>
        </p:nvPicPr>
        <p:blipFill>
          <a:blip r:embed="rId2"/>
          <a:stretch>
            <a:fillRect/>
          </a:stretch>
        </p:blipFill>
        <p:spPr>
          <a:xfrm>
            <a:off x="-47299" y="0"/>
            <a:ext cx="4619299" cy="2483744"/>
          </a:xfrm>
          <a:prstGeom prst="rect">
            <a:avLst/>
          </a:prstGeom>
        </p:spPr>
      </p:pic>
      <p:pic>
        <p:nvPicPr>
          <p:cNvPr id="7" name="Picture 6">
            <a:extLst>
              <a:ext uri="{FF2B5EF4-FFF2-40B4-BE49-F238E27FC236}">
                <a16:creationId xmlns:a16="http://schemas.microsoft.com/office/drawing/2014/main" id="{6EE01EF9-6E4E-061E-7F5E-D862C8AE8E50}"/>
              </a:ext>
            </a:extLst>
          </p:cNvPr>
          <p:cNvPicPr>
            <a:picLocks noChangeAspect="1"/>
          </p:cNvPicPr>
          <p:nvPr/>
        </p:nvPicPr>
        <p:blipFill>
          <a:blip r:embed="rId3"/>
          <a:stretch>
            <a:fillRect/>
          </a:stretch>
        </p:blipFill>
        <p:spPr>
          <a:xfrm>
            <a:off x="-693" y="2483744"/>
            <a:ext cx="4526086" cy="2368367"/>
          </a:xfrm>
          <a:prstGeom prst="rect">
            <a:avLst/>
          </a:prstGeom>
        </p:spPr>
      </p:pic>
      <p:pic>
        <p:nvPicPr>
          <p:cNvPr id="9" name="Picture 8">
            <a:extLst>
              <a:ext uri="{FF2B5EF4-FFF2-40B4-BE49-F238E27FC236}">
                <a16:creationId xmlns:a16="http://schemas.microsoft.com/office/drawing/2014/main" id="{3EAD3B44-EFB2-6FE3-9ED9-35BE388D566B}"/>
              </a:ext>
            </a:extLst>
          </p:cNvPr>
          <p:cNvPicPr>
            <a:picLocks noChangeAspect="1"/>
          </p:cNvPicPr>
          <p:nvPr/>
        </p:nvPicPr>
        <p:blipFill>
          <a:blip r:embed="rId4"/>
          <a:stretch>
            <a:fillRect/>
          </a:stretch>
        </p:blipFill>
        <p:spPr>
          <a:xfrm>
            <a:off x="4572000" y="1639363"/>
            <a:ext cx="4311669" cy="2053886"/>
          </a:xfrm>
          <a:prstGeom prst="rect">
            <a:avLst/>
          </a:prstGeom>
        </p:spPr>
      </p:pic>
      <p:pic>
        <p:nvPicPr>
          <p:cNvPr id="11" name="Picture 10">
            <a:extLst>
              <a:ext uri="{FF2B5EF4-FFF2-40B4-BE49-F238E27FC236}">
                <a16:creationId xmlns:a16="http://schemas.microsoft.com/office/drawing/2014/main" id="{7072095B-58F0-3FB5-5F01-7700E2273D96}"/>
              </a:ext>
            </a:extLst>
          </p:cNvPr>
          <p:cNvPicPr>
            <a:picLocks noChangeAspect="1"/>
          </p:cNvPicPr>
          <p:nvPr/>
        </p:nvPicPr>
        <p:blipFill>
          <a:blip r:embed="rId5"/>
          <a:stretch>
            <a:fillRect/>
          </a:stretch>
        </p:blipFill>
        <p:spPr>
          <a:xfrm>
            <a:off x="4916834" y="3769251"/>
            <a:ext cx="4032590" cy="2539473"/>
          </a:xfrm>
          <a:prstGeom prst="rect">
            <a:avLst/>
          </a:prstGeom>
        </p:spPr>
      </p:pic>
    </p:spTree>
    <p:extLst>
      <p:ext uri="{BB962C8B-B14F-4D97-AF65-F5344CB8AC3E}">
        <p14:creationId xmlns:p14="http://schemas.microsoft.com/office/powerpoint/2010/main" val="164657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5996C-20AB-FF21-42BC-0D5D5753B620}"/>
              </a:ext>
            </a:extLst>
          </p:cNvPr>
          <p:cNvSpPr>
            <a:spLocks noGrp="1"/>
          </p:cNvSpPr>
          <p:nvPr>
            <p:ph type="title"/>
          </p:nvPr>
        </p:nvSpPr>
        <p:spPr>
          <a:xfrm>
            <a:off x="2362200" y="274638"/>
            <a:ext cx="6602288" cy="1143000"/>
          </a:xfrm>
        </p:spPr>
        <p:txBody>
          <a:bodyPr>
            <a:normAutofit fontScale="90000"/>
          </a:bodyPr>
          <a:lstStyle/>
          <a:p>
            <a:r>
              <a:rPr lang="lt-LT" dirty="0"/>
              <a:t>Taikomos s</a:t>
            </a:r>
            <a:r>
              <a:rPr lang="en-US" dirty="0" err="1"/>
              <a:t>treso</a:t>
            </a:r>
            <a:r>
              <a:rPr lang="en-US" dirty="0"/>
              <a:t> </a:t>
            </a:r>
            <a:r>
              <a:rPr lang="en-US" dirty="0" err="1"/>
              <a:t>valdymo</a:t>
            </a:r>
            <a:r>
              <a:rPr lang="en-US" dirty="0"/>
              <a:t> </a:t>
            </a:r>
            <a:r>
              <a:rPr lang="en-US" dirty="0" err="1"/>
              <a:t>priemon</a:t>
            </a:r>
            <a:r>
              <a:rPr lang="lt-LT" dirty="0"/>
              <a:t>ės</a:t>
            </a:r>
          </a:p>
        </p:txBody>
      </p:sp>
      <p:graphicFrame>
        <p:nvGraphicFramePr>
          <p:cNvPr id="5" name="Chart 4">
            <a:extLst>
              <a:ext uri="{FF2B5EF4-FFF2-40B4-BE49-F238E27FC236}">
                <a16:creationId xmlns:a16="http://schemas.microsoft.com/office/drawing/2014/main" id="{32C68F49-2866-FCD6-D31C-59A6605DD808}"/>
              </a:ext>
            </a:extLst>
          </p:cNvPr>
          <p:cNvGraphicFramePr>
            <a:graphicFrameLocks/>
          </p:cNvGraphicFramePr>
          <p:nvPr>
            <p:extLst>
              <p:ext uri="{D42A27DB-BD31-4B8C-83A1-F6EECF244321}">
                <p14:modId xmlns:p14="http://schemas.microsoft.com/office/powerpoint/2010/main" val="2280038745"/>
              </p:ext>
            </p:extLst>
          </p:nvPr>
        </p:nvGraphicFramePr>
        <p:xfrm>
          <a:off x="0" y="2057400"/>
          <a:ext cx="9144000" cy="33158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07340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2EC68-B13D-4306-9566-945337B67777}"/>
              </a:ext>
            </a:extLst>
          </p:cNvPr>
          <p:cNvSpPr>
            <a:spLocks noGrp="1"/>
          </p:cNvSpPr>
          <p:nvPr>
            <p:ph type="title"/>
          </p:nvPr>
        </p:nvSpPr>
        <p:spPr>
          <a:xfrm>
            <a:off x="2309800" y="0"/>
            <a:ext cx="6324600" cy="346050"/>
          </a:xfrm>
        </p:spPr>
        <p:txBody>
          <a:bodyPr>
            <a:normAutofit fontScale="90000"/>
          </a:bodyPr>
          <a:lstStyle/>
          <a:p>
            <a:endParaRPr lang="lt-LT" dirty="0"/>
          </a:p>
        </p:txBody>
      </p:sp>
      <p:graphicFrame>
        <p:nvGraphicFramePr>
          <p:cNvPr id="4" name="Content Placeholder 3">
            <a:extLst>
              <a:ext uri="{FF2B5EF4-FFF2-40B4-BE49-F238E27FC236}">
                <a16:creationId xmlns:a16="http://schemas.microsoft.com/office/drawing/2014/main" id="{5D509FD6-12B7-EE24-6635-854603AD2539}"/>
              </a:ext>
            </a:extLst>
          </p:cNvPr>
          <p:cNvGraphicFramePr>
            <a:graphicFrameLocks noGrp="1"/>
          </p:cNvGraphicFramePr>
          <p:nvPr>
            <p:ph idx="1"/>
            <p:extLst>
              <p:ext uri="{D42A27DB-BD31-4B8C-83A1-F6EECF244321}">
                <p14:modId xmlns:p14="http://schemas.microsoft.com/office/powerpoint/2010/main" val="1220238117"/>
              </p:ext>
            </p:extLst>
          </p:nvPr>
        </p:nvGraphicFramePr>
        <p:xfrm>
          <a:off x="1979712" y="620688"/>
          <a:ext cx="6984776" cy="62373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54220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33007E-0837-86AB-2D58-DE8A366F5D09}"/>
              </a:ext>
            </a:extLst>
          </p:cNvPr>
          <p:cNvSpPr>
            <a:spLocks noGrp="1"/>
          </p:cNvSpPr>
          <p:nvPr>
            <p:ph type="body" idx="1"/>
          </p:nvPr>
        </p:nvSpPr>
        <p:spPr>
          <a:xfrm>
            <a:off x="2051720" y="1744425"/>
            <a:ext cx="6623929" cy="3636000"/>
          </a:xfrm>
        </p:spPr>
        <p:txBody>
          <a:bodyPr/>
          <a:lstStyle/>
          <a:p>
            <a:pPr marL="152400" indent="0">
              <a:buNone/>
            </a:pPr>
            <a:r>
              <a:rPr lang="en-US" sz="1800" b="1" dirty="0" err="1">
                <a:solidFill>
                  <a:schemeClr val="tx2"/>
                </a:solidFill>
                <a:latin typeface="Calibri" panose="020F0502020204030204" pitchFamily="34" charset="0"/>
              </a:rPr>
              <a:t>Projekto</a:t>
            </a:r>
            <a:r>
              <a:rPr lang="en-US" sz="1800" b="1" dirty="0">
                <a:solidFill>
                  <a:schemeClr val="tx2"/>
                </a:solidFill>
                <a:latin typeface="Calibri" panose="020F0502020204030204" pitchFamily="34" charset="0"/>
              </a:rPr>
              <a:t> </a:t>
            </a:r>
            <a:r>
              <a:rPr lang="en-US" sz="1800" b="1" dirty="0" err="1">
                <a:solidFill>
                  <a:schemeClr val="tx2"/>
                </a:solidFill>
                <a:latin typeface="Calibri" panose="020F0502020204030204" pitchFamily="34" charset="0"/>
              </a:rPr>
              <a:t>tikslas</a:t>
            </a:r>
            <a:r>
              <a:rPr lang="en-US" sz="1800" b="1" dirty="0">
                <a:solidFill>
                  <a:schemeClr val="tx2"/>
                </a:solidFill>
                <a:latin typeface="Calibri" panose="020F0502020204030204" pitchFamily="34" charset="0"/>
              </a:rPr>
              <a:t>- </a:t>
            </a:r>
            <a:r>
              <a:rPr lang="lt-LT" sz="1800" b="1" dirty="0">
                <a:solidFill>
                  <a:schemeClr val="tx2"/>
                </a:solidFill>
                <a:latin typeface="Calibri" panose="020F0502020204030204" pitchFamily="34" charset="0"/>
              </a:rPr>
              <a:t> </a:t>
            </a:r>
            <a:r>
              <a:rPr lang="lt-LT" sz="1800" dirty="0">
                <a:solidFill>
                  <a:schemeClr val="tx2"/>
                </a:solidFill>
                <a:latin typeface="Calibri" panose="020F0502020204030204" pitchFamily="34" charset="0"/>
              </a:rPr>
              <a:t>įvertinti Lietuvos unikalių gamtinių išteklių (geoterminio /mineralinio vandens, purvo, klimato) poveikį streso mažinimui bei psichinės (nerimo, depresijos,</a:t>
            </a:r>
            <a:r>
              <a:rPr lang="en-US" sz="1800" dirty="0">
                <a:solidFill>
                  <a:schemeClr val="tx2"/>
                </a:solidFill>
                <a:latin typeface="Calibri" panose="020F0502020204030204" pitchFamily="34" charset="0"/>
              </a:rPr>
              <a:t> </a:t>
            </a:r>
            <a:r>
              <a:rPr lang="lt-LT" sz="1800" dirty="0">
                <a:solidFill>
                  <a:schemeClr val="tx2"/>
                </a:solidFill>
                <a:latin typeface="Calibri" panose="020F0502020204030204" pitchFamily="34" charset="0"/>
              </a:rPr>
              <a:t>nemigos, nuovargio) ir fizinės sveikatos gerinimui ir procedūrų saugumą ir remiantis tyrimu rezultatais parengti metodines rekomendacijas.</a:t>
            </a:r>
            <a:endParaRPr lang="en-US" sz="1800" dirty="0">
              <a:solidFill>
                <a:schemeClr val="tx2"/>
              </a:solidFill>
              <a:latin typeface="Calibri" panose="020F0502020204030204" pitchFamily="34" charset="0"/>
            </a:endParaRPr>
          </a:p>
          <a:p>
            <a:pPr marL="152400" indent="0">
              <a:buNone/>
            </a:pPr>
            <a:r>
              <a:rPr lang="en-US" sz="1800" b="1" dirty="0" err="1">
                <a:solidFill>
                  <a:schemeClr val="tx2"/>
                </a:solidFill>
                <a:latin typeface="Calibri-Bold"/>
              </a:rPr>
              <a:t>Projekto</a:t>
            </a:r>
            <a:r>
              <a:rPr lang="en-US" sz="1800" b="1" dirty="0">
                <a:solidFill>
                  <a:schemeClr val="tx2"/>
                </a:solidFill>
                <a:latin typeface="Calibri-Bold"/>
              </a:rPr>
              <a:t> u</a:t>
            </a:r>
            <a:r>
              <a:rPr lang="lt-LT" sz="1800" b="1" dirty="0" err="1">
                <a:solidFill>
                  <a:schemeClr val="tx2"/>
                </a:solidFill>
                <a:latin typeface="Calibri-Bold"/>
              </a:rPr>
              <a:t>ždaviniai</a:t>
            </a:r>
            <a:r>
              <a:rPr lang="lt-LT" sz="1800" b="1" dirty="0">
                <a:solidFill>
                  <a:schemeClr val="tx2"/>
                </a:solidFill>
                <a:latin typeface="Calibri-Bold"/>
              </a:rPr>
              <a:t>:</a:t>
            </a:r>
          </a:p>
          <a:p>
            <a:pPr marL="152400" indent="0">
              <a:buNone/>
            </a:pPr>
            <a:r>
              <a:rPr lang="lt-LT" sz="1800" dirty="0">
                <a:solidFill>
                  <a:schemeClr val="tx2"/>
                </a:solidFill>
                <a:latin typeface="Calibri" panose="020F0502020204030204" pitchFamily="34" charset="0"/>
              </a:rPr>
              <a:t>1. Ištirti Lietuvos gamtinių veiksnių (mineralinio, geoterminio vandens, </a:t>
            </a:r>
            <a:r>
              <a:rPr lang="lt-LT" sz="1800" dirty="0" err="1">
                <a:solidFill>
                  <a:schemeClr val="tx2"/>
                </a:solidFill>
                <a:latin typeface="Calibri" panose="020F0502020204030204" pitchFamily="34" charset="0"/>
              </a:rPr>
              <a:t>peloidų</a:t>
            </a:r>
            <a:r>
              <a:rPr lang="lt-LT" sz="1800" dirty="0">
                <a:solidFill>
                  <a:schemeClr val="tx2"/>
                </a:solidFill>
                <a:latin typeface="Calibri" panose="020F0502020204030204" pitchFamily="34" charset="0"/>
              </a:rPr>
              <a:t>) unikalią sudėtį, atlikti palyginamąją analizę ir galimo panaudojimo bei saugumo mokslinį pagrindimą.</a:t>
            </a:r>
          </a:p>
          <a:p>
            <a:pPr marL="152400" indent="0">
              <a:buNone/>
            </a:pPr>
            <a:r>
              <a:rPr lang="lt-LT" sz="1800" dirty="0">
                <a:solidFill>
                  <a:schemeClr val="tx2"/>
                </a:solidFill>
                <a:latin typeface="Calibri" panose="020F0502020204030204" pitchFamily="34" charset="0"/>
              </a:rPr>
              <a:t>2. Įvertinti Lietuvos unikalių gamtinių veiksnių efektyvumą streso mažinimui ir su stresu susijusios psichinės ir fizinės būklės gerinimui.</a:t>
            </a:r>
          </a:p>
          <a:p>
            <a:pPr marL="152400" indent="0">
              <a:buNone/>
            </a:pPr>
            <a:r>
              <a:rPr lang="lt-LT" sz="1800" dirty="0">
                <a:solidFill>
                  <a:schemeClr val="tx2"/>
                </a:solidFill>
                <a:latin typeface="Calibri" panose="020F0502020204030204" pitchFamily="34" charset="0"/>
              </a:rPr>
              <a:t>3. Identifikavus persirgusių Covid-19 grupę įvertinti gamtinių veiksnių efektyvumą </a:t>
            </a:r>
            <a:r>
              <a:rPr lang="lt-LT" sz="1800" dirty="0" err="1">
                <a:solidFill>
                  <a:schemeClr val="tx2"/>
                </a:solidFill>
                <a:latin typeface="Calibri" panose="020F0502020204030204" pitchFamily="34" charset="0"/>
              </a:rPr>
              <a:t>pokovidinės</a:t>
            </a:r>
            <a:r>
              <a:rPr lang="lt-LT" sz="1800" dirty="0">
                <a:solidFill>
                  <a:schemeClr val="tx2"/>
                </a:solidFill>
                <a:latin typeface="Calibri" panose="020F0502020204030204" pitchFamily="34" charset="0"/>
              </a:rPr>
              <a:t> būklės gerinimui.</a:t>
            </a:r>
          </a:p>
          <a:p>
            <a:pPr marL="152400" indent="0">
              <a:buNone/>
            </a:pPr>
            <a:r>
              <a:rPr lang="lt-LT" sz="1800" dirty="0">
                <a:solidFill>
                  <a:schemeClr val="tx2"/>
                </a:solidFill>
                <a:latin typeface="Calibri" panose="020F0502020204030204" pitchFamily="34" charset="0"/>
              </a:rPr>
              <a:t>4. Pateikti metodines rekomendacijas Lietuvos natūralių išteklių panaudojimui sveikatinimo ir sveikatingumo srityse.</a:t>
            </a:r>
            <a:endParaRPr lang="lt-LT" dirty="0">
              <a:solidFill>
                <a:schemeClr val="tx2"/>
              </a:solidFill>
            </a:endParaRPr>
          </a:p>
        </p:txBody>
      </p:sp>
      <p:sp>
        <p:nvSpPr>
          <p:cNvPr id="3" name="Title 2">
            <a:extLst>
              <a:ext uri="{FF2B5EF4-FFF2-40B4-BE49-F238E27FC236}">
                <a16:creationId xmlns:a16="http://schemas.microsoft.com/office/drawing/2014/main" id="{78D2C75E-6097-69D0-9406-635B2533E579}"/>
              </a:ext>
            </a:extLst>
          </p:cNvPr>
          <p:cNvSpPr>
            <a:spLocks noGrp="1"/>
          </p:cNvSpPr>
          <p:nvPr>
            <p:ph type="title"/>
          </p:nvPr>
        </p:nvSpPr>
        <p:spPr/>
        <p:txBody>
          <a:bodyPr/>
          <a:lstStyle/>
          <a:p>
            <a:r>
              <a:rPr lang="en-US" sz="2800" b="1" dirty="0" err="1">
                <a:latin typeface="Calibri-Bold"/>
              </a:rPr>
              <a:t>Projekto</a:t>
            </a:r>
            <a:r>
              <a:rPr lang="en-US" sz="2800" b="1" dirty="0">
                <a:latin typeface="Calibri-Bold"/>
              </a:rPr>
              <a:t> </a:t>
            </a:r>
            <a:r>
              <a:rPr lang="en-US" sz="2800" b="1" dirty="0" err="1">
                <a:latin typeface="Calibri-Bold"/>
              </a:rPr>
              <a:t>tikslas</a:t>
            </a:r>
            <a:r>
              <a:rPr lang="en-US" sz="2800" b="1" dirty="0">
                <a:latin typeface="Calibri-Bold"/>
              </a:rPr>
              <a:t> ir u</a:t>
            </a:r>
            <a:r>
              <a:rPr lang="lt-LT" sz="2800" b="1" dirty="0">
                <a:latin typeface="Calibri-Bold"/>
              </a:rPr>
              <a:t>ž</a:t>
            </a:r>
            <a:r>
              <a:rPr lang="en-US" sz="2800" b="1" dirty="0" err="1">
                <a:latin typeface="Calibri-Bold"/>
              </a:rPr>
              <a:t>daviniai</a:t>
            </a:r>
            <a:endParaRPr lang="lt-LT" dirty="0"/>
          </a:p>
        </p:txBody>
      </p:sp>
    </p:spTree>
    <p:extLst>
      <p:ext uri="{BB962C8B-B14F-4D97-AF65-F5344CB8AC3E}">
        <p14:creationId xmlns:p14="http://schemas.microsoft.com/office/powerpoint/2010/main" val="1657015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E63C1D-3DDD-1F23-3477-ACA15E1572E5}"/>
              </a:ext>
            </a:extLst>
          </p:cNvPr>
          <p:cNvSpPr>
            <a:spLocks noGrp="1"/>
          </p:cNvSpPr>
          <p:nvPr>
            <p:ph type="body" idx="1"/>
          </p:nvPr>
        </p:nvSpPr>
        <p:spPr>
          <a:xfrm>
            <a:off x="1965801" y="605408"/>
            <a:ext cx="6786096" cy="2689644"/>
          </a:xfrm>
        </p:spPr>
        <p:txBody>
          <a:bodyPr/>
          <a:lstStyle/>
          <a:p>
            <a:pPr algn="just"/>
            <a:r>
              <a:rPr lang="lt-LT" sz="1600" dirty="0">
                <a:latin typeface="Times New Roman" panose="02020603050405020304" pitchFamily="18" charset="0"/>
                <a:ea typeface="Times New Roman" panose="02020603050405020304" pitchFamily="18" charset="0"/>
              </a:rPr>
              <a:t>įtraukimo į biomedicininį tyrimą kriterijai:</a:t>
            </a:r>
          </a:p>
          <a:p>
            <a:pPr marL="133350" indent="0">
              <a:buNone/>
            </a:pPr>
            <a:r>
              <a:rPr lang="lt-LT" sz="1600" dirty="0">
                <a:latin typeface="Times New Roman" panose="02020603050405020304" pitchFamily="18" charset="0"/>
                <a:ea typeface="Calibri-Bold"/>
              </a:rPr>
              <a:t>1. Amžius 18-65 m</a:t>
            </a:r>
            <a:endParaRPr lang="lt-LT" sz="1600" dirty="0">
              <a:latin typeface="Times New Roman" panose="02020603050405020304" pitchFamily="18" charset="0"/>
              <a:ea typeface="Times New Roman" panose="02020603050405020304" pitchFamily="18" charset="0"/>
            </a:endParaRPr>
          </a:p>
          <a:p>
            <a:pPr marL="133350" indent="0">
              <a:buNone/>
            </a:pPr>
            <a:r>
              <a:rPr lang="lt-LT" sz="1600" dirty="0">
                <a:latin typeface="Times New Roman" panose="02020603050405020304" pitchFamily="18" charset="0"/>
                <a:ea typeface="Calibri-Bold"/>
              </a:rPr>
              <a:t>2. </a:t>
            </a:r>
            <a:r>
              <a:rPr lang="lt-LT" sz="1600" b="1" dirty="0">
                <a:latin typeface="Times New Roman" panose="02020603050405020304" pitchFamily="18" charset="0"/>
                <a:ea typeface="Calibri-Bold"/>
              </a:rPr>
              <a:t>Streso stiprumas </a:t>
            </a:r>
            <a:r>
              <a:rPr lang="lt-LT" sz="1600" b="1" dirty="0">
                <a:solidFill>
                  <a:srgbClr val="FF0000"/>
                </a:solidFill>
                <a:latin typeface="Times New Roman" panose="02020603050405020304" pitchFamily="18" charset="0"/>
                <a:ea typeface="Calibri-Bold"/>
              </a:rPr>
              <a:t>≥3 </a:t>
            </a:r>
            <a:r>
              <a:rPr lang="lt-LT" sz="1600" dirty="0">
                <a:latin typeface="Times New Roman" panose="02020603050405020304" pitchFamily="18" charset="0"/>
                <a:ea typeface="Calibri-Bold"/>
              </a:rPr>
              <a:t>(0 nėra streso- 10 nepakeliamas stresas, VAS) ir/ar valdymas ≤7 (0 nesuvaldau- 10 valdau puikiai, VAS) (Z73.3) ir/ar Gerovės jausmas ≤7</a:t>
            </a:r>
            <a:r>
              <a:rPr lang="en-US" sz="1600" dirty="0">
                <a:latin typeface="Times New Roman" panose="02020603050405020304" pitchFamily="18" charset="0"/>
                <a:ea typeface="Calibri-Bold"/>
              </a:rPr>
              <a:t> (</a:t>
            </a:r>
            <a:r>
              <a:rPr lang="lt-LT" sz="1600" dirty="0">
                <a:latin typeface="Times New Roman" panose="02020603050405020304" pitchFamily="18" charset="0"/>
                <a:ea typeface="Calibri-Bold"/>
              </a:rPr>
              <a:t>R53</a:t>
            </a:r>
            <a:r>
              <a:rPr lang="en-US" sz="1600" dirty="0">
                <a:latin typeface="Times New Roman" panose="02020603050405020304" pitchFamily="18" charset="0"/>
                <a:ea typeface="Calibri-Bold"/>
              </a:rPr>
              <a:t>)</a:t>
            </a:r>
            <a:r>
              <a:rPr lang="lt-LT" sz="1600" dirty="0">
                <a:latin typeface="Times New Roman" panose="02020603050405020304" pitchFamily="18" charset="0"/>
                <a:ea typeface="Calibri-Bold"/>
              </a:rPr>
              <a:t>. </a:t>
            </a:r>
          </a:p>
          <a:p>
            <a:pPr marL="133350" indent="0">
              <a:buNone/>
            </a:pPr>
            <a:endParaRPr lang="lt-LT" sz="1600" dirty="0">
              <a:latin typeface="Times New Roman" panose="02020603050405020304" pitchFamily="18" charset="0"/>
              <a:ea typeface="Times New Roman" panose="02020603050405020304" pitchFamily="18" charset="0"/>
            </a:endParaRPr>
          </a:p>
          <a:p>
            <a:pPr marL="342900" indent="-342900" algn="just">
              <a:buFont typeface="Symbol" panose="05050102010706020507" pitchFamily="18" charset="2"/>
              <a:buChar char=""/>
            </a:pPr>
            <a:r>
              <a:rPr lang="lt-LT" sz="1600" dirty="0">
                <a:latin typeface="Times New Roman" panose="02020603050405020304" pitchFamily="18" charset="0"/>
                <a:ea typeface="Times New Roman" panose="02020603050405020304" pitchFamily="18" charset="0"/>
              </a:rPr>
              <a:t>Atmetimo kriterijai:</a:t>
            </a:r>
            <a:r>
              <a:rPr lang="lt-LT" sz="1600" dirty="0">
                <a:latin typeface="Times New Roman" panose="02020603050405020304" pitchFamily="18" charset="0"/>
                <a:ea typeface="Calibri-Bold"/>
              </a:rPr>
              <a:t> </a:t>
            </a:r>
            <a:endParaRPr lang="lt-LT" sz="1600" dirty="0">
              <a:latin typeface="Times New Roman" panose="02020603050405020304" pitchFamily="18" charset="0"/>
              <a:ea typeface="Times New Roman" panose="02020603050405020304" pitchFamily="18" charset="0"/>
            </a:endParaRPr>
          </a:p>
          <a:p>
            <a:pPr marL="342900" indent="-342900" algn="just">
              <a:buFont typeface="Symbol" panose="05050102010706020507" pitchFamily="18" charset="2"/>
              <a:buChar char=""/>
            </a:pPr>
            <a:r>
              <a:rPr lang="lt-LT" sz="1600" dirty="0">
                <a:latin typeface="Times New Roman" panose="02020603050405020304" pitchFamily="18" charset="0"/>
                <a:ea typeface="Calibri-Bold"/>
              </a:rPr>
              <a:t> Streso stiprumas &lt;3, valdymas &gt;7 ir gerovės jausmas &gt;7, ūmi infekcija, odos infekcijos ar opos, epilepsija, onkologinė liga, nestabili hipertenzija, širdies nepakankamumas III-IV klasė, inkstų nepakankamumas II-IV laipsnis, sunkus kepenų nepakankamumas, kvėpavimo nepakankamumas, pažintinių funkcijų sutrikimas, judėjimo funkcijos sutrikimas, kraujo krešėjimo sutrikimas, trombozės, kraujavimas, nėštumas, laktacija, operacija ar didelė trauma 6 mėnesių periode, taikytas </a:t>
            </a:r>
            <a:r>
              <a:rPr lang="lt-LT" sz="1600" dirty="0" err="1">
                <a:latin typeface="Times New Roman" panose="02020603050405020304" pitchFamily="18" charset="0"/>
                <a:ea typeface="Calibri-Bold"/>
              </a:rPr>
              <a:t>balneoterapinis</a:t>
            </a:r>
            <a:r>
              <a:rPr lang="lt-LT" sz="1600" dirty="0">
                <a:latin typeface="Times New Roman" panose="02020603050405020304" pitchFamily="18" charset="0"/>
                <a:ea typeface="Calibri-Bold"/>
              </a:rPr>
              <a:t> gydymas 3 mėnesių periode,</a:t>
            </a:r>
            <a:r>
              <a:rPr lang="lt-LT" sz="1600" dirty="0">
                <a:latin typeface="Times New Roman" panose="02020603050405020304" pitchFamily="18" charset="0"/>
                <a:ea typeface="Times New Roman" panose="02020603050405020304" pitchFamily="18" charset="0"/>
              </a:rPr>
              <a:t> šilumos ir bet kurių SPA procedūrų netoleravimas, uždarų erdvių baimė.</a:t>
            </a:r>
          </a:p>
          <a:p>
            <a:endParaRPr lang="lt-LT" sz="1400" dirty="0"/>
          </a:p>
        </p:txBody>
      </p:sp>
      <p:sp>
        <p:nvSpPr>
          <p:cNvPr id="3" name="Title 2">
            <a:extLst>
              <a:ext uri="{FF2B5EF4-FFF2-40B4-BE49-F238E27FC236}">
                <a16:creationId xmlns:a16="http://schemas.microsoft.com/office/drawing/2014/main" id="{1BC8A5DD-6D75-D785-71FA-35D50A186BB7}"/>
              </a:ext>
            </a:extLst>
          </p:cNvPr>
          <p:cNvSpPr>
            <a:spLocks noGrp="1"/>
          </p:cNvSpPr>
          <p:nvPr>
            <p:ph type="title"/>
          </p:nvPr>
        </p:nvSpPr>
        <p:spPr>
          <a:xfrm>
            <a:off x="720000" y="235808"/>
            <a:ext cx="7704000" cy="369600"/>
          </a:xfrm>
        </p:spPr>
        <p:txBody>
          <a:bodyPr/>
          <a:lstStyle/>
          <a:p>
            <a:r>
              <a:rPr lang="lt-LT" sz="2800" b="1" dirty="0">
                <a:latin typeface="Times New Roman" panose="02020603050405020304" pitchFamily="18" charset="0"/>
                <a:ea typeface="Times New Roman" panose="02020603050405020304" pitchFamily="18" charset="0"/>
              </a:rPr>
              <a:t>Tiriamųjų apibūdinimas</a:t>
            </a:r>
            <a:endParaRPr lang="lt-LT" dirty="0"/>
          </a:p>
        </p:txBody>
      </p:sp>
      <p:pic>
        <p:nvPicPr>
          <p:cNvPr id="4" name="Picture 3">
            <a:extLst>
              <a:ext uri="{FF2B5EF4-FFF2-40B4-BE49-F238E27FC236}">
                <a16:creationId xmlns:a16="http://schemas.microsoft.com/office/drawing/2014/main" id="{55128774-30C1-B69C-5F28-330315900F9D}"/>
              </a:ext>
            </a:extLst>
          </p:cNvPr>
          <p:cNvPicPr>
            <a:picLocks noChangeAspect="1"/>
          </p:cNvPicPr>
          <p:nvPr/>
        </p:nvPicPr>
        <p:blipFill>
          <a:blip r:embed="rId2"/>
          <a:stretch>
            <a:fillRect/>
          </a:stretch>
        </p:blipFill>
        <p:spPr>
          <a:xfrm>
            <a:off x="0" y="5224854"/>
            <a:ext cx="1979712" cy="1636481"/>
          </a:xfrm>
          <a:prstGeom prst="rect">
            <a:avLst/>
          </a:prstGeom>
        </p:spPr>
      </p:pic>
      <p:pic>
        <p:nvPicPr>
          <p:cNvPr id="5" name="Picture 4">
            <a:extLst>
              <a:ext uri="{FF2B5EF4-FFF2-40B4-BE49-F238E27FC236}">
                <a16:creationId xmlns:a16="http://schemas.microsoft.com/office/drawing/2014/main" id="{6CFB0F8B-DDFD-EE64-2171-B7F9977993C8}"/>
              </a:ext>
            </a:extLst>
          </p:cNvPr>
          <p:cNvPicPr>
            <a:picLocks noChangeAspect="1"/>
          </p:cNvPicPr>
          <p:nvPr/>
        </p:nvPicPr>
        <p:blipFill>
          <a:blip r:embed="rId3"/>
          <a:stretch>
            <a:fillRect/>
          </a:stretch>
        </p:blipFill>
        <p:spPr>
          <a:xfrm>
            <a:off x="-8451" y="4333124"/>
            <a:ext cx="1996613" cy="784928"/>
          </a:xfrm>
          <a:prstGeom prst="rect">
            <a:avLst/>
          </a:prstGeom>
        </p:spPr>
      </p:pic>
      <p:pic>
        <p:nvPicPr>
          <p:cNvPr id="6" name="Picture 5">
            <a:extLst>
              <a:ext uri="{FF2B5EF4-FFF2-40B4-BE49-F238E27FC236}">
                <a16:creationId xmlns:a16="http://schemas.microsoft.com/office/drawing/2014/main" id="{85645796-593A-5132-0F10-35F1CFD301D9}"/>
              </a:ext>
            </a:extLst>
          </p:cNvPr>
          <p:cNvPicPr>
            <a:picLocks noChangeAspect="1"/>
          </p:cNvPicPr>
          <p:nvPr/>
        </p:nvPicPr>
        <p:blipFill>
          <a:blip r:embed="rId4"/>
          <a:stretch>
            <a:fillRect/>
          </a:stretch>
        </p:blipFill>
        <p:spPr>
          <a:xfrm>
            <a:off x="15944" y="1800145"/>
            <a:ext cx="1980669" cy="2371914"/>
          </a:xfrm>
          <a:prstGeom prst="rect">
            <a:avLst/>
          </a:prstGeom>
        </p:spPr>
      </p:pic>
      <p:pic>
        <p:nvPicPr>
          <p:cNvPr id="7" name="Picture 6">
            <a:extLst>
              <a:ext uri="{FF2B5EF4-FFF2-40B4-BE49-F238E27FC236}">
                <a16:creationId xmlns:a16="http://schemas.microsoft.com/office/drawing/2014/main" id="{F62FAC5D-45EB-2377-37F4-C5C2C608DF81}"/>
              </a:ext>
            </a:extLst>
          </p:cNvPr>
          <p:cNvPicPr>
            <a:picLocks noChangeAspect="1"/>
          </p:cNvPicPr>
          <p:nvPr/>
        </p:nvPicPr>
        <p:blipFill>
          <a:blip r:embed="rId5"/>
          <a:stretch>
            <a:fillRect/>
          </a:stretch>
        </p:blipFill>
        <p:spPr>
          <a:xfrm>
            <a:off x="12157" y="97647"/>
            <a:ext cx="1972297" cy="1546184"/>
          </a:xfrm>
          <a:prstGeom prst="rect">
            <a:avLst/>
          </a:prstGeom>
        </p:spPr>
      </p:pic>
      <p:pic>
        <p:nvPicPr>
          <p:cNvPr id="8" name="Picture 7">
            <a:extLst>
              <a:ext uri="{FF2B5EF4-FFF2-40B4-BE49-F238E27FC236}">
                <a16:creationId xmlns:a16="http://schemas.microsoft.com/office/drawing/2014/main" id="{3561C7EB-B6F6-9FCF-8B7D-6D7E4B946E30}"/>
              </a:ext>
            </a:extLst>
          </p:cNvPr>
          <p:cNvPicPr>
            <a:picLocks noChangeAspect="1"/>
          </p:cNvPicPr>
          <p:nvPr/>
        </p:nvPicPr>
        <p:blipFill>
          <a:blip r:embed="rId6"/>
          <a:stretch>
            <a:fillRect/>
          </a:stretch>
        </p:blipFill>
        <p:spPr>
          <a:xfrm>
            <a:off x="2123728" y="5619450"/>
            <a:ext cx="1499741" cy="1238550"/>
          </a:xfrm>
          <a:prstGeom prst="rect">
            <a:avLst/>
          </a:prstGeom>
        </p:spPr>
      </p:pic>
      <p:pic>
        <p:nvPicPr>
          <p:cNvPr id="9" name="Picture 8">
            <a:extLst>
              <a:ext uri="{FF2B5EF4-FFF2-40B4-BE49-F238E27FC236}">
                <a16:creationId xmlns:a16="http://schemas.microsoft.com/office/drawing/2014/main" id="{89BDA1F5-EAEA-7A7D-7EC3-E93714E6C1E3}"/>
              </a:ext>
            </a:extLst>
          </p:cNvPr>
          <p:cNvPicPr>
            <a:picLocks noChangeAspect="1"/>
          </p:cNvPicPr>
          <p:nvPr/>
        </p:nvPicPr>
        <p:blipFill>
          <a:blip r:embed="rId7"/>
          <a:stretch>
            <a:fillRect/>
          </a:stretch>
        </p:blipFill>
        <p:spPr>
          <a:xfrm>
            <a:off x="3851919" y="5619451"/>
            <a:ext cx="2203353" cy="1210634"/>
          </a:xfrm>
          <a:prstGeom prst="rect">
            <a:avLst/>
          </a:prstGeom>
        </p:spPr>
      </p:pic>
      <p:pic>
        <p:nvPicPr>
          <p:cNvPr id="10" name="Picture 9">
            <a:extLst>
              <a:ext uri="{FF2B5EF4-FFF2-40B4-BE49-F238E27FC236}">
                <a16:creationId xmlns:a16="http://schemas.microsoft.com/office/drawing/2014/main" id="{1B2D9F0C-E023-7E2A-F513-8823DDB57A7C}"/>
              </a:ext>
            </a:extLst>
          </p:cNvPr>
          <p:cNvPicPr>
            <a:picLocks noChangeAspect="1"/>
          </p:cNvPicPr>
          <p:nvPr/>
        </p:nvPicPr>
        <p:blipFill>
          <a:blip r:embed="rId8"/>
          <a:stretch>
            <a:fillRect/>
          </a:stretch>
        </p:blipFill>
        <p:spPr>
          <a:xfrm>
            <a:off x="6919506" y="4430266"/>
            <a:ext cx="2225159" cy="2427734"/>
          </a:xfrm>
          <a:prstGeom prst="rect">
            <a:avLst/>
          </a:prstGeom>
        </p:spPr>
      </p:pic>
    </p:spTree>
    <p:extLst>
      <p:ext uri="{BB962C8B-B14F-4D97-AF65-F5344CB8AC3E}">
        <p14:creationId xmlns:p14="http://schemas.microsoft.com/office/powerpoint/2010/main" val="17730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3B362-00AD-EDA8-B48C-D8648240C292}"/>
              </a:ext>
            </a:extLst>
          </p:cNvPr>
          <p:cNvSpPr>
            <a:spLocks noGrp="1"/>
          </p:cNvSpPr>
          <p:nvPr>
            <p:ph type="title"/>
          </p:nvPr>
        </p:nvSpPr>
        <p:spPr>
          <a:xfrm>
            <a:off x="1979712" y="404664"/>
            <a:ext cx="5333093" cy="1868094"/>
          </a:xfrm>
        </p:spPr>
        <p:txBody>
          <a:bodyPr/>
          <a:lstStyle/>
          <a:p>
            <a:br>
              <a:rPr lang="lt-LT" dirty="0">
                <a:latin typeface="Montserrat Black" panose="00000A00000000000000" pitchFamily="2" charset="0"/>
              </a:rPr>
            </a:br>
            <a:r>
              <a:rPr lang="lt-LT" dirty="0">
                <a:solidFill>
                  <a:srgbClr val="FF0000"/>
                </a:solidFill>
                <a:latin typeface="Montserrat Black" panose="00000A00000000000000" pitchFamily="2" charset="0"/>
              </a:rPr>
              <a:t>Įtraukta: </a:t>
            </a:r>
            <a:r>
              <a:rPr lang="en-US" dirty="0">
                <a:solidFill>
                  <a:srgbClr val="FF0000"/>
                </a:solidFill>
                <a:latin typeface="Montserrat Black" panose="00000A00000000000000" pitchFamily="2" charset="0"/>
              </a:rPr>
              <a:t>347 </a:t>
            </a:r>
            <a:r>
              <a:rPr lang="en-US" dirty="0" err="1">
                <a:solidFill>
                  <a:srgbClr val="FF0000"/>
                </a:solidFill>
                <a:latin typeface="Montserrat Black" panose="00000A00000000000000" pitchFamily="2" charset="0"/>
              </a:rPr>
              <a:t>dalyviai</a:t>
            </a:r>
            <a:br>
              <a:rPr lang="lt-LT" dirty="0">
                <a:latin typeface="Montserrat Black" panose="00000A00000000000000" pitchFamily="2" charset="0"/>
              </a:rPr>
            </a:br>
            <a:endParaRPr lang="lt-LT" dirty="0"/>
          </a:p>
        </p:txBody>
      </p:sp>
      <p:sp>
        <p:nvSpPr>
          <p:cNvPr id="3" name="Subtitle 2">
            <a:extLst>
              <a:ext uri="{FF2B5EF4-FFF2-40B4-BE49-F238E27FC236}">
                <a16:creationId xmlns:a16="http://schemas.microsoft.com/office/drawing/2014/main" id="{E7269539-4C35-B2FD-DC0F-ABBDFB995192}"/>
              </a:ext>
            </a:extLst>
          </p:cNvPr>
          <p:cNvSpPr>
            <a:spLocks noGrp="1"/>
          </p:cNvSpPr>
          <p:nvPr>
            <p:ph type="subTitle" idx="1"/>
          </p:nvPr>
        </p:nvSpPr>
        <p:spPr>
          <a:xfrm>
            <a:off x="1042686" y="177678"/>
            <a:ext cx="6681900" cy="1032900"/>
          </a:xfrm>
        </p:spPr>
        <p:txBody>
          <a:bodyPr/>
          <a:lstStyle/>
          <a:p>
            <a:r>
              <a:rPr lang="lt-LT" sz="2800" dirty="0">
                <a:latin typeface="Times New Roman" panose="02020603050405020304" pitchFamily="18" charset="0"/>
                <a:ea typeface="Times New Roman" panose="02020603050405020304" pitchFamily="18" charset="0"/>
              </a:rPr>
              <a:t>Tiriamųjų skaičius:</a:t>
            </a:r>
          </a:p>
          <a:p>
            <a:endParaRPr lang="lt-LT" dirty="0"/>
          </a:p>
        </p:txBody>
      </p:sp>
      <p:graphicFrame>
        <p:nvGraphicFramePr>
          <p:cNvPr id="5" name="Table 5">
            <a:extLst>
              <a:ext uri="{FF2B5EF4-FFF2-40B4-BE49-F238E27FC236}">
                <a16:creationId xmlns:a16="http://schemas.microsoft.com/office/drawing/2014/main" id="{46FC0AE2-A45B-5D71-A6E9-BF7272AA7F93}"/>
              </a:ext>
            </a:extLst>
          </p:cNvPr>
          <p:cNvGraphicFramePr>
            <a:graphicFrameLocks noGrp="1"/>
          </p:cNvGraphicFramePr>
          <p:nvPr>
            <p:extLst>
              <p:ext uri="{D42A27DB-BD31-4B8C-83A1-F6EECF244321}">
                <p14:modId xmlns:p14="http://schemas.microsoft.com/office/powerpoint/2010/main" val="4095010667"/>
              </p:ext>
            </p:extLst>
          </p:nvPr>
        </p:nvGraphicFramePr>
        <p:xfrm>
          <a:off x="2123728" y="2294004"/>
          <a:ext cx="6768752" cy="2966720"/>
        </p:xfrm>
        <a:graphic>
          <a:graphicData uri="http://schemas.openxmlformats.org/drawingml/2006/table">
            <a:tbl>
              <a:tblPr firstRow="1" bandRow="1"/>
              <a:tblGrid>
                <a:gridCol w="959429">
                  <a:extLst>
                    <a:ext uri="{9D8B030D-6E8A-4147-A177-3AD203B41FA5}">
                      <a16:colId xmlns:a16="http://schemas.microsoft.com/office/drawing/2014/main" val="2358964278"/>
                    </a:ext>
                  </a:extLst>
                </a:gridCol>
                <a:gridCol w="815816">
                  <a:extLst>
                    <a:ext uri="{9D8B030D-6E8A-4147-A177-3AD203B41FA5}">
                      <a16:colId xmlns:a16="http://schemas.microsoft.com/office/drawing/2014/main" val="1393653005"/>
                    </a:ext>
                  </a:extLst>
                </a:gridCol>
                <a:gridCol w="1177083">
                  <a:extLst>
                    <a:ext uri="{9D8B030D-6E8A-4147-A177-3AD203B41FA5}">
                      <a16:colId xmlns:a16="http://schemas.microsoft.com/office/drawing/2014/main" val="580443764"/>
                    </a:ext>
                  </a:extLst>
                </a:gridCol>
                <a:gridCol w="1843463">
                  <a:extLst>
                    <a:ext uri="{9D8B030D-6E8A-4147-A177-3AD203B41FA5}">
                      <a16:colId xmlns:a16="http://schemas.microsoft.com/office/drawing/2014/main" val="3500038659"/>
                    </a:ext>
                  </a:extLst>
                </a:gridCol>
                <a:gridCol w="1972961">
                  <a:extLst>
                    <a:ext uri="{9D8B030D-6E8A-4147-A177-3AD203B41FA5}">
                      <a16:colId xmlns:a16="http://schemas.microsoft.com/office/drawing/2014/main" val="3188194518"/>
                    </a:ext>
                  </a:extLst>
                </a:gridCol>
              </a:tblGrid>
              <a:tr h="370840">
                <a:tc>
                  <a:txBody>
                    <a:bodyPr/>
                    <a:lstStyle/>
                    <a:p>
                      <a:endParaRPr lang="lt-LT" b="1">
                        <a:solidFill>
                          <a:schemeClr val="tx2"/>
                        </a:solidFill>
                        <a:latin typeface="Montserrat Medium" panose="00000600000000000000" pitchFamily="2" charset="0"/>
                      </a:endParaRPr>
                    </a:p>
                  </a:txBody>
                  <a:tcPr/>
                </a:tc>
                <a:tc>
                  <a:txBody>
                    <a:bodyPr/>
                    <a:lstStyle/>
                    <a:p>
                      <a:pPr algn="ctr"/>
                      <a:endParaRPr lang="lt-LT" b="1" dirty="0">
                        <a:solidFill>
                          <a:schemeClr val="tx2"/>
                        </a:solidFill>
                        <a:latin typeface="Montserrat Medium" panose="00000600000000000000" pitchFamily="2" charset="0"/>
                      </a:endParaRPr>
                    </a:p>
                  </a:txBody>
                  <a:tcPr/>
                </a:tc>
                <a:tc>
                  <a:txBody>
                    <a:bodyPr/>
                    <a:lstStyle/>
                    <a:p>
                      <a:pPr algn="ctr"/>
                      <a:r>
                        <a:rPr lang="en-US" b="1" dirty="0" err="1">
                          <a:solidFill>
                            <a:schemeClr val="tx2"/>
                          </a:solidFill>
                          <a:latin typeface="Montserrat Medium" panose="00000600000000000000" pitchFamily="2" charset="0"/>
                        </a:rPr>
                        <a:t>Dienos</a:t>
                      </a:r>
                      <a:r>
                        <a:rPr lang="en-US" b="1" dirty="0">
                          <a:solidFill>
                            <a:schemeClr val="tx2"/>
                          </a:solidFill>
                          <a:latin typeface="Montserrat Medium" panose="00000600000000000000" pitchFamily="2" charset="0"/>
                        </a:rPr>
                        <a:t> </a:t>
                      </a:r>
                      <a:endParaRPr lang="lt-LT" b="1" dirty="0">
                        <a:solidFill>
                          <a:schemeClr val="tx2"/>
                        </a:solidFill>
                        <a:latin typeface="Montserrat Medium" panose="00000600000000000000" pitchFamily="2" charset="0"/>
                      </a:endParaRPr>
                    </a:p>
                  </a:txBody>
                  <a:tcPr/>
                </a:tc>
                <a:tc>
                  <a:txBody>
                    <a:bodyPr/>
                    <a:lstStyle/>
                    <a:p>
                      <a:pPr algn="ctr"/>
                      <a:r>
                        <a:rPr lang="lt-LT" b="1" dirty="0">
                          <a:solidFill>
                            <a:schemeClr val="tx2"/>
                          </a:solidFill>
                          <a:latin typeface="Montserrat Medium" panose="00000600000000000000" pitchFamily="2" charset="0"/>
                        </a:rPr>
                        <a:t>Klaipėda</a:t>
                      </a:r>
                    </a:p>
                  </a:txBody>
                  <a:tcPr/>
                </a:tc>
                <a:tc>
                  <a:txBody>
                    <a:bodyPr/>
                    <a:lstStyle/>
                    <a:p>
                      <a:pPr algn="ctr"/>
                      <a:r>
                        <a:rPr lang="lt-LT" b="1" dirty="0">
                          <a:solidFill>
                            <a:schemeClr val="tx2"/>
                          </a:solidFill>
                          <a:latin typeface="Montserrat Medium" panose="00000600000000000000" pitchFamily="2" charset="0"/>
                        </a:rPr>
                        <a:t>Druskininkai</a:t>
                      </a:r>
                    </a:p>
                  </a:txBody>
                  <a:tcPr/>
                </a:tc>
                <a:extLst>
                  <a:ext uri="{0D108BD9-81ED-4DB2-BD59-A6C34878D82A}">
                    <a16:rowId xmlns:a16="http://schemas.microsoft.com/office/drawing/2014/main" val="386231671"/>
                  </a:ext>
                </a:extLst>
              </a:tr>
              <a:tr h="370840">
                <a:tc>
                  <a:txBody>
                    <a:bodyPr/>
                    <a:lstStyle/>
                    <a:p>
                      <a:r>
                        <a:rPr lang="lt-LT" sz="1400" b="1" dirty="0">
                          <a:solidFill>
                            <a:schemeClr val="tx2"/>
                          </a:solidFill>
                          <a:latin typeface="Montserrat Medium" panose="00000600000000000000" pitchFamily="2" charset="0"/>
                        </a:rPr>
                        <a:t>I grupė </a:t>
                      </a:r>
                      <a:endParaRPr lang="lt-LT" b="1" dirty="0">
                        <a:solidFill>
                          <a:schemeClr val="tx2"/>
                        </a:solidFill>
                        <a:latin typeface="Montserrat Medium" panose="00000600000000000000" pitchFamily="2" charset="0"/>
                      </a:endParaRPr>
                    </a:p>
                  </a:txBody>
                  <a:tcPr/>
                </a:tc>
                <a:tc>
                  <a:txBody>
                    <a:bodyPr/>
                    <a:lstStyle/>
                    <a:p>
                      <a:pPr algn="ctr"/>
                      <a:r>
                        <a:rPr lang="lt-LT" sz="1400" b="1" dirty="0">
                          <a:solidFill>
                            <a:schemeClr val="tx2"/>
                          </a:solidFill>
                          <a:latin typeface="Montserrat Medium" panose="00000600000000000000" pitchFamily="2" charset="0"/>
                        </a:rPr>
                        <a:t>ATB </a:t>
                      </a:r>
                      <a:endParaRPr lang="lt-LT" b="1" dirty="0">
                        <a:solidFill>
                          <a:schemeClr val="tx2"/>
                        </a:solidFill>
                        <a:latin typeface="Montserrat Medium" panose="00000600000000000000" pitchFamily="2" charset="0"/>
                      </a:endParaRPr>
                    </a:p>
                  </a:txBody>
                  <a:tcPr/>
                </a:tc>
                <a:tc>
                  <a:txBody>
                    <a:bodyPr/>
                    <a:lstStyle/>
                    <a:p>
                      <a:pPr algn="ctr"/>
                      <a:r>
                        <a:rPr lang="en-US" b="1" dirty="0">
                          <a:solidFill>
                            <a:schemeClr val="tx2"/>
                          </a:solidFill>
                          <a:latin typeface="Montserrat Medium" panose="00000600000000000000" pitchFamily="2" charset="0"/>
                        </a:rPr>
                        <a:t>6 </a:t>
                      </a:r>
                      <a:endParaRPr lang="lt-LT" b="1" dirty="0">
                        <a:solidFill>
                          <a:schemeClr val="tx2"/>
                        </a:solidFill>
                        <a:latin typeface="Montserrat Medium" panose="00000600000000000000" pitchFamily="2" charset="0"/>
                      </a:endParaRPr>
                    </a:p>
                  </a:txBody>
                  <a:tcPr/>
                </a:tc>
                <a:tc>
                  <a:txBody>
                    <a:bodyPr/>
                    <a:lstStyle/>
                    <a:p>
                      <a:pPr algn="ctr"/>
                      <a:r>
                        <a:rPr lang="en-US" sz="1400" b="1" dirty="0">
                          <a:solidFill>
                            <a:schemeClr val="tx2"/>
                          </a:solidFill>
                          <a:latin typeface="Montserrat Medium" panose="00000600000000000000" pitchFamily="2" charset="0"/>
                        </a:rPr>
                        <a:t>29</a:t>
                      </a:r>
                      <a:endParaRPr lang="lt-LT" b="1" dirty="0">
                        <a:solidFill>
                          <a:schemeClr val="tx2"/>
                        </a:solidFill>
                        <a:latin typeface="Montserrat Medium" panose="00000600000000000000" pitchFamily="2" charset="0"/>
                      </a:endParaRPr>
                    </a:p>
                  </a:txBody>
                  <a:tcPr/>
                </a:tc>
                <a:tc>
                  <a:txBody>
                    <a:bodyPr/>
                    <a:lstStyle/>
                    <a:p>
                      <a:pPr algn="ctr"/>
                      <a:r>
                        <a:rPr lang="en-GB" b="1" dirty="0">
                          <a:solidFill>
                            <a:schemeClr val="tx2"/>
                          </a:solidFill>
                          <a:latin typeface="Montserrat Medium" panose="00000600000000000000" pitchFamily="2" charset="0"/>
                        </a:rPr>
                        <a:t>29</a:t>
                      </a:r>
                      <a:endParaRPr lang="lt-LT" b="1" dirty="0">
                        <a:solidFill>
                          <a:schemeClr val="tx2"/>
                        </a:solidFill>
                        <a:latin typeface="Montserrat Medium" panose="00000600000000000000" pitchFamily="2" charset="0"/>
                      </a:endParaRPr>
                    </a:p>
                  </a:txBody>
                  <a:tcPr/>
                </a:tc>
                <a:extLst>
                  <a:ext uri="{0D108BD9-81ED-4DB2-BD59-A6C34878D82A}">
                    <a16:rowId xmlns:a16="http://schemas.microsoft.com/office/drawing/2014/main" val="3628332610"/>
                  </a:ext>
                </a:extLst>
              </a:tr>
              <a:tr h="370840">
                <a:tc>
                  <a:txBody>
                    <a:bodyPr/>
                    <a:lstStyle/>
                    <a:p>
                      <a:r>
                        <a:rPr lang="lt-LT" sz="1400" b="1" dirty="0">
                          <a:solidFill>
                            <a:schemeClr val="tx2"/>
                          </a:solidFill>
                          <a:latin typeface="Montserrat Medium" panose="00000600000000000000" pitchFamily="2" charset="0"/>
                        </a:rPr>
                        <a:t>II grupė </a:t>
                      </a:r>
                      <a:endParaRPr lang="lt-LT" b="1" dirty="0">
                        <a:solidFill>
                          <a:schemeClr val="tx2"/>
                        </a:solidFill>
                        <a:latin typeface="Montserrat Medium" panose="00000600000000000000" pitchFamily="2" charset="0"/>
                      </a:endParaRPr>
                    </a:p>
                  </a:txBody>
                  <a:tcPr/>
                </a:tc>
                <a:tc>
                  <a:txBody>
                    <a:bodyPr/>
                    <a:lstStyle/>
                    <a:p>
                      <a:pPr algn="ctr"/>
                      <a:r>
                        <a:rPr lang="lt-LT" sz="1400" b="1" dirty="0">
                          <a:solidFill>
                            <a:schemeClr val="tx2"/>
                          </a:solidFill>
                          <a:latin typeface="Montserrat Medium" panose="00000600000000000000" pitchFamily="2" charset="0"/>
                        </a:rPr>
                        <a:t>AIB</a:t>
                      </a:r>
                      <a:endParaRPr lang="lt-LT" b="1" dirty="0">
                        <a:solidFill>
                          <a:schemeClr val="tx2"/>
                        </a:solidFill>
                        <a:latin typeface="Montserrat Medium" panose="00000600000000000000" pitchFamily="2" charset="0"/>
                      </a:endParaRPr>
                    </a:p>
                  </a:txBody>
                  <a:tcPr/>
                </a:tc>
                <a:tc>
                  <a:txBody>
                    <a:bodyPr/>
                    <a:lstStyle/>
                    <a:p>
                      <a:pPr algn="ctr"/>
                      <a:r>
                        <a:rPr lang="en-US" b="1" dirty="0">
                          <a:solidFill>
                            <a:schemeClr val="tx2"/>
                          </a:solidFill>
                          <a:latin typeface="Montserrat Medium" panose="00000600000000000000" pitchFamily="2" charset="0"/>
                        </a:rPr>
                        <a:t>11</a:t>
                      </a:r>
                      <a:endParaRPr lang="lt-LT" b="1" dirty="0">
                        <a:solidFill>
                          <a:schemeClr val="tx2"/>
                        </a:solidFill>
                        <a:latin typeface="Montserrat Medium" panose="00000600000000000000" pitchFamily="2" charset="0"/>
                      </a:endParaRPr>
                    </a:p>
                  </a:txBody>
                  <a:tcPr/>
                </a:tc>
                <a:tc>
                  <a:txBody>
                    <a:bodyPr/>
                    <a:lstStyle/>
                    <a:p>
                      <a:pPr algn="ctr"/>
                      <a:r>
                        <a:rPr lang="en-US" sz="1400" b="1" dirty="0">
                          <a:solidFill>
                            <a:schemeClr val="tx2"/>
                          </a:solidFill>
                          <a:latin typeface="Montserrat Medium" panose="00000600000000000000" pitchFamily="2" charset="0"/>
                        </a:rPr>
                        <a:t>30</a:t>
                      </a:r>
                      <a:endParaRPr lang="lt-LT" b="1" dirty="0">
                        <a:solidFill>
                          <a:schemeClr val="tx2"/>
                        </a:solidFill>
                        <a:latin typeface="Montserrat Medium" panose="00000600000000000000" pitchFamily="2" charset="0"/>
                      </a:endParaRPr>
                    </a:p>
                  </a:txBody>
                  <a:tcPr/>
                </a:tc>
                <a:tc>
                  <a:txBody>
                    <a:bodyPr/>
                    <a:lstStyle/>
                    <a:p>
                      <a:pPr algn="ctr"/>
                      <a:r>
                        <a:rPr lang="en-GB" b="1" dirty="0">
                          <a:solidFill>
                            <a:schemeClr val="tx2"/>
                          </a:solidFill>
                          <a:latin typeface="Montserrat Medium" panose="00000600000000000000" pitchFamily="2" charset="0"/>
                        </a:rPr>
                        <a:t>34</a:t>
                      </a:r>
                      <a:endParaRPr lang="lt-LT" b="1" dirty="0">
                        <a:solidFill>
                          <a:schemeClr val="tx2"/>
                        </a:solidFill>
                        <a:latin typeface="Montserrat Medium" panose="00000600000000000000" pitchFamily="2" charset="0"/>
                      </a:endParaRPr>
                    </a:p>
                  </a:txBody>
                  <a:tcPr/>
                </a:tc>
                <a:extLst>
                  <a:ext uri="{0D108BD9-81ED-4DB2-BD59-A6C34878D82A}">
                    <a16:rowId xmlns:a16="http://schemas.microsoft.com/office/drawing/2014/main" val="2529148077"/>
                  </a:ext>
                </a:extLst>
              </a:tr>
              <a:tr h="370840">
                <a:tc>
                  <a:txBody>
                    <a:bodyPr/>
                    <a:lstStyle/>
                    <a:p>
                      <a:r>
                        <a:rPr lang="lt-LT" sz="1400" b="1" dirty="0">
                          <a:solidFill>
                            <a:schemeClr val="tx2"/>
                          </a:solidFill>
                          <a:latin typeface="Montserrat Medium" panose="00000600000000000000" pitchFamily="2" charset="0"/>
                        </a:rPr>
                        <a:t>III grupė </a:t>
                      </a:r>
                      <a:endParaRPr lang="lt-LT" b="1" dirty="0">
                        <a:solidFill>
                          <a:schemeClr val="tx2"/>
                        </a:solidFill>
                        <a:latin typeface="Montserrat Medium" panose="00000600000000000000" pitchFamily="2" charset="0"/>
                      </a:endParaRPr>
                    </a:p>
                  </a:txBody>
                  <a:tcPr/>
                </a:tc>
                <a:tc>
                  <a:txBody>
                    <a:bodyPr/>
                    <a:lstStyle/>
                    <a:p>
                      <a:pPr algn="ctr"/>
                      <a:r>
                        <a:rPr lang="lt-LT" sz="1400" b="1" dirty="0">
                          <a:solidFill>
                            <a:schemeClr val="tx2"/>
                          </a:solidFill>
                          <a:latin typeface="Montserrat Medium" panose="00000600000000000000" pitchFamily="2" charset="0"/>
                        </a:rPr>
                        <a:t>ABG</a:t>
                      </a:r>
                      <a:endParaRPr lang="lt-LT" b="1" dirty="0">
                        <a:solidFill>
                          <a:schemeClr val="tx2"/>
                        </a:solidFill>
                        <a:latin typeface="Montserrat Medium" panose="00000600000000000000" pitchFamily="2" charset="0"/>
                      </a:endParaRPr>
                    </a:p>
                  </a:txBody>
                  <a:tcPr/>
                </a:tc>
                <a:tc>
                  <a:txBody>
                    <a:bodyPr/>
                    <a:lstStyle/>
                    <a:p>
                      <a:pPr algn="ctr"/>
                      <a:r>
                        <a:rPr lang="en-US" b="1" dirty="0">
                          <a:solidFill>
                            <a:schemeClr val="tx2"/>
                          </a:solidFill>
                          <a:latin typeface="Montserrat Medium" panose="00000600000000000000" pitchFamily="2" charset="0"/>
                        </a:rPr>
                        <a:t>11</a:t>
                      </a:r>
                      <a:endParaRPr lang="lt-LT" b="1" dirty="0">
                        <a:solidFill>
                          <a:schemeClr val="tx2"/>
                        </a:solidFill>
                        <a:latin typeface="Montserrat Medium" panose="00000600000000000000" pitchFamily="2" charset="0"/>
                      </a:endParaRPr>
                    </a:p>
                  </a:txBody>
                  <a:tcPr/>
                </a:tc>
                <a:tc>
                  <a:txBody>
                    <a:bodyPr/>
                    <a:lstStyle/>
                    <a:p>
                      <a:pPr algn="ctr"/>
                      <a:r>
                        <a:rPr lang="en-US" sz="1400" b="1" dirty="0">
                          <a:solidFill>
                            <a:schemeClr val="tx2"/>
                          </a:solidFill>
                          <a:latin typeface="Montserrat Medium" panose="00000600000000000000" pitchFamily="2" charset="0"/>
                        </a:rPr>
                        <a:t>31</a:t>
                      </a:r>
                      <a:endParaRPr lang="lt-LT" b="1" dirty="0">
                        <a:solidFill>
                          <a:schemeClr val="tx2"/>
                        </a:solidFill>
                        <a:latin typeface="Montserrat Medium" panose="00000600000000000000" pitchFamily="2" charset="0"/>
                      </a:endParaRPr>
                    </a:p>
                  </a:txBody>
                  <a:tcPr/>
                </a:tc>
                <a:tc>
                  <a:txBody>
                    <a:bodyPr/>
                    <a:lstStyle/>
                    <a:p>
                      <a:pPr algn="ctr"/>
                      <a:r>
                        <a:rPr lang="en-GB" b="1" dirty="0">
                          <a:solidFill>
                            <a:schemeClr val="tx2"/>
                          </a:solidFill>
                          <a:latin typeface="Montserrat Medium" panose="00000600000000000000" pitchFamily="2" charset="0"/>
                        </a:rPr>
                        <a:t>33</a:t>
                      </a:r>
                      <a:endParaRPr lang="lt-LT" b="1" dirty="0">
                        <a:solidFill>
                          <a:schemeClr val="tx2"/>
                        </a:solidFill>
                        <a:latin typeface="Montserrat Medium" panose="00000600000000000000" pitchFamily="2" charset="0"/>
                      </a:endParaRPr>
                    </a:p>
                  </a:txBody>
                  <a:tcPr/>
                </a:tc>
                <a:extLst>
                  <a:ext uri="{0D108BD9-81ED-4DB2-BD59-A6C34878D82A}">
                    <a16:rowId xmlns:a16="http://schemas.microsoft.com/office/drawing/2014/main" val="1123574689"/>
                  </a:ext>
                </a:extLst>
              </a:tr>
              <a:tr h="370840">
                <a:tc>
                  <a:txBody>
                    <a:bodyPr/>
                    <a:lstStyle/>
                    <a:p>
                      <a:r>
                        <a:rPr lang="lt-LT" sz="1400" b="1" dirty="0">
                          <a:solidFill>
                            <a:schemeClr val="tx2"/>
                          </a:solidFill>
                          <a:latin typeface="Montserrat Medium" panose="00000600000000000000" pitchFamily="2" charset="0"/>
                        </a:rPr>
                        <a:t>IV grupė </a:t>
                      </a:r>
                      <a:endParaRPr lang="lt-LT" b="1" dirty="0">
                        <a:solidFill>
                          <a:schemeClr val="tx2"/>
                        </a:solidFill>
                        <a:latin typeface="Montserrat Medium" panose="00000600000000000000" pitchFamily="2" charset="0"/>
                      </a:endParaRPr>
                    </a:p>
                  </a:txBody>
                  <a:tcPr/>
                </a:tc>
                <a:tc>
                  <a:txBody>
                    <a:bodyPr/>
                    <a:lstStyle/>
                    <a:p>
                      <a:pPr algn="ctr"/>
                      <a:r>
                        <a:rPr lang="lt-LT" sz="1400" b="1" dirty="0">
                          <a:solidFill>
                            <a:schemeClr val="tx2"/>
                          </a:solidFill>
                          <a:latin typeface="Montserrat Medium" panose="00000600000000000000" pitchFamily="2" charset="0"/>
                        </a:rPr>
                        <a:t>SB</a:t>
                      </a:r>
                      <a:endParaRPr lang="lt-LT" b="1" dirty="0">
                        <a:solidFill>
                          <a:schemeClr val="tx2"/>
                        </a:solidFill>
                        <a:latin typeface="Montserrat Medium" panose="00000600000000000000" pitchFamily="2" charset="0"/>
                      </a:endParaRPr>
                    </a:p>
                  </a:txBody>
                  <a:tcPr/>
                </a:tc>
                <a:tc>
                  <a:txBody>
                    <a:bodyPr/>
                    <a:lstStyle/>
                    <a:p>
                      <a:pPr algn="ctr"/>
                      <a:r>
                        <a:rPr lang="en-US" b="1" dirty="0">
                          <a:solidFill>
                            <a:schemeClr val="tx2"/>
                          </a:solidFill>
                          <a:latin typeface="Montserrat Medium" panose="00000600000000000000" pitchFamily="2" charset="0"/>
                        </a:rPr>
                        <a:t>11</a:t>
                      </a:r>
                      <a:endParaRPr lang="lt-LT" b="1" dirty="0">
                        <a:solidFill>
                          <a:schemeClr val="tx2"/>
                        </a:solidFill>
                        <a:latin typeface="Montserrat Medium" panose="00000600000000000000" pitchFamily="2" charset="0"/>
                      </a:endParaRPr>
                    </a:p>
                  </a:txBody>
                  <a:tcPr/>
                </a:tc>
                <a:tc>
                  <a:txBody>
                    <a:bodyPr/>
                    <a:lstStyle/>
                    <a:p>
                      <a:pPr algn="ctr"/>
                      <a:r>
                        <a:rPr lang="en-US" sz="1400" b="1" dirty="0">
                          <a:solidFill>
                            <a:schemeClr val="tx2"/>
                          </a:solidFill>
                          <a:latin typeface="Montserrat Medium" panose="00000600000000000000" pitchFamily="2" charset="0"/>
                        </a:rPr>
                        <a:t>29</a:t>
                      </a:r>
                      <a:endParaRPr lang="lt-LT" b="1" dirty="0">
                        <a:solidFill>
                          <a:schemeClr val="tx2"/>
                        </a:solidFill>
                        <a:latin typeface="Montserrat Medium" panose="00000600000000000000" pitchFamily="2" charset="0"/>
                      </a:endParaRPr>
                    </a:p>
                  </a:txBody>
                  <a:tcPr/>
                </a:tc>
                <a:tc>
                  <a:txBody>
                    <a:bodyPr/>
                    <a:lstStyle/>
                    <a:p>
                      <a:pPr algn="ctr"/>
                      <a:r>
                        <a:rPr lang="en-GB" b="1" dirty="0">
                          <a:solidFill>
                            <a:schemeClr val="tx2"/>
                          </a:solidFill>
                          <a:latin typeface="Montserrat Medium" panose="00000600000000000000" pitchFamily="2" charset="0"/>
                        </a:rPr>
                        <a:t>35</a:t>
                      </a:r>
                      <a:endParaRPr lang="lt-LT" b="1" dirty="0">
                        <a:solidFill>
                          <a:schemeClr val="tx2"/>
                        </a:solidFill>
                        <a:latin typeface="Montserrat Medium" panose="00000600000000000000" pitchFamily="2" charset="0"/>
                      </a:endParaRPr>
                    </a:p>
                  </a:txBody>
                  <a:tcPr/>
                </a:tc>
                <a:extLst>
                  <a:ext uri="{0D108BD9-81ED-4DB2-BD59-A6C34878D82A}">
                    <a16:rowId xmlns:a16="http://schemas.microsoft.com/office/drawing/2014/main" val="2101319599"/>
                  </a:ext>
                </a:extLst>
              </a:tr>
              <a:tr h="370840">
                <a:tc>
                  <a:txBody>
                    <a:bodyPr/>
                    <a:lstStyle/>
                    <a:p>
                      <a:r>
                        <a:rPr lang="lt-LT" sz="1400" b="1" dirty="0">
                          <a:solidFill>
                            <a:schemeClr val="tx2"/>
                          </a:solidFill>
                          <a:latin typeface="Montserrat Medium" panose="00000600000000000000" pitchFamily="2" charset="0"/>
                        </a:rPr>
                        <a:t>V grupė </a:t>
                      </a:r>
                      <a:endParaRPr lang="lt-LT" b="1" dirty="0">
                        <a:solidFill>
                          <a:schemeClr val="tx2"/>
                        </a:solidFill>
                        <a:latin typeface="Montserrat Medium" panose="00000600000000000000" pitchFamily="2" charset="0"/>
                      </a:endParaRPr>
                    </a:p>
                  </a:txBody>
                  <a:tcPr/>
                </a:tc>
                <a:tc>
                  <a:txBody>
                    <a:bodyPr/>
                    <a:lstStyle/>
                    <a:p>
                      <a:pPr algn="ctr"/>
                      <a:r>
                        <a:rPr lang="lt-LT" b="1" dirty="0" err="1">
                          <a:solidFill>
                            <a:schemeClr val="tx2"/>
                          </a:solidFill>
                          <a:latin typeface="Montserrat Medium" panose="00000600000000000000" pitchFamily="2" charset="0"/>
                        </a:rPr>
                        <a:t>Gt</a:t>
                      </a:r>
                      <a:endParaRPr lang="lt-LT" b="1" dirty="0">
                        <a:solidFill>
                          <a:schemeClr val="tx2"/>
                        </a:solidFill>
                        <a:latin typeface="Montserrat Medium" panose="00000600000000000000" pitchFamily="2" charset="0"/>
                      </a:endParaRPr>
                    </a:p>
                  </a:txBody>
                  <a:tcPr/>
                </a:tc>
                <a:tc>
                  <a:txBody>
                    <a:bodyPr/>
                    <a:lstStyle/>
                    <a:p>
                      <a:pPr algn="ctr"/>
                      <a:r>
                        <a:rPr lang="en-US" b="1" dirty="0">
                          <a:solidFill>
                            <a:schemeClr val="tx2"/>
                          </a:solidFill>
                          <a:latin typeface="Montserrat Medium" panose="00000600000000000000" pitchFamily="2" charset="0"/>
                        </a:rPr>
                        <a:t>11/6</a:t>
                      </a:r>
                      <a:endParaRPr lang="lt-LT" b="1" dirty="0">
                        <a:solidFill>
                          <a:schemeClr val="tx2"/>
                        </a:solidFill>
                        <a:latin typeface="Montserrat Medium" panose="00000600000000000000" pitchFamily="2" charset="0"/>
                      </a:endParaRPr>
                    </a:p>
                  </a:txBody>
                  <a:tcPr/>
                </a:tc>
                <a:tc>
                  <a:txBody>
                    <a:bodyPr/>
                    <a:lstStyle/>
                    <a:p>
                      <a:pPr algn="ctr"/>
                      <a:r>
                        <a:rPr lang="en-US" sz="1400" b="1" dirty="0">
                          <a:solidFill>
                            <a:schemeClr val="tx2"/>
                          </a:solidFill>
                          <a:latin typeface="Montserrat Medium" panose="00000600000000000000" pitchFamily="2" charset="0"/>
                        </a:rPr>
                        <a:t>34</a:t>
                      </a:r>
                      <a:endParaRPr lang="lt-LT" b="1" dirty="0">
                        <a:solidFill>
                          <a:schemeClr val="tx2"/>
                        </a:solidFill>
                        <a:latin typeface="Montserrat Medium" panose="00000600000000000000" pitchFamily="2" charset="0"/>
                      </a:endParaRPr>
                    </a:p>
                  </a:txBody>
                  <a:tcPr/>
                </a:tc>
                <a:tc>
                  <a:txBody>
                    <a:bodyPr/>
                    <a:lstStyle/>
                    <a:p>
                      <a:pPr algn="ctr"/>
                      <a:r>
                        <a:rPr lang="en-GB" b="1" dirty="0">
                          <a:solidFill>
                            <a:schemeClr val="tx2"/>
                          </a:solidFill>
                          <a:latin typeface="Montserrat Medium" panose="00000600000000000000" pitchFamily="2" charset="0"/>
                        </a:rPr>
                        <a:t>9</a:t>
                      </a:r>
                      <a:endParaRPr lang="lt-LT" b="1" dirty="0">
                        <a:solidFill>
                          <a:schemeClr val="tx2"/>
                        </a:solidFill>
                        <a:latin typeface="Montserrat Medium" panose="00000600000000000000" pitchFamily="2" charset="0"/>
                      </a:endParaRPr>
                    </a:p>
                  </a:txBody>
                  <a:tcPr/>
                </a:tc>
                <a:extLst>
                  <a:ext uri="{0D108BD9-81ED-4DB2-BD59-A6C34878D82A}">
                    <a16:rowId xmlns:a16="http://schemas.microsoft.com/office/drawing/2014/main" val="2186231944"/>
                  </a:ext>
                </a:extLst>
              </a:tr>
              <a:tr h="370840">
                <a:tc>
                  <a:txBody>
                    <a:bodyPr/>
                    <a:lstStyle/>
                    <a:p>
                      <a:r>
                        <a:rPr lang="lt-LT" sz="1400" b="1" dirty="0">
                          <a:solidFill>
                            <a:schemeClr val="tx2"/>
                          </a:solidFill>
                          <a:latin typeface="Montserrat Medium" panose="00000600000000000000" pitchFamily="2" charset="0"/>
                        </a:rPr>
                        <a:t>VI grupė </a:t>
                      </a:r>
                      <a:endParaRPr lang="lt-LT" b="1" dirty="0">
                        <a:solidFill>
                          <a:schemeClr val="tx2"/>
                        </a:solidFill>
                        <a:latin typeface="Montserrat Medium" panose="00000600000000000000" pitchFamily="2" charset="0"/>
                      </a:endParaRPr>
                    </a:p>
                  </a:txBody>
                  <a:tcPr/>
                </a:tc>
                <a:tc>
                  <a:txBody>
                    <a:bodyPr/>
                    <a:lstStyle/>
                    <a:p>
                      <a:pPr algn="ctr"/>
                      <a:r>
                        <a:rPr lang="lt-LT" b="1" dirty="0">
                          <a:solidFill>
                            <a:schemeClr val="tx2"/>
                          </a:solidFill>
                          <a:latin typeface="Montserrat Medium" panose="00000600000000000000" pitchFamily="2" charset="0"/>
                        </a:rPr>
                        <a:t>K</a:t>
                      </a:r>
                    </a:p>
                  </a:txBody>
                  <a:tcPr/>
                </a:tc>
                <a:tc>
                  <a:txBody>
                    <a:bodyPr/>
                    <a:lstStyle/>
                    <a:p>
                      <a:pPr algn="ctr"/>
                      <a:r>
                        <a:rPr lang="en-US" b="1">
                          <a:solidFill>
                            <a:schemeClr val="tx2"/>
                          </a:solidFill>
                          <a:latin typeface="Montserrat Medium" panose="00000600000000000000" pitchFamily="2" charset="0"/>
                        </a:rPr>
                        <a:t>11/11</a:t>
                      </a:r>
                      <a:endParaRPr lang="lt-LT" b="1" dirty="0">
                        <a:solidFill>
                          <a:schemeClr val="tx2"/>
                        </a:solidFill>
                        <a:latin typeface="Montserrat Medium" panose="00000600000000000000" pitchFamily="2" charset="0"/>
                      </a:endParaRPr>
                    </a:p>
                  </a:txBody>
                  <a:tcPr/>
                </a:tc>
                <a:tc>
                  <a:txBody>
                    <a:bodyPr/>
                    <a:lstStyle/>
                    <a:p>
                      <a:pPr algn="ctr"/>
                      <a:r>
                        <a:rPr lang="en-US" sz="1400" b="1" dirty="0">
                          <a:solidFill>
                            <a:schemeClr val="tx2"/>
                          </a:solidFill>
                          <a:latin typeface="Montserrat Medium" panose="00000600000000000000" pitchFamily="2" charset="0"/>
                        </a:rPr>
                        <a:t>30</a:t>
                      </a:r>
                      <a:endParaRPr lang="lt-LT" b="1" dirty="0">
                        <a:solidFill>
                          <a:schemeClr val="tx2"/>
                        </a:solidFill>
                        <a:latin typeface="Montserrat Medium" panose="00000600000000000000" pitchFamily="2" charset="0"/>
                      </a:endParaRPr>
                    </a:p>
                  </a:txBody>
                  <a:tcPr/>
                </a:tc>
                <a:tc>
                  <a:txBody>
                    <a:bodyPr/>
                    <a:lstStyle/>
                    <a:p>
                      <a:pPr algn="ctr"/>
                      <a:r>
                        <a:rPr lang="en-GB" b="1" dirty="0">
                          <a:solidFill>
                            <a:schemeClr val="tx2"/>
                          </a:solidFill>
                          <a:latin typeface="Montserrat Medium" panose="00000600000000000000" pitchFamily="2" charset="0"/>
                        </a:rPr>
                        <a:t>24</a:t>
                      </a:r>
                      <a:endParaRPr lang="lt-LT" b="1" dirty="0">
                        <a:solidFill>
                          <a:schemeClr val="tx2"/>
                        </a:solidFill>
                        <a:latin typeface="Montserrat Medium" panose="00000600000000000000" pitchFamily="2" charset="0"/>
                      </a:endParaRPr>
                    </a:p>
                  </a:txBody>
                  <a:tcPr/>
                </a:tc>
                <a:extLst>
                  <a:ext uri="{0D108BD9-81ED-4DB2-BD59-A6C34878D82A}">
                    <a16:rowId xmlns:a16="http://schemas.microsoft.com/office/drawing/2014/main" val="601658618"/>
                  </a:ext>
                </a:extLst>
              </a:tr>
              <a:tr h="370840">
                <a:tc>
                  <a:txBody>
                    <a:bodyPr/>
                    <a:lstStyle/>
                    <a:p>
                      <a:endParaRPr lang="lt-LT" b="1" dirty="0">
                        <a:solidFill>
                          <a:schemeClr val="tx2"/>
                        </a:solidFill>
                        <a:latin typeface="Montserrat Medium" panose="00000600000000000000" pitchFamily="2" charset="0"/>
                      </a:endParaRPr>
                    </a:p>
                  </a:txBody>
                  <a:tcPr/>
                </a:tc>
                <a:tc>
                  <a:txBody>
                    <a:bodyPr/>
                    <a:lstStyle/>
                    <a:p>
                      <a:pPr algn="ctr"/>
                      <a:endParaRPr lang="lt-LT" b="1" dirty="0">
                        <a:solidFill>
                          <a:schemeClr val="tx2"/>
                        </a:solidFill>
                        <a:latin typeface="Montserrat Medium" panose="00000600000000000000" pitchFamily="2" charset="0"/>
                      </a:endParaRPr>
                    </a:p>
                  </a:txBody>
                  <a:tcPr/>
                </a:tc>
                <a:tc>
                  <a:txBody>
                    <a:bodyPr/>
                    <a:lstStyle/>
                    <a:p>
                      <a:pPr algn="ctr"/>
                      <a:endParaRPr lang="lt-LT" b="1" dirty="0">
                        <a:solidFill>
                          <a:schemeClr val="tx2"/>
                        </a:solidFill>
                        <a:latin typeface="Montserrat Medium" panose="00000600000000000000" pitchFamily="2" charset="0"/>
                      </a:endParaRPr>
                    </a:p>
                  </a:txBody>
                  <a:tcPr/>
                </a:tc>
                <a:tc>
                  <a:txBody>
                    <a:bodyPr/>
                    <a:lstStyle/>
                    <a:p>
                      <a:pPr algn="ctr"/>
                      <a:r>
                        <a:rPr lang="en-US" b="1" dirty="0">
                          <a:solidFill>
                            <a:schemeClr val="tx2"/>
                          </a:solidFill>
                          <a:latin typeface="Montserrat Medium" panose="00000600000000000000" pitchFamily="2" charset="0"/>
                        </a:rPr>
                        <a:t>183/119</a:t>
                      </a:r>
                      <a:endParaRPr lang="lt-LT" b="1" dirty="0">
                        <a:solidFill>
                          <a:schemeClr val="tx2"/>
                        </a:solidFill>
                        <a:latin typeface="Montserrat Medium" panose="00000600000000000000" pitchFamily="2" charset="0"/>
                      </a:endParaRPr>
                    </a:p>
                  </a:txBody>
                  <a:tcPr/>
                </a:tc>
                <a:tc>
                  <a:txBody>
                    <a:bodyPr/>
                    <a:lstStyle/>
                    <a:p>
                      <a:pPr algn="ctr"/>
                      <a:r>
                        <a:rPr lang="en-US" b="1" dirty="0">
                          <a:solidFill>
                            <a:schemeClr val="tx2"/>
                          </a:solidFill>
                          <a:latin typeface="Montserrat Medium" panose="00000600000000000000" pitchFamily="2" charset="0"/>
                        </a:rPr>
                        <a:t>164/131</a:t>
                      </a:r>
                      <a:endParaRPr lang="lt-LT" b="1" dirty="0">
                        <a:solidFill>
                          <a:schemeClr val="tx2"/>
                        </a:solidFill>
                        <a:latin typeface="Montserrat Medium" panose="00000600000000000000" pitchFamily="2" charset="0"/>
                      </a:endParaRPr>
                    </a:p>
                  </a:txBody>
                  <a:tcPr/>
                </a:tc>
                <a:extLst>
                  <a:ext uri="{0D108BD9-81ED-4DB2-BD59-A6C34878D82A}">
                    <a16:rowId xmlns:a16="http://schemas.microsoft.com/office/drawing/2014/main" val="951308999"/>
                  </a:ext>
                </a:extLst>
              </a:tr>
            </a:tbl>
          </a:graphicData>
        </a:graphic>
      </p:graphicFrame>
    </p:spTree>
    <p:extLst>
      <p:ext uri="{BB962C8B-B14F-4D97-AF65-F5344CB8AC3E}">
        <p14:creationId xmlns:p14="http://schemas.microsoft.com/office/powerpoint/2010/main" val="146293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18"/>
        <p:cNvGrpSpPr/>
        <p:nvPr/>
      </p:nvGrpSpPr>
      <p:grpSpPr>
        <a:xfrm>
          <a:off x="0" y="0"/>
          <a:ext cx="0" cy="0"/>
          <a:chOff x="0" y="0"/>
          <a:chExt cx="0" cy="0"/>
        </a:xfrm>
      </p:grpSpPr>
      <p:sp>
        <p:nvSpPr>
          <p:cNvPr id="3219" name="Google Shape;3219;p40"/>
          <p:cNvSpPr txBox="1">
            <a:spLocks noGrp="1"/>
          </p:cNvSpPr>
          <p:nvPr>
            <p:ph type="title"/>
          </p:nvPr>
        </p:nvSpPr>
        <p:spPr>
          <a:xfrm>
            <a:off x="720000" y="1399225"/>
            <a:ext cx="7704000" cy="277200"/>
          </a:xfrm>
          <a:prstGeom prst="rect">
            <a:avLst/>
          </a:prstGeom>
        </p:spPr>
        <p:txBody>
          <a:bodyPr spcFirstLastPara="1" vert="horz" wrap="square" lIns="91425" tIns="91425" rIns="91425" bIns="91425" rtlCol="0" anchor="ctr" anchorCtr="0">
            <a:noAutofit/>
          </a:bodyPr>
          <a:lstStyle/>
          <a:p>
            <a:pPr>
              <a:spcBef>
                <a:spcPts val="0"/>
              </a:spcBef>
              <a:buClr>
                <a:schemeClr val="dk2"/>
              </a:buClr>
              <a:buSzPts val="1100"/>
            </a:pPr>
            <a:r>
              <a:rPr lang="lt-LT" dirty="0"/>
              <a:t>Tyrimo metodika</a:t>
            </a:r>
            <a:endParaRPr dirty="0"/>
          </a:p>
        </p:txBody>
      </p:sp>
      <p:sp>
        <p:nvSpPr>
          <p:cNvPr id="3220" name="Google Shape;3220;p40"/>
          <p:cNvSpPr txBox="1"/>
          <p:nvPr/>
        </p:nvSpPr>
        <p:spPr>
          <a:xfrm>
            <a:off x="358846" y="3878209"/>
            <a:ext cx="1560600" cy="448200"/>
          </a:xfrm>
          <a:prstGeom prst="rect">
            <a:avLst/>
          </a:prstGeom>
          <a:noFill/>
          <a:ln>
            <a:noFill/>
          </a:ln>
        </p:spPr>
        <p:txBody>
          <a:bodyPr spcFirstLastPara="1" wrap="square" lIns="91425" tIns="91425" rIns="91425" bIns="91425" anchor="ctr" anchorCtr="0">
            <a:noAutofit/>
          </a:bodyPr>
          <a:lstStyle/>
          <a:p>
            <a:pPr algn="ctr"/>
            <a:r>
              <a:rPr lang="lt-LT" sz="1500" dirty="0">
                <a:solidFill>
                  <a:schemeClr val="bg1"/>
                </a:solidFill>
                <a:latin typeface="Manjari"/>
                <a:ea typeface="Manjari"/>
                <a:cs typeface="Manjari"/>
                <a:sym typeface="Manjari"/>
              </a:rPr>
              <a:t>Streso stiprumas </a:t>
            </a:r>
          </a:p>
          <a:p>
            <a:pPr algn="ctr"/>
            <a:r>
              <a:rPr lang="lt-LT" sz="1500" dirty="0">
                <a:solidFill>
                  <a:schemeClr val="bg1"/>
                </a:solidFill>
                <a:latin typeface="Manjari"/>
                <a:ea typeface="Manjari"/>
                <a:cs typeface="Manjari"/>
                <a:sym typeface="Manjari"/>
              </a:rPr>
              <a:t>&gt;3 VAS</a:t>
            </a:r>
            <a:endParaRPr sz="1500" dirty="0">
              <a:solidFill>
                <a:schemeClr val="bg1"/>
              </a:solidFill>
              <a:latin typeface="Manjari"/>
              <a:ea typeface="Manjari"/>
              <a:cs typeface="Manjari"/>
              <a:sym typeface="Manjari"/>
            </a:endParaRPr>
          </a:p>
        </p:txBody>
      </p:sp>
      <p:sp>
        <p:nvSpPr>
          <p:cNvPr id="3221" name="Google Shape;3221;p40"/>
          <p:cNvSpPr txBox="1"/>
          <p:nvPr/>
        </p:nvSpPr>
        <p:spPr>
          <a:xfrm>
            <a:off x="288646" y="2860031"/>
            <a:ext cx="1518000" cy="281202"/>
          </a:xfrm>
          <a:prstGeom prst="rect">
            <a:avLst/>
          </a:prstGeom>
          <a:noFill/>
          <a:ln>
            <a:noFill/>
          </a:ln>
        </p:spPr>
        <p:txBody>
          <a:bodyPr spcFirstLastPara="1" wrap="square" lIns="91425" tIns="91425" rIns="91425" bIns="91425" anchor="ctr" anchorCtr="0">
            <a:noAutofit/>
          </a:bodyPr>
          <a:lstStyle/>
          <a:p>
            <a:pPr lvl="0" algn="ctr"/>
            <a:r>
              <a:rPr lang="lt-LT" sz="1600" dirty="0">
                <a:solidFill>
                  <a:schemeClr val="bg1"/>
                </a:solidFill>
                <a:latin typeface="Montserrat Black"/>
                <a:ea typeface="Montserrat Black"/>
                <a:cs typeface="Montserrat Black"/>
                <a:sym typeface="Montserrat Black"/>
              </a:rPr>
              <a:t>Tiriamųjų atranka</a:t>
            </a:r>
            <a:endParaRPr lang="en-US" sz="1600" dirty="0">
              <a:solidFill>
                <a:schemeClr val="bg1"/>
              </a:solidFill>
              <a:latin typeface="Montserrat Black"/>
              <a:ea typeface="Montserrat Black"/>
              <a:cs typeface="Montserrat Black"/>
              <a:sym typeface="Montserrat Black"/>
            </a:endParaRPr>
          </a:p>
          <a:p>
            <a:pPr lvl="0" algn="ctr"/>
            <a:r>
              <a:rPr lang="en-US" sz="1600" dirty="0">
                <a:solidFill>
                  <a:schemeClr val="bg1"/>
                </a:solidFill>
              </a:rPr>
              <a:t>113</a:t>
            </a:r>
            <a:r>
              <a:rPr lang="lt-LT" sz="1600" dirty="0">
                <a:solidFill>
                  <a:schemeClr val="bg1"/>
                </a:solidFill>
              </a:rPr>
              <a:t>7</a:t>
            </a:r>
            <a:endParaRPr lang="lt-LT" sz="1600" dirty="0">
              <a:solidFill>
                <a:schemeClr val="bg1"/>
              </a:solidFill>
              <a:latin typeface="Montserrat Black"/>
              <a:ea typeface="Montserrat Black"/>
              <a:cs typeface="Montserrat Black"/>
              <a:sym typeface="Montserrat Black"/>
            </a:endParaRPr>
          </a:p>
          <a:p>
            <a:pPr algn="ctr"/>
            <a:r>
              <a:rPr lang="en-US" sz="1600" dirty="0">
                <a:solidFill>
                  <a:schemeClr val="bg1"/>
                </a:solidFill>
                <a:latin typeface="Montserrat Black"/>
                <a:ea typeface="Montserrat Black"/>
                <a:cs typeface="Montserrat Black"/>
                <a:sym typeface="Montserrat Black"/>
              </a:rPr>
              <a:t>1</a:t>
            </a:r>
            <a:endParaRPr sz="1600" dirty="0">
              <a:solidFill>
                <a:schemeClr val="bg1"/>
              </a:solidFill>
              <a:latin typeface="Montserrat Black"/>
              <a:ea typeface="Montserrat Black"/>
              <a:cs typeface="Montserrat Black"/>
              <a:sym typeface="Montserrat Black"/>
            </a:endParaRPr>
          </a:p>
        </p:txBody>
      </p:sp>
      <p:sp>
        <p:nvSpPr>
          <p:cNvPr id="3222" name="Google Shape;3222;p40"/>
          <p:cNvSpPr txBox="1"/>
          <p:nvPr/>
        </p:nvSpPr>
        <p:spPr>
          <a:xfrm>
            <a:off x="2004001" y="3781819"/>
            <a:ext cx="1560600" cy="448200"/>
          </a:xfrm>
          <a:prstGeom prst="rect">
            <a:avLst/>
          </a:prstGeom>
          <a:noFill/>
          <a:ln>
            <a:noFill/>
          </a:ln>
        </p:spPr>
        <p:txBody>
          <a:bodyPr spcFirstLastPara="1" wrap="square" lIns="91425" tIns="91425" rIns="91425" bIns="91425" anchor="ctr" anchorCtr="0">
            <a:noAutofit/>
          </a:bodyPr>
          <a:lstStyle/>
          <a:p>
            <a:pPr algn="ctr"/>
            <a:r>
              <a:rPr lang="en" sz="1500" dirty="0">
                <a:solidFill>
                  <a:schemeClr val="dk1"/>
                </a:solidFill>
                <a:latin typeface="Manjari"/>
                <a:ea typeface="Manjari"/>
                <a:cs typeface="Manjari"/>
                <a:sym typeface="Manjari"/>
              </a:rPr>
              <a:t>6</a:t>
            </a:r>
            <a:r>
              <a:rPr lang="lt-LT" sz="1500" dirty="0">
                <a:solidFill>
                  <a:schemeClr val="dk1"/>
                </a:solidFill>
                <a:latin typeface="Manjari"/>
                <a:ea typeface="Manjari"/>
                <a:cs typeface="Manjari"/>
                <a:sym typeface="Manjari"/>
              </a:rPr>
              <a:t> grupės</a:t>
            </a:r>
          </a:p>
        </p:txBody>
      </p:sp>
      <p:sp>
        <p:nvSpPr>
          <p:cNvPr id="3223" name="Google Shape;3223;p40"/>
          <p:cNvSpPr txBox="1"/>
          <p:nvPr/>
        </p:nvSpPr>
        <p:spPr>
          <a:xfrm>
            <a:off x="1905648" y="2847462"/>
            <a:ext cx="1601386" cy="282600"/>
          </a:xfrm>
          <a:prstGeom prst="rect">
            <a:avLst/>
          </a:prstGeom>
          <a:noFill/>
          <a:ln>
            <a:noFill/>
          </a:ln>
        </p:spPr>
        <p:txBody>
          <a:bodyPr spcFirstLastPara="1" wrap="square" lIns="91425" tIns="91425" rIns="91425" bIns="91425" anchor="ctr" anchorCtr="0">
            <a:noAutofit/>
          </a:bodyPr>
          <a:lstStyle/>
          <a:p>
            <a:pPr algn="ctr"/>
            <a:r>
              <a:rPr lang="lt-LT" sz="1600" dirty="0">
                <a:solidFill>
                  <a:schemeClr val="dk1"/>
                </a:solidFill>
                <a:latin typeface="Montserrat Black"/>
                <a:ea typeface="Montserrat Black"/>
                <a:cs typeface="Montserrat Black"/>
                <a:sym typeface="Montserrat Black"/>
              </a:rPr>
              <a:t>Dalyvių ištyrimas T0</a:t>
            </a:r>
            <a:endParaRPr lang="en-US" sz="1600" dirty="0">
              <a:solidFill>
                <a:schemeClr val="dk1"/>
              </a:solidFill>
              <a:latin typeface="Montserrat Black"/>
              <a:ea typeface="Montserrat Black"/>
              <a:cs typeface="Montserrat Black"/>
              <a:sym typeface="Montserrat Black"/>
            </a:endParaRPr>
          </a:p>
          <a:p>
            <a:pPr algn="ctr"/>
            <a:endParaRPr sz="1600" dirty="0">
              <a:solidFill>
                <a:schemeClr val="lt2"/>
              </a:solidFill>
              <a:latin typeface="Montserrat Black"/>
              <a:ea typeface="Montserrat Black"/>
              <a:cs typeface="Montserrat Black"/>
              <a:sym typeface="Montserrat Black"/>
            </a:endParaRPr>
          </a:p>
        </p:txBody>
      </p:sp>
      <p:sp>
        <p:nvSpPr>
          <p:cNvPr id="3224" name="Google Shape;3224;p40"/>
          <p:cNvSpPr txBox="1"/>
          <p:nvPr/>
        </p:nvSpPr>
        <p:spPr>
          <a:xfrm>
            <a:off x="3528393" y="3811371"/>
            <a:ext cx="2537870" cy="448200"/>
          </a:xfrm>
          <a:prstGeom prst="rect">
            <a:avLst/>
          </a:prstGeom>
          <a:noFill/>
          <a:ln>
            <a:noFill/>
          </a:ln>
        </p:spPr>
        <p:txBody>
          <a:bodyPr spcFirstLastPara="1" wrap="square" lIns="91425" tIns="91425" rIns="91425" bIns="91425" anchor="ctr" anchorCtr="0">
            <a:noAutofit/>
          </a:bodyPr>
          <a:lstStyle/>
          <a:p>
            <a:pPr algn="ctr"/>
            <a:r>
              <a:rPr lang="lt-LT" sz="1500" dirty="0">
                <a:solidFill>
                  <a:schemeClr val="dk1"/>
                </a:solidFill>
                <a:latin typeface="Manjari"/>
                <a:ea typeface="Manjari"/>
                <a:cs typeface="Manjari"/>
                <a:sym typeface="Manjari"/>
              </a:rPr>
              <a:t>6 tyrimo centrai </a:t>
            </a:r>
          </a:p>
          <a:p>
            <a:pPr algn="ctr"/>
            <a:r>
              <a:rPr lang="lt-LT" sz="1500" dirty="0">
                <a:solidFill>
                  <a:schemeClr val="dk1"/>
                </a:solidFill>
                <a:latin typeface="Manjari"/>
                <a:ea typeface="Manjari"/>
                <a:cs typeface="Manjari"/>
                <a:sym typeface="Manjari"/>
              </a:rPr>
              <a:t>Vieninga metodika</a:t>
            </a:r>
            <a:endParaRPr sz="1500" dirty="0">
              <a:solidFill>
                <a:schemeClr val="dk1"/>
              </a:solidFill>
              <a:latin typeface="Manjari"/>
              <a:ea typeface="Manjari"/>
              <a:cs typeface="Manjari"/>
              <a:sym typeface="Manjari"/>
            </a:endParaRPr>
          </a:p>
        </p:txBody>
      </p:sp>
      <p:sp>
        <p:nvSpPr>
          <p:cNvPr id="3225" name="Google Shape;3225;p40"/>
          <p:cNvSpPr txBox="1"/>
          <p:nvPr/>
        </p:nvSpPr>
        <p:spPr>
          <a:xfrm>
            <a:off x="3622890" y="2765009"/>
            <a:ext cx="1518300" cy="282600"/>
          </a:xfrm>
          <a:prstGeom prst="rect">
            <a:avLst/>
          </a:prstGeom>
          <a:noFill/>
          <a:ln>
            <a:noFill/>
          </a:ln>
        </p:spPr>
        <p:txBody>
          <a:bodyPr spcFirstLastPara="1" wrap="square" lIns="91425" tIns="91425" rIns="91425" bIns="91425" anchor="ctr" anchorCtr="0">
            <a:noAutofit/>
          </a:bodyPr>
          <a:lstStyle/>
          <a:p>
            <a:pPr algn="ctr"/>
            <a:r>
              <a:rPr lang="lt-LT" sz="1600" dirty="0">
                <a:solidFill>
                  <a:schemeClr val="dk1"/>
                </a:solidFill>
                <a:latin typeface="Montserrat Black"/>
                <a:ea typeface="Montserrat Black"/>
                <a:cs typeface="Montserrat Black"/>
                <a:sym typeface="Montserrat Black"/>
              </a:rPr>
              <a:t>Procedūros</a:t>
            </a:r>
            <a:endParaRPr sz="1600" dirty="0">
              <a:solidFill>
                <a:schemeClr val="lt2"/>
              </a:solidFill>
              <a:latin typeface="Montserrat Black"/>
              <a:ea typeface="Montserrat Black"/>
              <a:cs typeface="Montserrat Black"/>
              <a:sym typeface="Montserrat Black"/>
            </a:endParaRPr>
          </a:p>
        </p:txBody>
      </p:sp>
      <p:sp>
        <p:nvSpPr>
          <p:cNvPr id="3226" name="Google Shape;3226;p40"/>
          <p:cNvSpPr/>
          <p:nvPr/>
        </p:nvSpPr>
        <p:spPr>
          <a:xfrm>
            <a:off x="0" y="3389400"/>
            <a:ext cx="9144000" cy="63900"/>
          </a:xfrm>
          <a:prstGeom prst="rect">
            <a:avLst/>
          </a:prstGeom>
          <a:solidFill>
            <a:schemeClr val="accent5"/>
          </a:solidFill>
          <a:ln>
            <a:noFill/>
          </a:ln>
        </p:spPr>
        <p:txBody>
          <a:bodyPr spcFirstLastPara="1" wrap="square" lIns="91425" tIns="91425" rIns="91425" bIns="91425" anchor="ctr" anchorCtr="0">
            <a:noAutofit/>
          </a:bodyPr>
          <a:lstStyle/>
          <a:p>
            <a:endParaRPr/>
          </a:p>
        </p:txBody>
      </p:sp>
      <p:grpSp>
        <p:nvGrpSpPr>
          <p:cNvPr id="3227" name="Google Shape;3227;p40"/>
          <p:cNvGrpSpPr/>
          <p:nvPr/>
        </p:nvGrpSpPr>
        <p:grpSpPr>
          <a:xfrm>
            <a:off x="864796" y="3238500"/>
            <a:ext cx="365700" cy="365700"/>
            <a:chOff x="2078550" y="4124325"/>
            <a:chExt cx="365700" cy="365700"/>
          </a:xfrm>
        </p:grpSpPr>
        <p:sp>
          <p:nvSpPr>
            <p:cNvPr id="3228" name="Google Shape;3228;p40"/>
            <p:cNvSpPr/>
            <p:nvPr/>
          </p:nvSpPr>
          <p:spPr>
            <a:xfrm>
              <a:off x="2078550" y="4124325"/>
              <a:ext cx="365700" cy="365700"/>
            </a:xfrm>
            <a:prstGeom prst="ellipse">
              <a:avLst/>
            </a:prstGeom>
            <a:solidFill>
              <a:schemeClr val="accent5"/>
            </a:solidFill>
            <a:ln>
              <a:noFill/>
            </a:ln>
          </p:spPr>
          <p:txBody>
            <a:bodyPr spcFirstLastPara="1" wrap="square" lIns="91425" tIns="91425" rIns="91425" bIns="91425" anchor="ctr" anchorCtr="0">
              <a:noAutofit/>
            </a:bodyPr>
            <a:lstStyle/>
            <a:p>
              <a:endParaRPr/>
            </a:p>
          </p:txBody>
        </p:sp>
        <p:sp>
          <p:nvSpPr>
            <p:cNvPr id="3229" name="Google Shape;3229;p40"/>
            <p:cNvSpPr/>
            <p:nvPr/>
          </p:nvSpPr>
          <p:spPr>
            <a:xfrm>
              <a:off x="2169900" y="4215675"/>
              <a:ext cx="183000" cy="183000"/>
            </a:xfrm>
            <a:prstGeom prst="ellipse">
              <a:avLst/>
            </a:prstGeom>
            <a:solidFill>
              <a:schemeClr val="lt2"/>
            </a:solidFill>
            <a:ln>
              <a:noFill/>
            </a:ln>
          </p:spPr>
          <p:txBody>
            <a:bodyPr spcFirstLastPara="1" wrap="square" lIns="91425" tIns="91425" rIns="91425" bIns="91425" anchor="ctr" anchorCtr="0">
              <a:noAutofit/>
            </a:bodyPr>
            <a:lstStyle/>
            <a:p>
              <a:endParaRPr/>
            </a:p>
          </p:txBody>
        </p:sp>
      </p:grpSp>
      <p:grpSp>
        <p:nvGrpSpPr>
          <p:cNvPr id="3230" name="Google Shape;3230;p40"/>
          <p:cNvGrpSpPr/>
          <p:nvPr/>
        </p:nvGrpSpPr>
        <p:grpSpPr>
          <a:xfrm>
            <a:off x="2525419" y="3225457"/>
            <a:ext cx="365700" cy="365700"/>
            <a:chOff x="2078550" y="4124325"/>
            <a:chExt cx="365700" cy="365700"/>
          </a:xfrm>
        </p:grpSpPr>
        <p:sp>
          <p:nvSpPr>
            <p:cNvPr id="3231" name="Google Shape;3231;p40"/>
            <p:cNvSpPr/>
            <p:nvPr/>
          </p:nvSpPr>
          <p:spPr>
            <a:xfrm>
              <a:off x="2078550" y="4124325"/>
              <a:ext cx="365700" cy="365700"/>
            </a:xfrm>
            <a:prstGeom prst="ellipse">
              <a:avLst/>
            </a:prstGeom>
            <a:solidFill>
              <a:schemeClr val="accent5"/>
            </a:solidFill>
            <a:ln>
              <a:noFill/>
            </a:ln>
          </p:spPr>
          <p:txBody>
            <a:bodyPr spcFirstLastPara="1" wrap="square" lIns="91425" tIns="91425" rIns="91425" bIns="91425" anchor="ctr" anchorCtr="0">
              <a:noAutofit/>
            </a:bodyPr>
            <a:lstStyle/>
            <a:p>
              <a:endParaRPr/>
            </a:p>
          </p:txBody>
        </p:sp>
        <p:sp>
          <p:nvSpPr>
            <p:cNvPr id="3232" name="Google Shape;3232;p40"/>
            <p:cNvSpPr/>
            <p:nvPr/>
          </p:nvSpPr>
          <p:spPr>
            <a:xfrm>
              <a:off x="2169900" y="4215675"/>
              <a:ext cx="183000" cy="183000"/>
            </a:xfrm>
            <a:prstGeom prst="ellipse">
              <a:avLst/>
            </a:prstGeom>
            <a:solidFill>
              <a:schemeClr val="lt2"/>
            </a:solidFill>
            <a:ln>
              <a:noFill/>
            </a:ln>
          </p:spPr>
          <p:txBody>
            <a:bodyPr spcFirstLastPara="1" wrap="square" lIns="91425" tIns="91425" rIns="91425" bIns="91425" anchor="ctr" anchorCtr="0">
              <a:noAutofit/>
            </a:bodyPr>
            <a:lstStyle/>
            <a:p>
              <a:endParaRPr/>
            </a:p>
          </p:txBody>
        </p:sp>
      </p:grpSp>
      <p:grpSp>
        <p:nvGrpSpPr>
          <p:cNvPr id="3233" name="Google Shape;3233;p40"/>
          <p:cNvGrpSpPr/>
          <p:nvPr/>
        </p:nvGrpSpPr>
        <p:grpSpPr>
          <a:xfrm>
            <a:off x="4199190" y="3238500"/>
            <a:ext cx="365700" cy="365700"/>
            <a:chOff x="2078550" y="4124325"/>
            <a:chExt cx="365700" cy="365700"/>
          </a:xfrm>
        </p:grpSpPr>
        <p:sp>
          <p:nvSpPr>
            <p:cNvPr id="3234" name="Google Shape;3234;p40"/>
            <p:cNvSpPr/>
            <p:nvPr/>
          </p:nvSpPr>
          <p:spPr>
            <a:xfrm>
              <a:off x="2078550" y="4124325"/>
              <a:ext cx="365700" cy="365700"/>
            </a:xfrm>
            <a:prstGeom prst="ellipse">
              <a:avLst/>
            </a:prstGeom>
            <a:solidFill>
              <a:schemeClr val="accent5"/>
            </a:solidFill>
            <a:ln>
              <a:noFill/>
            </a:ln>
          </p:spPr>
          <p:txBody>
            <a:bodyPr spcFirstLastPara="1" wrap="square" lIns="91425" tIns="91425" rIns="91425" bIns="91425" anchor="ctr" anchorCtr="0">
              <a:noAutofit/>
            </a:bodyPr>
            <a:lstStyle/>
            <a:p>
              <a:endParaRPr/>
            </a:p>
          </p:txBody>
        </p:sp>
        <p:sp>
          <p:nvSpPr>
            <p:cNvPr id="3235" name="Google Shape;3235;p40"/>
            <p:cNvSpPr/>
            <p:nvPr/>
          </p:nvSpPr>
          <p:spPr>
            <a:xfrm>
              <a:off x="2169900" y="4215675"/>
              <a:ext cx="183000" cy="183000"/>
            </a:xfrm>
            <a:prstGeom prst="ellipse">
              <a:avLst/>
            </a:prstGeom>
            <a:solidFill>
              <a:schemeClr val="lt2"/>
            </a:solidFill>
            <a:ln>
              <a:noFill/>
            </a:ln>
          </p:spPr>
          <p:txBody>
            <a:bodyPr spcFirstLastPara="1" wrap="square" lIns="91425" tIns="91425" rIns="91425" bIns="91425" anchor="ctr" anchorCtr="0">
              <a:noAutofit/>
            </a:bodyPr>
            <a:lstStyle/>
            <a:p>
              <a:endParaRPr/>
            </a:p>
          </p:txBody>
        </p:sp>
      </p:grpSp>
      <p:grpSp>
        <p:nvGrpSpPr>
          <p:cNvPr id="2" name="Google Shape;3233;p40">
            <a:extLst>
              <a:ext uri="{FF2B5EF4-FFF2-40B4-BE49-F238E27FC236}">
                <a16:creationId xmlns:a16="http://schemas.microsoft.com/office/drawing/2014/main" id="{BB6901CA-D570-2B49-D3CD-FD5784904C43}"/>
              </a:ext>
            </a:extLst>
          </p:cNvPr>
          <p:cNvGrpSpPr/>
          <p:nvPr/>
        </p:nvGrpSpPr>
        <p:grpSpPr>
          <a:xfrm>
            <a:off x="5887183" y="3206550"/>
            <a:ext cx="365700" cy="365700"/>
            <a:chOff x="2078550" y="4124325"/>
            <a:chExt cx="365700" cy="365700"/>
          </a:xfrm>
        </p:grpSpPr>
        <p:sp>
          <p:nvSpPr>
            <p:cNvPr id="3" name="Google Shape;3234;p40">
              <a:extLst>
                <a:ext uri="{FF2B5EF4-FFF2-40B4-BE49-F238E27FC236}">
                  <a16:creationId xmlns:a16="http://schemas.microsoft.com/office/drawing/2014/main" id="{5336B6B2-163C-2436-0E89-C3DC667CD2FB}"/>
                </a:ext>
              </a:extLst>
            </p:cNvPr>
            <p:cNvSpPr/>
            <p:nvPr/>
          </p:nvSpPr>
          <p:spPr>
            <a:xfrm>
              <a:off x="2078550" y="4124325"/>
              <a:ext cx="365700" cy="365700"/>
            </a:xfrm>
            <a:prstGeom prst="ellipse">
              <a:avLst/>
            </a:prstGeom>
            <a:solidFill>
              <a:schemeClr val="accent5"/>
            </a:solidFill>
            <a:ln>
              <a:noFill/>
            </a:ln>
          </p:spPr>
          <p:txBody>
            <a:bodyPr spcFirstLastPara="1" wrap="square" lIns="91425" tIns="91425" rIns="91425" bIns="91425" anchor="ctr" anchorCtr="0">
              <a:noAutofit/>
            </a:bodyPr>
            <a:lstStyle/>
            <a:p>
              <a:endParaRPr/>
            </a:p>
          </p:txBody>
        </p:sp>
        <p:sp>
          <p:nvSpPr>
            <p:cNvPr id="4" name="Google Shape;3235;p40">
              <a:extLst>
                <a:ext uri="{FF2B5EF4-FFF2-40B4-BE49-F238E27FC236}">
                  <a16:creationId xmlns:a16="http://schemas.microsoft.com/office/drawing/2014/main" id="{6AB85B2F-9584-D957-1815-443A8B8D3427}"/>
                </a:ext>
              </a:extLst>
            </p:cNvPr>
            <p:cNvSpPr/>
            <p:nvPr/>
          </p:nvSpPr>
          <p:spPr>
            <a:xfrm>
              <a:off x="2169900" y="4215675"/>
              <a:ext cx="183000" cy="183000"/>
            </a:xfrm>
            <a:prstGeom prst="ellipse">
              <a:avLst/>
            </a:prstGeom>
            <a:solidFill>
              <a:schemeClr val="lt2"/>
            </a:solidFill>
            <a:ln>
              <a:noFill/>
            </a:ln>
          </p:spPr>
          <p:txBody>
            <a:bodyPr spcFirstLastPara="1" wrap="square" lIns="91425" tIns="91425" rIns="91425" bIns="91425" anchor="ctr" anchorCtr="0">
              <a:noAutofit/>
            </a:bodyPr>
            <a:lstStyle/>
            <a:p>
              <a:endParaRPr/>
            </a:p>
          </p:txBody>
        </p:sp>
      </p:grpSp>
      <p:grpSp>
        <p:nvGrpSpPr>
          <p:cNvPr id="5" name="Google Shape;3233;p40">
            <a:extLst>
              <a:ext uri="{FF2B5EF4-FFF2-40B4-BE49-F238E27FC236}">
                <a16:creationId xmlns:a16="http://schemas.microsoft.com/office/drawing/2014/main" id="{E462931B-5678-70F7-5DE7-FA535BE1D778}"/>
              </a:ext>
            </a:extLst>
          </p:cNvPr>
          <p:cNvGrpSpPr/>
          <p:nvPr/>
        </p:nvGrpSpPr>
        <p:grpSpPr>
          <a:xfrm>
            <a:off x="7286754" y="3202551"/>
            <a:ext cx="365700" cy="365700"/>
            <a:chOff x="2078550" y="4124325"/>
            <a:chExt cx="365700" cy="365700"/>
          </a:xfrm>
        </p:grpSpPr>
        <p:sp>
          <p:nvSpPr>
            <p:cNvPr id="6" name="Google Shape;3234;p40">
              <a:extLst>
                <a:ext uri="{FF2B5EF4-FFF2-40B4-BE49-F238E27FC236}">
                  <a16:creationId xmlns:a16="http://schemas.microsoft.com/office/drawing/2014/main" id="{443A485B-0B5A-453A-ABD5-E2A783FE0B98}"/>
                </a:ext>
              </a:extLst>
            </p:cNvPr>
            <p:cNvSpPr/>
            <p:nvPr/>
          </p:nvSpPr>
          <p:spPr>
            <a:xfrm>
              <a:off x="2078550" y="4124325"/>
              <a:ext cx="365700" cy="365700"/>
            </a:xfrm>
            <a:prstGeom prst="ellipse">
              <a:avLst/>
            </a:prstGeom>
            <a:solidFill>
              <a:schemeClr val="accent5"/>
            </a:solidFill>
            <a:ln>
              <a:noFill/>
            </a:ln>
          </p:spPr>
          <p:txBody>
            <a:bodyPr spcFirstLastPara="1" wrap="square" lIns="91425" tIns="91425" rIns="91425" bIns="91425" anchor="ctr" anchorCtr="0">
              <a:noAutofit/>
            </a:bodyPr>
            <a:lstStyle/>
            <a:p>
              <a:endParaRPr/>
            </a:p>
          </p:txBody>
        </p:sp>
        <p:sp>
          <p:nvSpPr>
            <p:cNvPr id="7" name="Google Shape;3235;p40">
              <a:extLst>
                <a:ext uri="{FF2B5EF4-FFF2-40B4-BE49-F238E27FC236}">
                  <a16:creationId xmlns:a16="http://schemas.microsoft.com/office/drawing/2014/main" id="{4DBD7040-E0F0-D079-CAEC-79BCA337C912}"/>
                </a:ext>
              </a:extLst>
            </p:cNvPr>
            <p:cNvSpPr/>
            <p:nvPr/>
          </p:nvSpPr>
          <p:spPr>
            <a:xfrm>
              <a:off x="2169900" y="4215675"/>
              <a:ext cx="183000" cy="183000"/>
            </a:xfrm>
            <a:prstGeom prst="ellipse">
              <a:avLst/>
            </a:prstGeom>
            <a:solidFill>
              <a:schemeClr val="lt2"/>
            </a:solidFill>
            <a:ln>
              <a:noFill/>
            </a:ln>
          </p:spPr>
          <p:txBody>
            <a:bodyPr spcFirstLastPara="1" wrap="square" lIns="91425" tIns="91425" rIns="91425" bIns="91425" anchor="ctr" anchorCtr="0">
              <a:noAutofit/>
            </a:bodyPr>
            <a:lstStyle/>
            <a:p>
              <a:endParaRPr/>
            </a:p>
          </p:txBody>
        </p:sp>
      </p:grpSp>
      <p:grpSp>
        <p:nvGrpSpPr>
          <p:cNvPr id="8" name="Google Shape;3233;p40">
            <a:extLst>
              <a:ext uri="{FF2B5EF4-FFF2-40B4-BE49-F238E27FC236}">
                <a16:creationId xmlns:a16="http://schemas.microsoft.com/office/drawing/2014/main" id="{BD3EAE53-D6BD-1AAF-370A-E37F353BB44A}"/>
              </a:ext>
            </a:extLst>
          </p:cNvPr>
          <p:cNvGrpSpPr/>
          <p:nvPr/>
        </p:nvGrpSpPr>
        <p:grpSpPr>
          <a:xfrm>
            <a:off x="8641125" y="3198867"/>
            <a:ext cx="365700" cy="365700"/>
            <a:chOff x="2078550" y="4124325"/>
            <a:chExt cx="365700" cy="365700"/>
          </a:xfrm>
        </p:grpSpPr>
        <p:sp>
          <p:nvSpPr>
            <p:cNvPr id="9" name="Google Shape;3234;p40">
              <a:extLst>
                <a:ext uri="{FF2B5EF4-FFF2-40B4-BE49-F238E27FC236}">
                  <a16:creationId xmlns:a16="http://schemas.microsoft.com/office/drawing/2014/main" id="{AAE98E24-20F6-64FB-00C3-B10DFA0646DD}"/>
                </a:ext>
              </a:extLst>
            </p:cNvPr>
            <p:cNvSpPr/>
            <p:nvPr/>
          </p:nvSpPr>
          <p:spPr>
            <a:xfrm>
              <a:off x="2078550" y="4124325"/>
              <a:ext cx="365700" cy="365700"/>
            </a:xfrm>
            <a:prstGeom prst="ellipse">
              <a:avLst/>
            </a:prstGeom>
            <a:solidFill>
              <a:schemeClr val="accent5"/>
            </a:solidFill>
            <a:ln>
              <a:noFill/>
            </a:ln>
          </p:spPr>
          <p:txBody>
            <a:bodyPr spcFirstLastPara="1" wrap="square" lIns="91425" tIns="91425" rIns="91425" bIns="91425" anchor="ctr" anchorCtr="0">
              <a:noAutofit/>
            </a:bodyPr>
            <a:lstStyle/>
            <a:p>
              <a:endParaRPr/>
            </a:p>
          </p:txBody>
        </p:sp>
        <p:sp>
          <p:nvSpPr>
            <p:cNvPr id="10" name="Google Shape;3235;p40">
              <a:extLst>
                <a:ext uri="{FF2B5EF4-FFF2-40B4-BE49-F238E27FC236}">
                  <a16:creationId xmlns:a16="http://schemas.microsoft.com/office/drawing/2014/main" id="{5E7FCE42-8A79-B81A-85B0-2487D902DFAE}"/>
                </a:ext>
              </a:extLst>
            </p:cNvPr>
            <p:cNvSpPr/>
            <p:nvPr/>
          </p:nvSpPr>
          <p:spPr>
            <a:xfrm>
              <a:off x="2169900" y="4215675"/>
              <a:ext cx="183000" cy="183000"/>
            </a:xfrm>
            <a:prstGeom prst="ellipse">
              <a:avLst/>
            </a:prstGeom>
            <a:solidFill>
              <a:schemeClr val="lt2"/>
            </a:solidFill>
            <a:ln>
              <a:noFill/>
            </a:ln>
          </p:spPr>
          <p:txBody>
            <a:bodyPr spcFirstLastPara="1" wrap="square" lIns="91425" tIns="91425" rIns="91425" bIns="91425" anchor="ctr" anchorCtr="0">
              <a:noAutofit/>
            </a:bodyPr>
            <a:lstStyle/>
            <a:p>
              <a:endParaRPr/>
            </a:p>
          </p:txBody>
        </p:sp>
      </p:grpSp>
      <p:sp>
        <p:nvSpPr>
          <p:cNvPr id="13" name="Google Shape;3223;p40">
            <a:extLst>
              <a:ext uri="{FF2B5EF4-FFF2-40B4-BE49-F238E27FC236}">
                <a16:creationId xmlns:a16="http://schemas.microsoft.com/office/drawing/2014/main" id="{5F8B8E73-5743-5C00-CB16-28AB1F93BFB6}"/>
              </a:ext>
            </a:extLst>
          </p:cNvPr>
          <p:cNvSpPr txBox="1"/>
          <p:nvPr/>
        </p:nvSpPr>
        <p:spPr>
          <a:xfrm>
            <a:off x="7749097" y="2672736"/>
            <a:ext cx="1601386" cy="282600"/>
          </a:xfrm>
          <a:prstGeom prst="rect">
            <a:avLst/>
          </a:prstGeom>
          <a:noFill/>
          <a:ln>
            <a:noFill/>
          </a:ln>
        </p:spPr>
        <p:txBody>
          <a:bodyPr spcFirstLastPara="1" wrap="square" lIns="91425" tIns="91425" rIns="91425" bIns="91425" anchor="ctr" anchorCtr="0">
            <a:noAutofit/>
          </a:bodyPr>
          <a:lstStyle/>
          <a:p>
            <a:pPr algn="ctr"/>
            <a:r>
              <a:rPr lang="lt-LT" sz="1600" dirty="0">
                <a:solidFill>
                  <a:schemeClr val="dk1"/>
                </a:solidFill>
                <a:latin typeface="Montserrat Black"/>
                <a:ea typeface="Montserrat Black"/>
                <a:cs typeface="Montserrat Black"/>
                <a:sym typeface="Montserrat Black"/>
              </a:rPr>
              <a:t>ištyrimas </a:t>
            </a:r>
          </a:p>
          <a:p>
            <a:pPr algn="ctr"/>
            <a:r>
              <a:rPr lang="lt-LT" sz="1600" dirty="0">
                <a:solidFill>
                  <a:schemeClr val="dk1"/>
                </a:solidFill>
                <a:latin typeface="Montserrat Black"/>
                <a:ea typeface="Montserrat Black"/>
                <a:cs typeface="Montserrat Black"/>
                <a:sym typeface="Montserrat Black"/>
              </a:rPr>
              <a:t>po 6 mėn.</a:t>
            </a:r>
            <a:endParaRPr sz="1600" dirty="0">
              <a:solidFill>
                <a:schemeClr val="lt2"/>
              </a:solidFill>
              <a:latin typeface="Montserrat Black"/>
              <a:ea typeface="Montserrat Black"/>
              <a:cs typeface="Montserrat Black"/>
              <a:sym typeface="Montserrat Black"/>
            </a:endParaRPr>
          </a:p>
        </p:txBody>
      </p:sp>
      <p:sp>
        <p:nvSpPr>
          <p:cNvPr id="14" name="Google Shape;3223;p40">
            <a:extLst>
              <a:ext uri="{FF2B5EF4-FFF2-40B4-BE49-F238E27FC236}">
                <a16:creationId xmlns:a16="http://schemas.microsoft.com/office/drawing/2014/main" id="{99499E3B-79C9-4766-33C9-08921DBE1E14}"/>
              </a:ext>
            </a:extLst>
          </p:cNvPr>
          <p:cNvSpPr txBox="1"/>
          <p:nvPr/>
        </p:nvSpPr>
        <p:spPr>
          <a:xfrm>
            <a:off x="6494361" y="2672736"/>
            <a:ext cx="1601386" cy="282600"/>
          </a:xfrm>
          <a:prstGeom prst="rect">
            <a:avLst/>
          </a:prstGeom>
          <a:noFill/>
          <a:ln>
            <a:noFill/>
          </a:ln>
        </p:spPr>
        <p:txBody>
          <a:bodyPr spcFirstLastPara="1" wrap="square" lIns="91425" tIns="91425" rIns="91425" bIns="91425" anchor="ctr" anchorCtr="0">
            <a:noAutofit/>
          </a:bodyPr>
          <a:lstStyle/>
          <a:p>
            <a:pPr algn="ctr"/>
            <a:r>
              <a:rPr lang="lt-LT" sz="1600" dirty="0">
                <a:solidFill>
                  <a:schemeClr val="dk1"/>
                </a:solidFill>
                <a:latin typeface="Montserrat Black"/>
                <a:ea typeface="Montserrat Black"/>
                <a:cs typeface="Montserrat Black"/>
                <a:sym typeface="Montserrat Black"/>
              </a:rPr>
              <a:t>ištyrimas </a:t>
            </a:r>
          </a:p>
          <a:p>
            <a:pPr algn="ctr"/>
            <a:r>
              <a:rPr lang="lt-LT" sz="1600" dirty="0">
                <a:solidFill>
                  <a:schemeClr val="dk1"/>
                </a:solidFill>
                <a:latin typeface="Montserrat Black"/>
                <a:ea typeface="Montserrat Black"/>
                <a:cs typeface="Montserrat Black"/>
                <a:sym typeface="Montserrat Black"/>
              </a:rPr>
              <a:t>po 3 mėn.</a:t>
            </a:r>
            <a:endParaRPr sz="1600" dirty="0">
              <a:solidFill>
                <a:schemeClr val="lt2"/>
              </a:solidFill>
              <a:latin typeface="Montserrat Black"/>
              <a:ea typeface="Montserrat Black"/>
              <a:cs typeface="Montserrat Black"/>
              <a:sym typeface="Montserrat Black"/>
            </a:endParaRPr>
          </a:p>
        </p:txBody>
      </p:sp>
      <p:sp>
        <p:nvSpPr>
          <p:cNvPr id="17" name="Google Shape;3223;p40">
            <a:extLst>
              <a:ext uri="{FF2B5EF4-FFF2-40B4-BE49-F238E27FC236}">
                <a16:creationId xmlns:a16="http://schemas.microsoft.com/office/drawing/2014/main" id="{468DDF3C-16AE-8DE0-437C-53A6DA25FA04}"/>
              </a:ext>
            </a:extLst>
          </p:cNvPr>
          <p:cNvSpPr txBox="1"/>
          <p:nvPr/>
        </p:nvSpPr>
        <p:spPr>
          <a:xfrm>
            <a:off x="5037512" y="2672743"/>
            <a:ext cx="1601386" cy="282600"/>
          </a:xfrm>
          <a:prstGeom prst="rect">
            <a:avLst/>
          </a:prstGeom>
          <a:noFill/>
          <a:ln>
            <a:noFill/>
          </a:ln>
        </p:spPr>
        <p:txBody>
          <a:bodyPr spcFirstLastPara="1" wrap="square" lIns="91425" tIns="91425" rIns="91425" bIns="91425" anchor="ctr" anchorCtr="0">
            <a:noAutofit/>
          </a:bodyPr>
          <a:lstStyle/>
          <a:p>
            <a:pPr algn="ctr"/>
            <a:r>
              <a:rPr lang="lt-LT" sz="1600" dirty="0">
                <a:solidFill>
                  <a:schemeClr val="dk1"/>
                </a:solidFill>
                <a:latin typeface="Montserrat Black"/>
                <a:ea typeface="Montserrat Black"/>
                <a:cs typeface="Montserrat Black"/>
                <a:sym typeface="Montserrat Black"/>
              </a:rPr>
              <a:t>Dalyvių ištyrimas T1</a:t>
            </a:r>
            <a:endParaRPr sz="1600" dirty="0">
              <a:solidFill>
                <a:schemeClr val="lt2"/>
              </a:solidFill>
              <a:latin typeface="Montserrat Black"/>
              <a:ea typeface="Montserrat Black"/>
              <a:cs typeface="Montserrat Black"/>
              <a:sym typeface="Montserrat Black"/>
            </a:endParaRPr>
          </a:p>
        </p:txBody>
      </p:sp>
      <p:sp>
        <p:nvSpPr>
          <p:cNvPr id="11" name="Google Shape;3222;p40">
            <a:extLst>
              <a:ext uri="{FF2B5EF4-FFF2-40B4-BE49-F238E27FC236}">
                <a16:creationId xmlns:a16="http://schemas.microsoft.com/office/drawing/2014/main" id="{F4C0AF64-2458-8224-334A-B511AC01D2CA}"/>
              </a:ext>
            </a:extLst>
          </p:cNvPr>
          <p:cNvSpPr txBox="1"/>
          <p:nvPr/>
        </p:nvSpPr>
        <p:spPr>
          <a:xfrm>
            <a:off x="6114610" y="3747175"/>
            <a:ext cx="1560600" cy="448200"/>
          </a:xfrm>
          <a:prstGeom prst="rect">
            <a:avLst/>
          </a:prstGeom>
          <a:noFill/>
          <a:ln>
            <a:noFill/>
          </a:ln>
        </p:spPr>
        <p:txBody>
          <a:bodyPr spcFirstLastPara="1" wrap="square" lIns="91425" tIns="91425" rIns="91425" bIns="91425" anchor="ctr" anchorCtr="0">
            <a:noAutofit/>
          </a:bodyPr>
          <a:lstStyle/>
          <a:p>
            <a:pPr algn="ctr"/>
            <a:r>
              <a:rPr lang="en" sz="1500" dirty="0">
                <a:solidFill>
                  <a:schemeClr val="dk1"/>
                </a:solidFill>
                <a:latin typeface="Manjari"/>
                <a:ea typeface="Manjari"/>
                <a:cs typeface="Manjari"/>
                <a:sym typeface="Manjari"/>
              </a:rPr>
              <a:t>6</a:t>
            </a:r>
            <a:r>
              <a:rPr lang="lt-LT" sz="1500" dirty="0">
                <a:solidFill>
                  <a:schemeClr val="dk1"/>
                </a:solidFill>
                <a:latin typeface="Manjari"/>
                <a:ea typeface="Manjari"/>
                <a:cs typeface="Manjari"/>
                <a:sym typeface="Manjari"/>
              </a:rPr>
              <a:t> grupės</a:t>
            </a:r>
          </a:p>
        </p:txBody>
      </p:sp>
      <p:sp>
        <p:nvSpPr>
          <p:cNvPr id="12" name="Google Shape;3222;p40">
            <a:extLst>
              <a:ext uri="{FF2B5EF4-FFF2-40B4-BE49-F238E27FC236}">
                <a16:creationId xmlns:a16="http://schemas.microsoft.com/office/drawing/2014/main" id="{65CC8C33-3156-1691-7BFA-6915B8223249}"/>
              </a:ext>
            </a:extLst>
          </p:cNvPr>
          <p:cNvSpPr txBox="1"/>
          <p:nvPr/>
        </p:nvSpPr>
        <p:spPr>
          <a:xfrm>
            <a:off x="7789883" y="4444211"/>
            <a:ext cx="1560600" cy="448200"/>
          </a:xfrm>
          <a:prstGeom prst="rect">
            <a:avLst/>
          </a:prstGeom>
          <a:noFill/>
          <a:ln>
            <a:noFill/>
          </a:ln>
        </p:spPr>
        <p:txBody>
          <a:bodyPr spcFirstLastPara="1" wrap="square" lIns="91425" tIns="91425" rIns="91425" bIns="91425" anchor="ctr" anchorCtr="0">
            <a:noAutofit/>
          </a:bodyPr>
          <a:lstStyle/>
          <a:p>
            <a:pPr algn="ctr"/>
            <a:r>
              <a:rPr lang="en-US" sz="1500" dirty="0">
                <a:solidFill>
                  <a:schemeClr val="dk1"/>
                </a:solidFill>
                <a:latin typeface="Manjari"/>
                <a:ea typeface="Manjari"/>
                <a:cs typeface="Manjari"/>
                <a:sym typeface="Manjari"/>
              </a:rPr>
              <a:t>Atid</a:t>
            </a:r>
            <a:r>
              <a:rPr lang="lt-LT" sz="1500" dirty="0" err="1">
                <a:solidFill>
                  <a:schemeClr val="dk1"/>
                </a:solidFill>
                <a:latin typeface="Manjari"/>
                <a:ea typeface="Manjari"/>
                <a:cs typeface="Manjari"/>
                <a:sym typeface="Manjari"/>
              </a:rPr>
              <a:t>ėtos</a:t>
            </a:r>
            <a:r>
              <a:rPr lang="lt-LT" sz="1500" dirty="0">
                <a:solidFill>
                  <a:schemeClr val="dk1"/>
                </a:solidFill>
                <a:latin typeface="Manjari"/>
                <a:ea typeface="Manjari"/>
                <a:cs typeface="Manjari"/>
                <a:sym typeface="Manjari"/>
              </a:rPr>
              <a:t> procedūros</a:t>
            </a:r>
          </a:p>
        </p:txBody>
      </p:sp>
      <p:sp>
        <p:nvSpPr>
          <p:cNvPr id="15" name="Google Shape;3222;p40">
            <a:extLst>
              <a:ext uri="{FF2B5EF4-FFF2-40B4-BE49-F238E27FC236}">
                <a16:creationId xmlns:a16="http://schemas.microsoft.com/office/drawing/2014/main" id="{215DDED6-F4DD-0033-1AD0-A7AFEA641EC7}"/>
              </a:ext>
            </a:extLst>
          </p:cNvPr>
          <p:cNvSpPr txBox="1"/>
          <p:nvPr/>
        </p:nvSpPr>
        <p:spPr>
          <a:xfrm>
            <a:off x="7675210" y="6034222"/>
            <a:ext cx="1560600" cy="448200"/>
          </a:xfrm>
          <a:prstGeom prst="rect">
            <a:avLst/>
          </a:prstGeom>
          <a:noFill/>
          <a:ln>
            <a:noFill/>
          </a:ln>
        </p:spPr>
        <p:txBody>
          <a:bodyPr spcFirstLastPara="1" wrap="square" lIns="91425" tIns="91425" rIns="91425" bIns="91425" anchor="ctr" anchorCtr="0">
            <a:noAutofit/>
          </a:bodyPr>
          <a:lstStyle/>
          <a:p>
            <a:pPr algn="ctr"/>
            <a:r>
              <a:rPr lang="lt-LT" sz="1500" dirty="0">
                <a:solidFill>
                  <a:schemeClr val="dk1"/>
                </a:solidFill>
                <a:latin typeface="Manjari"/>
                <a:ea typeface="Manjari"/>
                <a:cs typeface="Manjari"/>
                <a:sym typeface="Manjari"/>
              </a:rPr>
              <a:t>Ištyrimas T</a:t>
            </a:r>
            <a:r>
              <a:rPr lang="ru-RU" sz="1500" dirty="0">
                <a:solidFill>
                  <a:schemeClr val="dk1"/>
                </a:solidFill>
                <a:latin typeface="Manjari"/>
                <a:ea typeface="Manjari"/>
                <a:cs typeface="Manjari"/>
                <a:sym typeface="Manjari"/>
              </a:rPr>
              <a:t>4</a:t>
            </a:r>
            <a:endParaRPr lang="lt-LT" sz="1500" dirty="0">
              <a:solidFill>
                <a:schemeClr val="dk1"/>
              </a:solidFill>
              <a:latin typeface="Manjari"/>
              <a:ea typeface="Manjari"/>
              <a:cs typeface="Manjari"/>
              <a:sym typeface="Manjari"/>
            </a:endParaRPr>
          </a:p>
        </p:txBody>
      </p:sp>
      <p:cxnSp>
        <p:nvCxnSpPr>
          <p:cNvPr id="18" name="Straight Arrow Connector 17">
            <a:extLst>
              <a:ext uri="{FF2B5EF4-FFF2-40B4-BE49-F238E27FC236}">
                <a16:creationId xmlns:a16="http://schemas.microsoft.com/office/drawing/2014/main" id="{CCE0EB61-5F2B-5F9F-4AEE-75428328C266}"/>
              </a:ext>
            </a:extLst>
          </p:cNvPr>
          <p:cNvCxnSpPr/>
          <p:nvPr/>
        </p:nvCxnSpPr>
        <p:spPr>
          <a:xfrm>
            <a:off x="8732475" y="3604200"/>
            <a:ext cx="0" cy="84001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F3217866-1735-B3E8-9A12-4B20195909F7}"/>
              </a:ext>
            </a:extLst>
          </p:cNvPr>
          <p:cNvCxnSpPr/>
          <p:nvPr/>
        </p:nvCxnSpPr>
        <p:spPr>
          <a:xfrm>
            <a:off x="8756725" y="5194211"/>
            <a:ext cx="0" cy="84001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0" name="Google Shape;3222;p40">
            <a:extLst>
              <a:ext uri="{FF2B5EF4-FFF2-40B4-BE49-F238E27FC236}">
                <a16:creationId xmlns:a16="http://schemas.microsoft.com/office/drawing/2014/main" id="{01CB2E73-2FE6-BC01-DF0A-7E6209B2DF06}"/>
              </a:ext>
            </a:extLst>
          </p:cNvPr>
          <p:cNvSpPr txBox="1"/>
          <p:nvPr/>
        </p:nvSpPr>
        <p:spPr>
          <a:xfrm>
            <a:off x="7808140" y="4791016"/>
            <a:ext cx="1560600" cy="448200"/>
          </a:xfrm>
          <a:prstGeom prst="rect">
            <a:avLst/>
          </a:prstGeom>
          <a:noFill/>
          <a:ln>
            <a:noFill/>
          </a:ln>
        </p:spPr>
        <p:txBody>
          <a:bodyPr spcFirstLastPara="1" wrap="square" lIns="91425" tIns="91425" rIns="91425" bIns="91425" anchor="ctr" anchorCtr="0">
            <a:noAutofit/>
          </a:bodyPr>
          <a:lstStyle/>
          <a:p>
            <a:pPr algn="ctr"/>
            <a:r>
              <a:rPr lang="en" sz="1500" dirty="0">
                <a:solidFill>
                  <a:schemeClr val="dk1"/>
                </a:solidFill>
                <a:latin typeface="Manjari"/>
                <a:ea typeface="Manjari"/>
                <a:cs typeface="Manjari"/>
                <a:sym typeface="Manjari"/>
              </a:rPr>
              <a:t>2</a:t>
            </a:r>
            <a:r>
              <a:rPr lang="lt-LT" sz="1500" dirty="0">
                <a:solidFill>
                  <a:schemeClr val="dk1"/>
                </a:solidFill>
                <a:latin typeface="Manjari"/>
                <a:ea typeface="Manjari"/>
                <a:cs typeface="Manjari"/>
                <a:sym typeface="Manjari"/>
              </a:rPr>
              <a:t> grupės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5C13C-808A-038D-61B2-FD75CE84F03B}"/>
              </a:ext>
            </a:extLst>
          </p:cNvPr>
          <p:cNvSpPr>
            <a:spLocks noGrp="1"/>
          </p:cNvSpPr>
          <p:nvPr>
            <p:ph type="title"/>
          </p:nvPr>
        </p:nvSpPr>
        <p:spPr>
          <a:xfrm>
            <a:off x="2051720" y="868363"/>
            <a:ext cx="6324600" cy="1143000"/>
          </a:xfrm>
        </p:spPr>
        <p:txBody>
          <a:bodyPr>
            <a:normAutofit fontScale="90000"/>
          </a:bodyPr>
          <a:lstStyle/>
          <a:p>
            <a:r>
              <a:rPr lang="lt-LT" sz="4400" b="1" dirty="0">
                <a:latin typeface="Times New Roman" panose="02020603050405020304" pitchFamily="18" charset="0"/>
                <a:cs typeface="Times New Roman" panose="02020603050405020304" pitchFamily="18" charset="0"/>
              </a:rPr>
              <a:t>Eksperimentiniame tyrime taikytas procedūrų kompleksas</a:t>
            </a:r>
            <a:endParaRPr lang="lt-LT" dirty="0"/>
          </a:p>
        </p:txBody>
      </p:sp>
      <p:graphicFrame>
        <p:nvGraphicFramePr>
          <p:cNvPr id="4" name="Table 4">
            <a:extLst>
              <a:ext uri="{FF2B5EF4-FFF2-40B4-BE49-F238E27FC236}">
                <a16:creationId xmlns:a16="http://schemas.microsoft.com/office/drawing/2014/main" id="{3E31C320-0F7F-048A-6E84-6085895E379A}"/>
              </a:ext>
            </a:extLst>
          </p:cNvPr>
          <p:cNvGraphicFramePr>
            <a:graphicFrameLocks noGrp="1"/>
          </p:cNvGraphicFramePr>
          <p:nvPr>
            <p:extLst>
              <p:ext uri="{D42A27DB-BD31-4B8C-83A1-F6EECF244321}">
                <p14:modId xmlns:p14="http://schemas.microsoft.com/office/powerpoint/2010/main" val="509581392"/>
              </p:ext>
            </p:extLst>
          </p:nvPr>
        </p:nvGraphicFramePr>
        <p:xfrm>
          <a:off x="7510" y="3086100"/>
          <a:ext cx="9143997" cy="3771900"/>
        </p:xfrm>
        <a:graphic>
          <a:graphicData uri="http://schemas.openxmlformats.org/drawingml/2006/table">
            <a:tbl>
              <a:tblPr firstRow="1" bandRow="1">
                <a:tableStyleId>{18603FDC-E32A-4AB5-989C-0864C3EAD2B8}</a:tableStyleId>
              </a:tblPr>
              <a:tblGrid>
                <a:gridCol w="3150497">
                  <a:extLst>
                    <a:ext uri="{9D8B030D-6E8A-4147-A177-3AD203B41FA5}">
                      <a16:colId xmlns:a16="http://schemas.microsoft.com/office/drawing/2014/main" val="3639079697"/>
                    </a:ext>
                  </a:extLst>
                </a:gridCol>
                <a:gridCol w="1498375">
                  <a:extLst>
                    <a:ext uri="{9D8B030D-6E8A-4147-A177-3AD203B41FA5}">
                      <a16:colId xmlns:a16="http://schemas.microsoft.com/office/drawing/2014/main" val="3958248624"/>
                    </a:ext>
                  </a:extLst>
                </a:gridCol>
                <a:gridCol w="1498375">
                  <a:extLst>
                    <a:ext uri="{9D8B030D-6E8A-4147-A177-3AD203B41FA5}">
                      <a16:colId xmlns:a16="http://schemas.microsoft.com/office/drawing/2014/main" val="736763164"/>
                    </a:ext>
                  </a:extLst>
                </a:gridCol>
                <a:gridCol w="1498375">
                  <a:extLst>
                    <a:ext uri="{9D8B030D-6E8A-4147-A177-3AD203B41FA5}">
                      <a16:colId xmlns:a16="http://schemas.microsoft.com/office/drawing/2014/main" val="584367320"/>
                    </a:ext>
                  </a:extLst>
                </a:gridCol>
                <a:gridCol w="1498375">
                  <a:extLst>
                    <a:ext uri="{9D8B030D-6E8A-4147-A177-3AD203B41FA5}">
                      <a16:colId xmlns:a16="http://schemas.microsoft.com/office/drawing/2014/main" val="3321018055"/>
                    </a:ext>
                  </a:extLst>
                </a:gridCol>
              </a:tblGrid>
              <a:tr h="574639">
                <a:tc>
                  <a:txBody>
                    <a:bodyPr/>
                    <a:lstStyle/>
                    <a:p>
                      <a:r>
                        <a:rPr lang="en-LT" sz="1800" dirty="0">
                          <a:solidFill>
                            <a:schemeClr val="bg2"/>
                          </a:solidFill>
                          <a:latin typeface="Times New Roman" panose="02020603050405020304" pitchFamily="18" charset="0"/>
                          <a:cs typeface="Times New Roman" panose="02020603050405020304" pitchFamily="18" charset="0"/>
                        </a:rPr>
                        <a:t>Procedūra</a:t>
                      </a:r>
                    </a:p>
                    <a:p>
                      <a:r>
                        <a:rPr lang="en-LT" sz="1800" dirty="0">
                          <a:solidFill>
                            <a:schemeClr val="bg2"/>
                          </a:solidFill>
                          <a:latin typeface="Times New Roman" panose="02020603050405020304" pitchFamily="18" charset="0"/>
                          <a:cs typeface="Times New Roman" panose="02020603050405020304" pitchFamily="18" charset="0"/>
                        </a:rPr>
                        <a:t>                                   Grupė</a:t>
                      </a:r>
                    </a:p>
                  </a:txBody>
                  <a:tcPr marL="68580" marR="68580" marT="34290" marB="34290">
                    <a:lnBlToTr w="12700" cap="flat" cmpd="sng" algn="ctr">
                      <a:solidFill>
                        <a:schemeClr val="bg2"/>
                      </a:solidFill>
                      <a:prstDash val="solid"/>
                      <a:round/>
                      <a:headEnd type="none" w="med" len="med"/>
                      <a:tailEnd type="none" w="med" len="med"/>
                    </a:lnBlToTr>
                  </a:tcPr>
                </a:tc>
                <a:tc>
                  <a:txBody>
                    <a:bodyPr/>
                    <a:lstStyle/>
                    <a:p>
                      <a:pPr algn="ctr"/>
                      <a:r>
                        <a:rPr lang="en-LT" sz="1800" dirty="0">
                          <a:solidFill>
                            <a:schemeClr val="bg2"/>
                          </a:solidFill>
                          <a:latin typeface="Times New Roman" panose="02020603050405020304" pitchFamily="18" charset="0"/>
                          <a:cs typeface="Times New Roman" panose="02020603050405020304" pitchFamily="18" charset="0"/>
                        </a:rPr>
                        <a:t>I – II – IV </a:t>
                      </a:r>
                    </a:p>
                  </a:txBody>
                  <a:tcPr marL="68580" marR="68580" marT="34290" marB="34290" anchor="ctr"/>
                </a:tc>
                <a:tc>
                  <a:txBody>
                    <a:bodyPr/>
                    <a:lstStyle/>
                    <a:p>
                      <a:pPr algn="ctr"/>
                      <a:r>
                        <a:rPr lang="en-LT" sz="1800" dirty="0">
                          <a:solidFill>
                            <a:schemeClr val="bg2"/>
                          </a:solidFill>
                          <a:latin typeface="Times New Roman" panose="02020603050405020304" pitchFamily="18" charset="0"/>
                          <a:cs typeface="Times New Roman" panose="02020603050405020304" pitchFamily="18" charset="0"/>
                        </a:rPr>
                        <a:t>III</a:t>
                      </a:r>
                    </a:p>
                  </a:txBody>
                  <a:tcPr marL="68580" marR="68580" marT="34290" marB="34290" anchor="ctr"/>
                </a:tc>
                <a:tc>
                  <a:txBody>
                    <a:bodyPr/>
                    <a:lstStyle/>
                    <a:p>
                      <a:pPr algn="ctr"/>
                      <a:r>
                        <a:rPr lang="en-LT" sz="1800" dirty="0">
                          <a:solidFill>
                            <a:schemeClr val="bg2"/>
                          </a:solidFill>
                          <a:latin typeface="Times New Roman" panose="02020603050405020304" pitchFamily="18" charset="0"/>
                          <a:cs typeface="Times New Roman" panose="02020603050405020304" pitchFamily="18" charset="0"/>
                        </a:rPr>
                        <a:t>V</a:t>
                      </a:r>
                    </a:p>
                  </a:txBody>
                  <a:tcPr marL="68580" marR="68580" marT="34290" marB="34290" anchor="ctr"/>
                </a:tc>
                <a:tc>
                  <a:txBody>
                    <a:bodyPr/>
                    <a:lstStyle/>
                    <a:p>
                      <a:pPr algn="ctr"/>
                      <a:r>
                        <a:rPr lang="en-LT" sz="1800" dirty="0">
                          <a:solidFill>
                            <a:schemeClr val="bg2"/>
                          </a:solidFill>
                          <a:latin typeface="Times New Roman" panose="02020603050405020304" pitchFamily="18" charset="0"/>
                          <a:cs typeface="Times New Roman" panose="02020603050405020304" pitchFamily="18" charset="0"/>
                        </a:rPr>
                        <a:t>VI</a:t>
                      </a:r>
                    </a:p>
                  </a:txBody>
                  <a:tcPr marL="68580" marR="68580" marT="34290" marB="34290" anchor="ctr"/>
                </a:tc>
                <a:extLst>
                  <a:ext uri="{0D108BD9-81ED-4DB2-BD59-A6C34878D82A}">
                    <a16:rowId xmlns:a16="http://schemas.microsoft.com/office/drawing/2014/main" val="4171505105"/>
                  </a:ext>
                </a:extLst>
              </a:tr>
              <a:tr h="324769">
                <a:tc>
                  <a:txBody>
                    <a:bodyPr/>
                    <a:lstStyle/>
                    <a:p>
                      <a:r>
                        <a:rPr lang="en-LT" sz="1800" dirty="0">
                          <a:solidFill>
                            <a:schemeClr val="bg2"/>
                          </a:solidFill>
                          <a:latin typeface="Times New Roman" panose="02020603050405020304" pitchFamily="18" charset="0"/>
                          <a:cs typeface="Times New Roman" panose="02020603050405020304" pitchFamily="18" charset="0"/>
                        </a:rPr>
                        <a:t>Baseinas 20 min</a:t>
                      </a:r>
                    </a:p>
                  </a:txBody>
                  <a:tcPr marL="68580" marR="68580" marT="34290" marB="34290"/>
                </a:tc>
                <a:tc>
                  <a:txBody>
                    <a:bodyPr/>
                    <a:lstStyle/>
                    <a:p>
                      <a:pPr algn="ctr"/>
                      <a:r>
                        <a:rPr lang="en-LT" sz="1800" b="1" dirty="0">
                          <a:solidFill>
                            <a:schemeClr val="bg2"/>
                          </a:solidFill>
                          <a:latin typeface="Times New Roman" panose="02020603050405020304" pitchFamily="18" charset="0"/>
                          <a:cs typeface="Times New Roman" panose="02020603050405020304" pitchFamily="18" charset="0"/>
                        </a:rPr>
                        <a:t>+</a:t>
                      </a:r>
                    </a:p>
                  </a:txBody>
                  <a:tcPr marL="68580" marR="68580" marT="34290" marB="34290" anchor="ctr"/>
                </a:tc>
                <a:tc>
                  <a:txBody>
                    <a:bodyPr/>
                    <a:lstStyle/>
                    <a:p>
                      <a:pPr algn="ctr"/>
                      <a:r>
                        <a:rPr lang="en-LT" sz="1800" b="1" dirty="0">
                          <a:solidFill>
                            <a:schemeClr val="bg2"/>
                          </a:solidFill>
                          <a:latin typeface="Times New Roman" panose="02020603050405020304" pitchFamily="18" charset="0"/>
                          <a:cs typeface="Times New Roman" panose="02020603050405020304" pitchFamily="18" charset="0"/>
                        </a:rPr>
                        <a:t>+</a:t>
                      </a:r>
                    </a:p>
                  </a:txBody>
                  <a:tcPr marL="68580" marR="68580" marT="34290" marB="34290" anchor="ctr"/>
                </a:tc>
                <a:tc>
                  <a:txBody>
                    <a:bodyPr/>
                    <a:lstStyle/>
                    <a:p>
                      <a:pPr algn="ctr"/>
                      <a:r>
                        <a:rPr lang="en-LT" sz="1800" b="1" dirty="0">
                          <a:solidFill>
                            <a:schemeClr val="bg2"/>
                          </a:solidFill>
                          <a:latin typeface="Times New Roman" panose="02020603050405020304" pitchFamily="18" charset="0"/>
                          <a:cs typeface="Times New Roman" panose="02020603050405020304" pitchFamily="18" charset="0"/>
                        </a:rPr>
                        <a:t>-</a:t>
                      </a:r>
                    </a:p>
                  </a:txBody>
                  <a:tcPr marL="68580" marR="68580" marT="34290" marB="34290" anchor="ctr"/>
                </a:tc>
                <a:tc>
                  <a:txBody>
                    <a:bodyPr/>
                    <a:lstStyle/>
                    <a:p>
                      <a:pPr algn="ctr"/>
                      <a:r>
                        <a:rPr lang="en-LT" sz="1800" b="1" dirty="0">
                          <a:solidFill>
                            <a:schemeClr val="bg2"/>
                          </a:solidFill>
                          <a:latin typeface="Times New Roman" panose="02020603050405020304" pitchFamily="18" charset="0"/>
                          <a:cs typeface="Times New Roman" panose="02020603050405020304" pitchFamily="18" charset="0"/>
                        </a:rPr>
                        <a:t>-</a:t>
                      </a:r>
                    </a:p>
                  </a:txBody>
                  <a:tcPr marL="68580" marR="68580" marT="34290" marB="34290" anchor="ctr"/>
                </a:tc>
                <a:extLst>
                  <a:ext uri="{0D108BD9-81ED-4DB2-BD59-A6C34878D82A}">
                    <a16:rowId xmlns:a16="http://schemas.microsoft.com/office/drawing/2014/main" val="1152388732"/>
                  </a:ext>
                </a:extLst>
              </a:tr>
              <a:tr h="816310">
                <a:tc>
                  <a:txBody>
                    <a:bodyPr/>
                    <a:lstStyle/>
                    <a:p>
                      <a:r>
                        <a:rPr lang="en-LT" sz="1800" dirty="0">
                          <a:solidFill>
                            <a:schemeClr val="bg2"/>
                          </a:solidFill>
                          <a:latin typeface="Times New Roman" panose="02020603050405020304" pitchFamily="18" charset="0"/>
                          <a:cs typeface="Times New Roman" panose="02020603050405020304" pitchFamily="18" charset="0"/>
                        </a:rPr>
                        <a:t>Įvyniojimas su peloidais (durpinis purvas, sapropelis) </a:t>
                      </a:r>
                      <a:endParaRPr lang="en-US" sz="1800" dirty="0">
                        <a:solidFill>
                          <a:schemeClr val="bg2"/>
                        </a:solidFill>
                        <a:latin typeface="Times New Roman" panose="02020603050405020304" pitchFamily="18" charset="0"/>
                        <a:cs typeface="Times New Roman" panose="02020603050405020304" pitchFamily="18" charset="0"/>
                      </a:endParaRPr>
                    </a:p>
                    <a:p>
                      <a:r>
                        <a:rPr lang="en-LT" sz="1800" dirty="0">
                          <a:solidFill>
                            <a:schemeClr val="bg2"/>
                          </a:solidFill>
                          <a:latin typeface="Times New Roman" panose="02020603050405020304" pitchFamily="18" charset="0"/>
                          <a:cs typeface="Times New Roman" panose="02020603050405020304" pitchFamily="18" charset="0"/>
                        </a:rPr>
                        <a:t>20 min</a:t>
                      </a:r>
                    </a:p>
                  </a:txBody>
                  <a:tcPr marL="68580" marR="68580" marT="34290" marB="34290"/>
                </a:tc>
                <a:tc>
                  <a:txBody>
                    <a:bodyPr/>
                    <a:lstStyle/>
                    <a:p>
                      <a:pPr algn="ctr"/>
                      <a:r>
                        <a:rPr lang="en-LT" sz="1800" b="1" dirty="0">
                          <a:solidFill>
                            <a:schemeClr val="bg2"/>
                          </a:solidFill>
                          <a:latin typeface="Times New Roman" panose="02020603050405020304" pitchFamily="18" charset="0"/>
                          <a:cs typeface="Times New Roman" panose="02020603050405020304" pitchFamily="18" charset="0"/>
                        </a:rPr>
                        <a:t>+</a:t>
                      </a:r>
                    </a:p>
                  </a:txBody>
                  <a:tcPr marL="68580" marR="68580" marT="34290" marB="34290" anchor="ctr"/>
                </a:tc>
                <a:tc>
                  <a:txBody>
                    <a:bodyPr/>
                    <a:lstStyle/>
                    <a:p>
                      <a:pPr algn="ctr"/>
                      <a:r>
                        <a:rPr lang="en-LT" sz="1800" b="1" dirty="0">
                          <a:solidFill>
                            <a:schemeClr val="bg2"/>
                          </a:solidFill>
                          <a:latin typeface="Times New Roman" panose="02020603050405020304" pitchFamily="18" charset="0"/>
                          <a:cs typeface="Times New Roman" panose="02020603050405020304" pitchFamily="18" charset="0"/>
                        </a:rPr>
                        <a:t>+</a:t>
                      </a:r>
                    </a:p>
                  </a:txBody>
                  <a:tcPr marL="68580" marR="68580" marT="34290" marB="34290" anchor="ctr"/>
                </a:tc>
                <a:tc>
                  <a:txBody>
                    <a:bodyPr/>
                    <a:lstStyle/>
                    <a:p>
                      <a:pPr algn="ctr"/>
                      <a:r>
                        <a:rPr lang="en-LT" sz="1800" b="1" dirty="0">
                          <a:solidFill>
                            <a:schemeClr val="bg2"/>
                          </a:solidFill>
                          <a:latin typeface="Times New Roman" panose="02020603050405020304" pitchFamily="18" charset="0"/>
                          <a:cs typeface="Times New Roman" panose="02020603050405020304" pitchFamily="18" charset="0"/>
                        </a:rPr>
                        <a:t>-</a:t>
                      </a:r>
                    </a:p>
                  </a:txBody>
                  <a:tcPr marL="68580" marR="68580" marT="34290" marB="34290" anchor="ctr"/>
                </a:tc>
                <a:tc>
                  <a:txBody>
                    <a:bodyPr/>
                    <a:lstStyle/>
                    <a:p>
                      <a:pPr algn="ctr"/>
                      <a:r>
                        <a:rPr lang="en-LT" sz="1800" b="1" dirty="0">
                          <a:solidFill>
                            <a:schemeClr val="bg2"/>
                          </a:solidFill>
                          <a:latin typeface="Times New Roman" panose="02020603050405020304" pitchFamily="18" charset="0"/>
                          <a:cs typeface="Times New Roman" panose="02020603050405020304" pitchFamily="18" charset="0"/>
                        </a:rPr>
                        <a:t>-</a:t>
                      </a:r>
                    </a:p>
                  </a:txBody>
                  <a:tcPr marL="68580" marR="68580" marT="34290" marB="34290" anchor="ctr"/>
                </a:tc>
                <a:extLst>
                  <a:ext uri="{0D108BD9-81ED-4DB2-BD59-A6C34878D82A}">
                    <a16:rowId xmlns:a16="http://schemas.microsoft.com/office/drawing/2014/main" val="406274817"/>
                  </a:ext>
                </a:extLst>
              </a:tr>
              <a:tr h="570540">
                <a:tc>
                  <a:txBody>
                    <a:bodyPr/>
                    <a:lstStyle/>
                    <a:p>
                      <a:r>
                        <a:rPr lang="en-LT" sz="1800" dirty="0">
                          <a:solidFill>
                            <a:schemeClr val="bg2"/>
                          </a:solidFill>
                          <a:latin typeface="Times New Roman" panose="02020603050405020304" pitchFamily="18" charset="0"/>
                          <a:cs typeface="Times New Roman" panose="02020603050405020304" pitchFamily="18" charset="0"/>
                        </a:rPr>
                        <a:t>Mineralinio vandens vonia </a:t>
                      </a:r>
                      <a:endParaRPr lang="en-US" sz="1800" dirty="0">
                        <a:solidFill>
                          <a:schemeClr val="bg2"/>
                        </a:solidFill>
                        <a:latin typeface="Times New Roman" panose="02020603050405020304" pitchFamily="18" charset="0"/>
                        <a:cs typeface="Times New Roman" panose="02020603050405020304" pitchFamily="18" charset="0"/>
                      </a:endParaRPr>
                    </a:p>
                    <a:p>
                      <a:r>
                        <a:rPr lang="en-LT" sz="1800" dirty="0">
                          <a:solidFill>
                            <a:schemeClr val="bg2"/>
                          </a:solidFill>
                          <a:latin typeface="Times New Roman" panose="02020603050405020304" pitchFamily="18" charset="0"/>
                          <a:cs typeface="Times New Roman" panose="02020603050405020304" pitchFamily="18" charset="0"/>
                        </a:rPr>
                        <a:t>20 min</a:t>
                      </a:r>
                    </a:p>
                  </a:txBody>
                  <a:tcPr marL="68580" marR="68580" marT="34290" marB="34290"/>
                </a:tc>
                <a:tc>
                  <a:txBody>
                    <a:bodyPr/>
                    <a:lstStyle/>
                    <a:p>
                      <a:pPr algn="ctr"/>
                      <a:r>
                        <a:rPr lang="en-LT" sz="1800" b="1" dirty="0">
                          <a:solidFill>
                            <a:schemeClr val="bg2"/>
                          </a:solidFill>
                          <a:latin typeface="Times New Roman" panose="02020603050405020304" pitchFamily="18" charset="0"/>
                          <a:cs typeface="Times New Roman" panose="02020603050405020304" pitchFamily="18" charset="0"/>
                        </a:rPr>
                        <a:t>+</a:t>
                      </a:r>
                    </a:p>
                  </a:txBody>
                  <a:tcPr marL="68580" marR="68580" marT="34290" marB="34290" anchor="ctr"/>
                </a:tc>
                <a:tc>
                  <a:txBody>
                    <a:bodyPr/>
                    <a:lstStyle/>
                    <a:p>
                      <a:pPr algn="ctr"/>
                      <a:r>
                        <a:rPr lang="en-LT" sz="1800" b="1" dirty="0">
                          <a:solidFill>
                            <a:schemeClr val="bg2"/>
                          </a:solidFill>
                          <a:latin typeface="Times New Roman" panose="02020603050405020304" pitchFamily="18" charset="0"/>
                          <a:cs typeface="Times New Roman" panose="02020603050405020304" pitchFamily="18" charset="0"/>
                        </a:rPr>
                        <a:t>+</a:t>
                      </a:r>
                    </a:p>
                  </a:txBody>
                  <a:tcPr marL="68580" marR="68580" marT="34290" marB="34290" anchor="ctr"/>
                </a:tc>
                <a:tc>
                  <a:txBody>
                    <a:bodyPr/>
                    <a:lstStyle/>
                    <a:p>
                      <a:pPr algn="ctr"/>
                      <a:r>
                        <a:rPr lang="en-LT" sz="1800" b="1" dirty="0">
                          <a:solidFill>
                            <a:schemeClr val="bg2"/>
                          </a:solidFill>
                          <a:latin typeface="Times New Roman" panose="02020603050405020304" pitchFamily="18" charset="0"/>
                          <a:cs typeface="Times New Roman" panose="02020603050405020304" pitchFamily="18" charset="0"/>
                        </a:rPr>
                        <a:t>-</a:t>
                      </a:r>
                    </a:p>
                  </a:txBody>
                  <a:tcPr marL="68580" marR="68580" marT="34290" marB="34290" anchor="ctr"/>
                </a:tc>
                <a:tc>
                  <a:txBody>
                    <a:bodyPr/>
                    <a:lstStyle/>
                    <a:p>
                      <a:pPr algn="ctr"/>
                      <a:r>
                        <a:rPr lang="en-LT" sz="1800" b="1" dirty="0">
                          <a:solidFill>
                            <a:schemeClr val="bg2"/>
                          </a:solidFill>
                          <a:latin typeface="Times New Roman" panose="02020603050405020304" pitchFamily="18" charset="0"/>
                          <a:cs typeface="Times New Roman" panose="02020603050405020304" pitchFamily="18" charset="0"/>
                        </a:rPr>
                        <a:t>-</a:t>
                      </a:r>
                    </a:p>
                  </a:txBody>
                  <a:tcPr marL="68580" marR="68580" marT="34290" marB="34290" anchor="ctr"/>
                </a:tc>
                <a:extLst>
                  <a:ext uri="{0D108BD9-81ED-4DB2-BD59-A6C34878D82A}">
                    <a16:rowId xmlns:a16="http://schemas.microsoft.com/office/drawing/2014/main" val="3526688065"/>
                  </a:ext>
                </a:extLst>
              </a:tr>
              <a:tr h="324769">
                <a:tc>
                  <a:txBody>
                    <a:bodyPr/>
                    <a:lstStyle/>
                    <a:p>
                      <a:r>
                        <a:rPr lang="en-LT" sz="1800" dirty="0">
                          <a:solidFill>
                            <a:schemeClr val="bg2"/>
                          </a:solidFill>
                          <a:latin typeface="Times New Roman" panose="02020603050405020304" pitchFamily="18" charset="0"/>
                          <a:cs typeface="Times New Roman" panose="02020603050405020304" pitchFamily="18" charset="0"/>
                        </a:rPr>
                        <a:t>Druskos terapija 25 min</a:t>
                      </a:r>
                    </a:p>
                  </a:txBody>
                  <a:tcPr marL="68580" marR="68580" marT="34290" marB="34290"/>
                </a:tc>
                <a:tc>
                  <a:txBody>
                    <a:bodyPr/>
                    <a:lstStyle/>
                    <a:p>
                      <a:pPr algn="ctr"/>
                      <a:r>
                        <a:rPr lang="en-LT" sz="1800" b="1" dirty="0">
                          <a:solidFill>
                            <a:schemeClr val="bg2"/>
                          </a:solidFill>
                          <a:latin typeface="Times New Roman" panose="02020603050405020304" pitchFamily="18" charset="0"/>
                          <a:cs typeface="Times New Roman" panose="02020603050405020304" pitchFamily="18" charset="0"/>
                        </a:rPr>
                        <a:t>+</a:t>
                      </a:r>
                    </a:p>
                  </a:txBody>
                  <a:tcPr marL="68580" marR="68580" marT="34290" marB="34290" anchor="ctr"/>
                </a:tc>
                <a:tc>
                  <a:txBody>
                    <a:bodyPr/>
                    <a:lstStyle/>
                    <a:p>
                      <a:pPr algn="ctr"/>
                      <a:r>
                        <a:rPr lang="en-LT" sz="1800" b="1" dirty="0">
                          <a:solidFill>
                            <a:schemeClr val="bg2"/>
                          </a:solidFill>
                          <a:latin typeface="Times New Roman" panose="02020603050405020304" pitchFamily="18" charset="0"/>
                          <a:cs typeface="Times New Roman" panose="02020603050405020304" pitchFamily="18" charset="0"/>
                        </a:rPr>
                        <a:t>+</a:t>
                      </a:r>
                    </a:p>
                  </a:txBody>
                  <a:tcPr marL="68580" marR="68580" marT="34290" marB="34290" anchor="ctr"/>
                </a:tc>
                <a:tc>
                  <a:txBody>
                    <a:bodyPr/>
                    <a:lstStyle/>
                    <a:p>
                      <a:pPr algn="ctr"/>
                      <a:r>
                        <a:rPr lang="en-LT" sz="1800" b="1" dirty="0">
                          <a:solidFill>
                            <a:schemeClr val="bg2"/>
                          </a:solidFill>
                          <a:latin typeface="Times New Roman" panose="02020603050405020304" pitchFamily="18" charset="0"/>
                          <a:cs typeface="Times New Roman" panose="02020603050405020304" pitchFamily="18" charset="0"/>
                        </a:rPr>
                        <a:t>-</a:t>
                      </a:r>
                    </a:p>
                  </a:txBody>
                  <a:tcPr marL="68580" marR="68580" marT="34290" marB="34290" anchor="ctr"/>
                </a:tc>
                <a:tc>
                  <a:txBody>
                    <a:bodyPr/>
                    <a:lstStyle/>
                    <a:p>
                      <a:pPr algn="ctr"/>
                      <a:r>
                        <a:rPr lang="en-LT" sz="1800" b="1" dirty="0">
                          <a:solidFill>
                            <a:schemeClr val="bg2"/>
                          </a:solidFill>
                          <a:latin typeface="Times New Roman" panose="02020603050405020304" pitchFamily="18" charset="0"/>
                          <a:cs typeface="Times New Roman" panose="02020603050405020304" pitchFamily="18" charset="0"/>
                        </a:rPr>
                        <a:t>-</a:t>
                      </a:r>
                    </a:p>
                  </a:txBody>
                  <a:tcPr marL="68580" marR="68580" marT="34290" marB="34290" anchor="ctr"/>
                </a:tc>
                <a:extLst>
                  <a:ext uri="{0D108BD9-81ED-4DB2-BD59-A6C34878D82A}">
                    <a16:rowId xmlns:a16="http://schemas.microsoft.com/office/drawing/2014/main" val="1045824415"/>
                  </a:ext>
                </a:extLst>
              </a:tr>
              <a:tr h="324769">
                <a:tc>
                  <a:txBody>
                    <a:bodyPr/>
                    <a:lstStyle/>
                    <a:p>
                      <a:r>
                        <a:rPr lang="en-LT" sz="1800" dirty="0">
                          <a:solidFill>
                            <a:schemeClr val="bg2"/>
                          </a:solidFill>
                          <a:latin typeface="Times New Roman" panose="02020603050405020304" pitchFamily="18" charset="0"/>
                          <a:cs typeface="Times New Roman" panose="02020603050405020304" pitchFamily="18" charset="0"/>
                        </a:rPr>
                        <a:t>Gamtos terapija 45 min</a:t>
                      </a:r>
                    </a:p>
                  </a:txBody>
                  <a:tcPr marL="68580" marR="68580" marT="34290" marB="34290"/>
                </a:tc>
                <a:tc>
                  <a:txBody>
                    <a:bodyPr/>
                    <a:lstStyle/>
                    <a:p>
                      <a:pPr algn="ctr"/>
                      <a:r>
                        <a:rPr lang="en-LT" sz="1800" b="1" dirty="0">
                          <a:solidFill>
                            <a:schemeClr val="bg2"/>
                          </a:solidFill>
                          <a:latin typeface="Times New Roman" panose="02020603050405020304" pitchFamily="18" charset="0"/>
                          <a:cs typeface="Times New Roman" panose="02020603050405020304" pitchFamily="18" charset="0"/>
                        </a:rPr>
                        <a:t>-</a:t>
                      </a:r>
                    </a:p>
                  </a:txBody>
                  <a:tcPr marL="68580" marR="68580" marT="34290" marB="34290" anchor="ctr"/>
                </a:tc>
                <a:tc>
                  <a:txBody>
                    <a:bodyPr/>
                    <a:lstStyle/>
                    <a:p>
                      <a:pPr algn="ctr"/>
                      <a:r>
                        <a:rPr lang="en-LT" sz="1800" b="1" dirty="0">
                          <a:solidFill>
                            <a:schemeClr val="bg2"/>
                          </a:solidFill>
                          <a:latin typeface="Times New Roman" panose="02020603050405020304" pitchFamily="18" charset="0"/>
                          <a:cs typeface="Times New Roman" panose="02020603050405020304" pitchFamily="18" charset="0"/>
                        </a:rPr>
                        <a:t>+</a:t>
                      </a:r>
                    </a:p>
                  </a:txBody>
                  <a:tcPr marL="68580" marR="68580" marT="34290" marB="34290" anchor="ctr"/>
                </a:tc>
                <a:tc>
                  <a:txBody>
                    <a:bodyPr/>
                    <a:lstStyle/>
                    <a:p>
                      <a:pPr algn="ctr"/>
                      <a:r>
                        <a:rPr lang="en-LT" sz="1800" b="1" dirty="0">
                          <a:solidFill>
                            <a:schemeClr val="bg2"/>
                          </a:solidFill>
                          <a:latin typeface="Times New Roman" panose="02020603050405020304" pitchFamily="18" charset="0"/>
                          <a:cs typeface="Times New Roman" panose="02020603050405020304" pitchFamily="18" charset="0"/>
                        </a:rPr>
                        <a:t>+</a:t>
                      </a:r>
                    </a:p>
                  </a:txBody>
                  <a:tcPr marL="68580" marR="68580" marT="34290" marB="34290" anchor="ctr"/>
                </a:tc>
                <a:tc>
                  <a:txBody>
                    <a:bodyPr/>
                    <a:lstStyle/>
                    <a:p>
                      <a:pPr algn="ctr"/>
                      <a:r>
                        <a:rPr lang="en-LT" sz="1800" b="1" dirty="0">
                          <a:solidFill>
                            <a:schemeClr val="bg2"/>
                          </a:solidFill>
                          <a:latin typeface="Times New Roman" panose="02020603050405020304" pitchFamily="18" charset="0"/>
                          <a:cs typeface="Times New Roman" panose="02020603050405020304" pitchFamily="18" charset="0"/>
                        </a:rPr>
                        <a:t>-</a:t>
                      </a:r>
                    </a:p>
                  </a:txBody>
                  <a:tcPr marL="68580" marR="68580" marT="34290" marB="34290" anchor="ctr"/>
                </a:tc>
                <a:extLst>
                  <a:ext uri="{0D108BD9-81ED-4DB2-BD59-A6C34878D82A}">
                    <a16:rowId xmlns:a16="http://schemas.microsoft.com/office/drawing/2014/main" val="3371405629"/>
                  </a:ext>
                </a:extLst>
              </a:tr>
              <a:tr h="570540">
                <a:tc>
                  <a:txBody>
                    <a:bodyPr/>
                    <a:lstStyle/>
                    <a:p>
                      <a:endParaRPr lang="en-LT" sz="18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LT" sz="1800" dirty="0">
                          <a:solidFill>
                            <a:schemeClr val="bg2"/>
                          </a:solidFill>
                          <a:latin typeface="Times New Roman" panose="02020603050405020304" pitchFamily="18" charset="0"/>
                          <a:cs typeface="Times New Roman" panose="02020603050405020304" pitchFamily="18" charset="0"/>
                        </a:rPr>
                        <a:t>2 val.</a:t>
                      </a:r>
                    </a:p>
                  </a:txBody>
                  <a:tcPr marL="68580" marR="68580" marT="34290" marB="34290" anchor="ctr"/>
                </a:tc>
                <a:tc>
                  <a:txBody>
                    <a:bodyPr/>
                    <a:lstStyle/>
                    <a:p>
                      <a:pPr algn="ctr"/>
                      <a:r>
                        <a:rPr lang="en-LT" sz="1800" dirty="0">
                          <a:solidFill>
                            <a:schemeClr val="bg2"/>
                          </a:solidFill>
                          <a:latin typeface="Times New Roman" panose="02020603050405020304" pitchFamily="18" charset="0"/>
                          <a:cs typeface="Times New Roman" panose="02020603050405020304" pitchFamily="18" charset="0"/>
                        </a:rPr>
                        <a:t>2 val. 45 min</a:t>
                      </a:r>
                    </a:p>
                  </a:txBody>
                  <a:tcPr marL="68580" marR="68580" marT="34290" marB="34290" anchor="ctr"/>
                </a:tc>
                <a:tc>
                  <a:txBody>
                    <a:bodyPr/>
                    <a:lstStyle/>
                    <a:p>
                      <a:pPr algn="ctr"/>
                      <a:r>
                        <a:rPr lang="en-LT" sz="1800" dirty="0">
                          <a:solidFill>
                            <a:schemeClr val="bg2"/>
                          </a:solidFill>
                          <a:latin typeface="Times New Roman" panose="02020603050405020304" pitchFamily="18" charset="0"/>
                          <a:cs typeface="Times New Roman" panose="02020603050405020304" pitchFamily="18" charset="0"/>
                        </a:rPr>
                        <a:t>45 min</a:t>
                      </a:r>
                    </a:p>
                  </a:txBody>
                  <a:tcPr marL="68580" marR="68580" marT="34290" marB="34290" anchor="ctr"/>
                </a:tc>
                <a:tc>
                  <a:txBody>
                    <a:bodyPr/>
                    <a:lstStyle/>
                    <a:p>
                      <a:pPr algn="ctr"/>
                      <a:r>
                        <a:rPr lang="en-GB" sz="1800" dirty="0">
                          <a:solidFill>
                            <a:schemeClr val="bg2"/>
                          </a:solidFill>
                          <a:latin typeface="Times New Roman" panose="02020603050405020304" pitchFamily="18" charset="0"/>
                          <a:cs typeface="Times New Roman" panose="02020603050405020304" pitchFamily="18" charset="0"/>
                        </a:rPr>
                        <a:t>N</a:t>
                      </a:r>
                      <a:r>
                        <a:rPr lang="en-LT" sz="1800" dirty="0">
                          <a:solidFill>
                            <a:schemeClr val="bg2"/>
                          </a:solidFill>
                          <a:latin typeface="Times New Roman" panose="02020603050405020304" pitchFamily="18" charset="0"/>
                          <a:cs typeface="Times New Roman" panose="02020603050405020304" pitchFamily="18" charset="0"/>
                        </a:rPr>
                        <a:t>etaikytas gydymas</a:t>
                      </a:r>
                    </a:p>
                  </a:txBody>
                  <a:tcPr marL="68580" marR="68580" marT="34290" marB="34290" anchor="ctr"/>
                </a:tc>
                <a:extLst>
                  <a:ext uri="{0D108BD9-81ED-4DB2-BD59-A6C34878D82A}">
                    <a16:rowId xmlns:a16="http://schemas.microsoft.com/office/drawing/2014/main" val="2078808767"/>
                  </a:ext>
                </a:extLst>
              </a:tr>
            </a:tbl>
          </a:graphicData>
        </a:graphic>
      </p:graphicFrame>
    </p:spTree>
    <p:extLst>
      <p:ext uri="{BB962C8B-B14F-4D97-AF65-F5344CB8AC3E}">
        <p14:creationId xmlns:p14="http://schemas.microsoft.com/office/powerpoint/2010/main" val="2057065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39A0A-C73E-B10B-3D2C-D4BE2276CCB7}"/>
              </a:ext>
            </a:extLst>
          </p:cNvPr>
          <p:cNvSpPr>
            <a:spLocks noGrp="1"/>
          </p:cNvSpPr>
          <p:nvPr>
            <p:ph type="title"/>
          </p:nvPr>
        </p:nvSpPr>
        <p:spPr/>
        <p:txBody>
          <a:bodyPr/>
          <a:lstStyle/>
          <a:p>
            <a:r>
              <a:rPr lang="lt-LT" dirty="0"/>
              <a:t>Tyrimo instrumentai</a:t>
            </a:r>
          </a:p>
        </p:txBody>
      </p:sp>
      <p:sp>
        <p:nvSpPr>
          <p:cNvPr id="4" name="Text Placeholder 1">
            <a:extLst>
              <a:ext uri="{FF2B5EF4-FFF2-40B4-BE49-F238E27FC236}">
                <a16:creationId xmlns:a16="http://schemas.microsoft.com/office/drawing/2014/main" id="{EE55FA97-98B9-C610-2D82-85DDC4536367}"/>
              </a:ext>
            </a:extLst>
          </p:cNvPr>
          <p:cNvSpPr>
            <a:spLocks noGrp="1"/>
          </p:cNvSpPr>
          <p:nvPr>
            <p:ph idx="1"/>
          </p:nvPr>
        </p:nvSpPr>
        <p:spPr>
          <a:xfrm>
            <a:off x="2362200" y="1600200"/>
            <a:ext cx="6324600" cy="4525963"/>
          </a:xfrm>
        </p:spPr>
        <p:txBody>
          <a:bodyPr/>
          <a:lstStyle/>
          <a:p>
            <a:r>
              <a:rPr lang="lt-LT" sz="1800" b="1" dirty="0">
                <a:solidFill>
                  <a:schemeClr val="tx1"/>
                </a:solidFill>
                <a:latin typeface="Montserrat Medium" panose="00000600000000000000" pitchFamily="2" charset="0"/>
                <a:ea typeface="Times New Roman" panose="02020603050405020304" pitchFamily="18" charset="0"/>
              </a:rPr>
              <a:t>Bendra </a:t>
            </a:r>
            <a:r>
              <a:rPr lang="lt-LT" sz="1800" b="1" dirty="0" err="1">
                <a:solidFill>
                  <a:schemeClr val="tx1"/>
                </a:solidFill>
                <a:latin typeface="Montserrat Medium" panose="00000600000000000000" pitchFamily="2" charset="0"/>
                <a:ea typeface="Times New Roman" panose="02020603050405020304" pitchFamily="18" charset="0"/>
              </a:rPr>
              <a:t>distreso</a:t>
            </a:r>
            <a:r>
              <a:rPr lang="lt-LT" sz="1800" b="1" dirty="0">
                <a:solidFill>
                  <a:schemeClr val="tx1"/>
                </a:solidFill>
                <a:latin typeface="Montserrat Medium" panose="00000600000000000000" pitchFamily="2" charset="0"/>
                <a:ea typeface="Times New Roman" panose="02020603050405020304" pitchFamily="18" charset="0"/>
              </a:rPr>
              <a:t> simptomų skalė (BDSS/GSDS), </a:t>
            </a:r>
          </a:p>
          <a:p>
            <a:r>
              <a:rPr lang="lt-LT" sz="1800" b="1" dirty="0">
                <a:solidFill>
                  <a:schemeClr val="tx1"/>
                </a:solidFill>
                <a:latin typeface="Montserrat Medium" panose="00000600000000000000" pitchFamily="2" charset="0"/>
                <a:ea typeface="Times New Roman" panose="02020603050405020304" pitchFamily="18" charset="0"/>
              </a:rPr>
              <a:t>Suvokto streso skalė (PSS-10), </a:t>
            </a:r>
          </a:p>
          <a:p>
            <a:r>
              <a:rPr lang="lt-LT" sz="1800" b="1" dirty="0">
                <a:solidFill>
                  <a:schemeClr val="tx1"/>
                </a:solidFill>
                <a:latin typeface="Montserrat Medium" panose="00000600000000000000" pitchFamily="2" charset="0"/>
                <a:ea typeface="Times New Roman" panose="02020603050405020304" pitchFamily="18" charset="0"/>
              </a:rPr>
              <a:t>Nerimo skalė (STAI-5), </a:t>
            </a:r>
          </a:p>
          <a:p>
            <a:r>
              <a:rPr lang="lt-LT" sz="1800" b="1" dirty="0">
                <a:solidFill>
                  <a:schemeClr val="tx1"/>
                </a:solidFill>
                <a:latin typeface="Montserrat Medium" panose="00000600000000000000" pitchFamily="2" charset="0"/>
                <a:ea typeface="Times New Roman" panose="02020603050405020304" pitchFamily="18" charset="0"/>
              </a:rPr>
              <a:t>Depresijos skalė (CESD-R)</a:t>
            </a:r>
          </a:p>
          <a:p>
            <a:r>
              <a:rPr lang="lt-LT" sz="1800" b="1" dirty="0">
                <a:solidFill>
                  <a:schemeClr val="tx1"/>
                </a:solidFill>
                <a:latin typeface="Montserrat Medium" panose="00000600000000000000" pitchFamily="2" charset="0"/>
                <a:ea typeface="Times New Roman" panose="02020603050405020304" pitchFamily="18" charset="0"/>
              </a:rPr>
              <a:t>Nuovargio skalė (FAS)</a:t>
            </a:r>
          </a:p>
          <a:p>
            <a:r>
              <a:rPr lang="lt-LT" sz="1800" b="1" dirty="0">
                <a:solidFill>
                  <a:schemeClr val="tx1"/>
                </a:solidFill>
                <a:latin typeface="Montserrat Medium" panose="00000600000000000000" pitchFamily="2" charset="0"/>
                <a:ea typeface="Times New Roman" panose="02020603050405020304" pitchFamily="18" charset="0"/>
              </a:rPr>
              <a:t>Gerovės skalė (AIOS)</a:t>
            </a:r>
          </a:p>
          <a:p>
            <a:r>
              <a:rPr lang="lt-LT" sz="1800" b="1" dirty="0">
                <a:solidFill>
                  <a:schemeClr val="tx1"/>
                </a:solidFill>
                <a:latin typeface="Montserrat Medium" panose="00000600000000000000" pitchFamily="2" charset="0"/>
                <a:ea typeface="Times New Roman" panose="02020603050405020304" pitchFamily="18" charset="0"/>
              </a:rPr>
              <a:t>D</a:t>
            </a:r>
            <a:r>
              <a:rPr lang="en-GB" sz="1800" b="1" dirty="0" err="1">
                <a:solidFill>
                  <a:schemeClr val="tx1"/>
                </a:solidFill>
                <a:latin typeface="Montserrat Medium" panose="00000600000000000000" pitchFamily="2" charset="0"/>
                <a:ea typeface="Times New Roman" panose="02020603050405020304" pitchFamily="18" charset="0"/>
              </a:rPr>
              <a:t>arbo</a:t>
            </a:r>
            <a:r>
              <a:rPr lang="en-GB" sz="1800" b="1" dirty="0">
                <a:solidFill>
                  <a:schemeClr val="tx1"/>
                </a:solidFill>
                <a:latin typeface="Montserrat Medium" panose="00000600000000000000" pitchFamily="2" charset="0"/>
                <a:ea typeface="Times New Roman" panose="02020603050405020304" pitchFamily="18" charset="0"/>
              </a:rPr>
              <a:t> ir </a:t>
            </a:r>
            <a:r>
              <a:rPr lang="en-GB" sz="1800" b="1" dirty="0" err="1">
                <a:solidFill>
                  <a:schemeClr val="tx1"/>
                </a:solidFill>
                <a:latin typeface="Montserrat Medium" panose="00000600000000000000" pitchFamily="2" charset="0"/>
                <a:ea typeface="Times New Roman" panose="02020603050405020304" pitchFamily="18" charset="0"/>
              </a:rPr>
              <a:t>socialinės</a:t>
            </a:r>
            <a:r>
              <a:rPr lang="en-GB" sz="1800" b="1" dirty="0">
                <a:solidFill>
                  <a:schemeClr val="tx1"/>
                </a:solidFill>
                <a:latin typeface="Montserrat Medium" panose="00000600000000000000" pitchFamily="2" charset="0"/>
                <a:ea typeface="Times New Roman" panose="02020603050405020304" pitchFamily="18" charset="0"/>
              </a:rPr>
              <a:t> </a:t>
            </a:r>
            <a:r>
              <a:rPr lang="en-GB" sz="1800" b="1" dirty="0" err="1">
                <a:solidFill>
                  <a:schemeClr val="tx1"/>
                </a:solidFill>
                <a:latin typeface="Montserrat Medium" panose="00000600000000000000" pitchFamily="2" charset="0"/>
                <a:ea typeface="Times New Roman" panose="02020603050405020304" pitchFamily="18" charset="0"/>
              </a:rPr>
              <a:t>adaptacijos</a:t>
            </a:r>
            <a:r>
              <a:rPr lang="lt-LT" sz="1800" b="1" dirty="0">
                <a:solidFill>
                  <a:schemeClr val="tx1"/>
                </a:solidFill>
                <a:latin typeface="Montserrat Medium" panose="00000600000000000000" pitchFamily="2" charset="0"/>
                <a:ea typeface="Times New Roman" panose="02020603050405020304" pitchFamily="18" charset="0"/>
              </a:rPr>
              <a:t> skalė (WSAS)</a:t>
            </a:r>
          </a:p>
          <a:p>
            <a:r>
              <a:rPr lang="lt-LT" sz="1800" b="1" dirty="0">
                <a:solidFill>
                  <a:schemeClr val="tx1"/>
                </a:solidFill>
                <a:latin typeface="Montserrat Medium" panose="00000600000000000000" pitchFamily="2" charset="0"/>
                <a:ea typeface="Times New Roman" panose="02020603050405020304" pitchFamily="18" charset="0"/>
              </a:rPr>
              <a:t>Miego skalė (SQS), </a:t>
            </a:r>
          </a:p>
          <a:p>
            <a:r>
              <a:rPr lang="lt-LT" sz="1800" b="1" dirty="0">
                <a:solidFill>
                  <a:schemeClr val="tx1"/>
                </a:solidFill>
                <a:latin typeface="Montserrat Medium" panose="00000600000000000000" pitchFamily="2" charset="0"/>
                <a:ea typeface="Times New Roman" panose="02020603050405020304" pitchFamily="18" charset="0"/>
              </a:rPr>
              <a:t>Sveikatos klausimynas</a:t>
            </a:r>
          </a:p>
          <a:p>
            <a:r>
              <a:rPr lang="lt-LT" sz="1800" b="1" dirty="0">
                <a:solidFill>
                  <a:schemeClr val="tx1"/>
                </a:solidFill>
                <a:latin typeface="Montserrat Medium" panose="00000600000000000000" pitchFamily="2" charset="0"/>
                <a:ea typeface="Times New Roman" panose="02020603050405020304" pitchFamily="18" charset="0"/>
              </a:rPr>
              <a:t>Procedūrų saugumo klausimynas</a:t>
            </a:r>
            <a:endParaRPr lang="lt-LT" b="1" dirty="0">
              <a:solidFill>
                <a:schemeClr val="tx1"/>
              </a:solidFill>
              <a:latin typeface="Montserrat Medium" panose="00000600000000000000" pitchFamily="2" charset="0"/>
            </a:endParaRPr>
          </a:p>
        </p:txBody>
      </p:sp>
      <p:sp>
        <p:nvSpPr>
          <p:cNvPr id="5" name="TextBox 4">
            <a:extLst>
              <a:ext uri="{FF2B5EF4-FFF2-40B4-BE49-F238E27FC236}">
                <a16:creationId xmlns:a16="http://schemas.microsoft.com/office/drawing/2014/main" id="{E814FE0E-5817-1061-8ADE-EA7012D262D1}"/>
              </a:ext>
            </a:extLst>
          </p:cNvPr>
          <p:cNvSpPr txBox="1"/>
          <p:nvPr/>
        </p:nvSpPr>
        <p:spPr>
          <a:xfrm>
            <a:off x="2062064" y="5246336"/>
            <a:ext cx="6902424" cy="1369286"/>
          </a:xfrm>
          <a:prstGeom prst="rect">
            <a:avLst/>
          </a:prstGeom>
          <a:noFill/>
        </p:spPr>
        <p:txBody>
          <a:bodyPr wrap="square">
            <a:spAutoFit/>
          </a:bodyPr>
          <a:lstStyle/>
          <a:p>
            <a:pPr algn="just">
              <a:lnSpc>
                <a:spcPct val="107000"/>
              </a:lnSpc>
              <a:spcAft>
                <a:spcPts val="800"/>
              </a:spcAft>
            </a:pPr>
            <a:r>
              <a:rPr lang="lt-LT" sz="1200" b="1" dirty="0">
                <a:latin typeface="Montserrat Medium" panose="00000600000000000000" pitchFamily="2" charset="0"/>
                <a:ea typeface="Calibri-Bold"/>
              </a:rPr>
              <a:t>O</a:t>
            </a:r>
            <a:r>
              <a:rPr lang="lt-LT" sz="1200" b="1" dirty="0">
                <a:solidFill>
                  <a:srgbClr val="000000"/>
                </a:solidFill>
                <a:latin typeface="Montserrat Medium" panose="00000600000000000000" pitchFamily="2" charset="0"/>
                <a:ea typeface="Calibri-Bold"/>
              </a:rPr>
              <a:t>bjektyvūs matavimai: </a:t>
            </a:r>
            <a:r>
              <a:rPr lang="lt-LT" sz="1200" dirty="0">
                <a:solidFill>
                  <a:srgbClr val="000000"/>
                </a:solidFill>
                <a:latin typeface="Montserrat Medium" panose="00000600000000000000" pitchFamily="2" charset="0"/>
                <a:ea typeface="Calibri-Bold"/>
              </a:rPr>
              <a:t>AKS, ŠSD, SpO2, plaučių funkcijos matavimas (FVC, FEV, judrumui (pirštų-grindų atstumas cm), liemens, klubų apimtys (cm), r</a:t>
            </a:r>
            <a:r>
              <a:rPr lang="lt-LT" sz="1200" dirty="0">
                <a:solidFill>
                  <a:srgbClr val="000000"/>
                </a:solidFill>
                <a:latin typeface="Montserrat Medium" panose="00000600000000000000" pitchFamily="2" charset="0"/>
                <a:ea typeface="Calibri" panose="020F0502020204030204" pitchFamily="34" charset="0"/>
              </a:rPr>
              <a:t>aumenų jėgos matavimas</a:t>
            </a:r>
            <a:r>
              <a:rPr lang="lt-LT" sz="1200" dirty="0">
                <a:solidFill>
                  <a:srgbClr val="000000"/>
                </a:solidFill>
                <a:latin typeface="Montserrat Medium" panose="00000600000000000000" pitchFamily="2" charset="0"/>
                <a:ea typeface="Calibri-Bold"/>
              </a:rPr>
              <a:t>, pusiausvyros matavimas (</a:t>
            </a:r>
            <a:r>
              <a:rPr lang="lt-LT" sz="1200" dirty="0">
                <a:solidFill>
                  <a:srgbClr val="000000"/>
                </a:solidFill>
                <a:latin typeface="Montserrat Medium" panose="00000600000000000000" pitchFamily="2" charset="0"/>
                <a:ea typeface="Times New Roman" panose="02020603050405020304" pitchFamily="18" charset="0"/>
              </a:rPr>
              <a:t>ALFA platforma- statinė ir dinaminė pusiausvyra</a:t>
            </a:r>
            <a:r>
              <a:rPr lang="lt-LT" sz="1200" dirty="0">
                <a:solidFill>
                  <a:srgbClr val="000000"/>
                </a:solidFill>
                <a:latin typeface="Montserrat Medium" panose="00000600000000000000" pitchFamily="2" charset="0"/>
                <a:ea typeface="Calibri-Bold"/>
              </a:rPr>
              <a:t>), kūno sudėties analizė, odos būklė, pažintinių funkcijų matavimas (</a:t>
            </a:r>
            <a:r>
              <a:rPr lang="lt-LT" sz="1200" dirty="0" err="1">
                <a:solidFill>
                  <a:srgbClr val="000000"/>
                </a:solidFill>
                <a:latin typeface="Montserrat Medium" panose="00000600000000000000" pitchFamily="2" charset="0"/>
                <a:ea typeface="Calibri-Bold"/>
              </a:rPr>
              <a:t>RehaCom</a:t>
            </a:r>
            <a:r>
              <a:rPr lang="lt-LT" sz="1200" dirty="0">
                <a:solidFill>
                  <a:srgbClr val="000000"/>
                </a:solidFill>
                <a:latin typeface="Montserrat Medium" panose="00000600000000000000" pitchFamily="2" charset="0"/>
                <a:ea typeface="Calibri-Bold"/>
              </a:rPr>
              <a:t>- atmintis, dėmesys, darbo greitis, akiplotis) ir </a:t>
            </a:r>
            <a:r>
              <a:rPr lang="lt-LT" sz="1200" b="1" dirty="0">
                <a:solidFill>
                  <a:srgbClr val="000000"/>
                </a:solidFill>
                <a:latin typeface="Montserrat Medium" panose="00000600000000000000" pitchFamily="2" charset="0"/>
                <a:ea typeface="Calibri-Bold"/>
              </a:rPr>
              <a:t>kortizolio kiekis seilėse. </a:t>
            </a:r>
          </a:p>
          <a:p>
            <a:pPr algn="just">
              <a:lnSpc>
                <a:spcPct val="107000"/>
              </a:lnSpc>
              <a:spcAft>
                <a:spcPts val="800"/>
              </a:spcAft>
            </a:pPr>
            <a:r>
              <a:rPr lang="lt-LT" sz="1200" b="1" dirty="0">
                <a:latin typeface="Montserrat Medium" panose="00000600000000000000" pitchFamily="2" charset="0"/>
                <a:ea typeface="Calibri-Bold"/>
              </a:rPr>
              <a:t>Klimatinių sąlygų matavimas</a:t>
            </a:r>
            <a:endParaRPr lang="lt-LT" sz="1200" b="1" dirty="0">
              <a:latin typeface="Montserrat Medium" panose="00000600000000000000" pitchFamily="2" charset="0"/>
              <a:ea typeface="Calibri" panose="020F0502020204030204" pitchFamily="34" charset="0"/>
            </a:endParaRPr>
          </a:p>
        </p:txBody>
      </p:sp>
    </p:spTree>
    <p:extLst>
      <p:ext uri="{BB962C8B-B14F-4D97-AF65-F5344CB8AC3E}">
        <p14:creationId xmlns:p14="http://schemas.microsoft.com/office/powerpoint/2010/main" val="506267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4CF4-C4AF-E60E-6CCC-09E917CF039B}"/>
              </a:ext>
            </a:extLst>
          </p:cNvPr>
          <p:cNvSpPr>
            <a:spLocks noGrp="1"/>
          </p:cNvSpPr>
          <p:nvPr>
            <p:ph type="title"/>
          </p:nvPr>
        </p:nvSpPr>
        <p:spPr/>
        <p:txBody>
          <a:bodyPr>
            <a:normAutofit fontScale="90000"/>
          </a:bodyPr>
          <a:lstStyle/>
          <a:p>
            <a:r>
              <a:rPr lang="en-US" dirty="0" err="1"/>
              <a:t>Mineralinio</a:t>
            </a:r>
            <a:r>
              <a:rPr lang="en-US" dirty="0"/>
              <a:t> </a:t>
            </a:r>
            <a:r>
              <a:rPr lang="en-US" dirty="0" err="1"/>
              <a:t>vandens</a:t>
            </a:r>
            <a:r>
              <a:rPr lang="en-US" dirty="0"/>
              <a:t> </a:t>
            </a:r>
            <a:r>
              <a:rPr lang="en-US" dirty="0" err="1"/>
              <a:t>sud</a:t>
            </a:r>
            <a:r>
              <a:rPr lang="lt-LT" dirty="0" err="1"/>
              <a:t>etis</a:t>
            </a:r>
            <a:endParaRPr lang="lt-LT" dirty="0"/>
          </a:p>
        </p:txBody>
      </p:sp>
      <p:graphicFrame>
        <p:nvGraphicFramePr>
          <p:cNvPr id="3" name="Group 2">
            <a:extLst>
              <a:ext uri="{FF2B5EF4-FFF2-40B4-BE49-F238E27FC236}">
                <a16:creationId xmlns:a16="http://schemas.microsoft.com/office/drawing/2014/main" id="{33977A18-357C-C8D1-6FA6-7D3A376D1643}"/>
              </a:ext>
            </a:extLst>
          </p:cNvPr>
          <p:cNvGraphicFramePr>
            <a:graphicFrameLocks noGrp="1"/>
          </p:cNvGraphicFramePr>
          <p:nvPr>
            <p:extLst>
              <p:ext uri="{D42A27DB-BD31-4B8C-83A1-F6EECF244321}">
                <p14:modId xmlns:p14="http://schemas.microsoft.com/office/powerpoint/2010/main" val="1806747356"/>
              </p:ext>
            </p:extLst>
          </p:nvPr>
        </p:nvGraphicFramePr>
        <p:xfrm>
          <a:off x="0" y="1510604"/>
          <a:ext cx="9144001" cy="4654701"/>
        </p:xfrm>
        <a:graphic>
          <a:graphicData uri="http://schemas.openxmlformats.org/drawingml/2006/table">
            <a:tbl>
              <a:tblPr/>
              <a:tblGrid>
                <a:gridCol w="1706880">
                  <a:extLst>
                    <a:ext uri="{9D8B030D-6E8A-4147-A177-3AD203B41FA5}">
                      <a16:colId xmlns:a16="http://schemas.microsoft.com/office/drawing/2014/main" val="20000"/>
                    </a:ext>
                  </a:extLst>
                </a:gridCol>
                <a:gridCol w="965473">
                  <a:extLst>
                    <a:ext uri="{9D8B030D-6E8A-4147-A177-3AD203B41FA5}">
                      <a16:colId xmlns:a16="http://schemas.microsoft.com/office/drawing/2014/main" val="20001"/>
                    </a:ext>
                  </a:extLst>
                </a:gridCol>
                <a:gridCol w="1025887">
                  <a:extLst>
                    <a:ext uri="{9D8B030D-6E8A-4147-A177-3AD203B41FA5}">
                      <a16:colId xmlns:a16="http://schemas.microsoft.com/office/drawing/2014/main" val="20002"/>
                    </a:ext>
                  </a:extLst>
                </a:gridCol>
                <a:gridCol w="711412">
                  <a:extLst>
                    <a:ext uri="{9D8B030D-6E8A-4147-A177-3AD203B41FA5}">
                      <a16:colId xmlns:a16="http://schemas.microsoft.com/office/drawing/2014/main" val="20003"/>
                    </a:ext>
                  </a:extLst>
                </a:gridCol>
                <a:gridCol w="868650">
                  <a:extLst>
                    <a:ext uri="{9D8B030D-6E8A-4147-A177-3AD203B41FA5}">
                      <a16:colId xmlns:a16="http://schemas.microsoft.com/office/drawing/2014/main" val="20004"/>
                    </a:ext>
                  </a:extLst>
                </a:gridCol>
                <a:gridCol w="858339">
                  <a:extLst>
                    <a:ext uri="{9D8B030D-6E8A-4147-A177-3AD203B41FA5}">
                      <a16:colId xmlns:a16="http://schemas.microsoft.com/office/drawing/2014/main" val="20005"/>
                    </a:ext>
                  </a:extLst>
                </a:gridCol>
                <a:gridCol w="89408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65024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tblGrid>
              <a:tr h="383223">
                <a:tc rowSpan="3">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ts val="1000"/>
                        </a:spcAft>
                        <a:buClrTx/>
                        <a:buSzTx/>
                        <a:buFontTx/>
                        <a:buNone/>
                        <a:tabLst>
                          <a:tab pos="114300" algn="l"/>
                        </a:tabLst>
                      </a:pPr>
                      <a:r>
                        <a:rPr kumimoji="0" lang="lt-LT" altLang="lt-LT" sz="16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Gręžinys</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3">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tab pos="114300" algn="l"/>
                        </a:tabLst>
                      </a:pPr>
                      <a:r>
                        <a:rPr kumimoji="0" lang="lt-LT" altLang="lt-LT" sz="14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Bendra m</a:t>
                      </a:r>
                      <a:r>
                        <a:rPr kumimoji="0" lang="pl-PL" altLang="lt-LT" sz="14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inera</a:t>
                      </a:r>
                      <a:r>
                        <a:rPr kumimoji="0" lang="lt-LT" altLang="lt-LT" sz="14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a:t>
                      </a:r>
                    </a:p>
                    <a:p>
                      <a:pPr marL="0" marR="0" lvl="0" indent="0" algn="ctr" defTabSz="914400" rtl="0" eaLnBrk="1" fontAlgn="base" latinLnBrk="0" hangingPunct="1">
                        <a:lnSpc>
                          <a:spcPct val="100000"/>
                        </a:lnSpc>
                        <a:spcBef>
                          <a:spcPct val="20000"/>
                        </a:spcBef>
                        <a:spcAft>
                          <a:spcPct val="0"/>
                        </a:spcAft>
                        <a:buClrTx/>
                        <a:buSzTx/>
                        <a:buFontTx/>
                        <a:buNone/>
                        <a:tabLst>
                          <a:tab pos="114300" algn="l"/>
                        </a:tabLst>
                      </a:pPr>
                      <a:r>
                        <a:rPr kumimoji="0" lang="pl-PL" altLang="lt-LT" sz="14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lizac</a:t>
                      </a:r>
                      <a:r>
                        <a:rPr kumimoji="0" lang="lt-LT" altLang="lt-LT" sz="14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i</a:t>
                      </a:r>
                      <a:r>
                        <a:rPr kumimoji="0" lang="pl-PL" altLang="lt-LT" sz="14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ja,</a:t>
                      </a:r>
                    </a:p>
                    <a:p>
                      <a:pPr marL="0" marR="0" lvl="0" indent="0" algn="ctr" defTabSz="914400" rtl="0" eaLnBrk="1" fontAlgn="base" latinLnBrk="0" hangingPunct="1">
                        <a:lnSpc>
                          <a:spcPct val="100000"/>
                        </a:lnSpc>
                        <a:spcBef>
                          <a:spcPct val="20000"/>
                        </a:spcBef>
                        <a:spcAft>
                          <a:spcPct val="0"/>
                        </a:spcAft>
                        <a:buClrTx/>
                        <a:buSzTx/>
                        <a:buFontTx/>
                        <a:buNone/>
                        <a:tabLst>
                          <a:tab pos="114300" algn="l"/>
                        </a:tabLst>
                      </a:pPr>
                      <a:r>
                        <a:rPr kumimoji="0" lang="pl-PL" altLang="lt-LT" sz="14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g/l</a:t>
                      </a:r>
                      <a:r>
                        <a:rPr kumimoji="0" lang="lt-LT" altLang="lt-LT" sz="14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6">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1" i="0" u="none" strike="noStrike" cap="none" normalizeH="0" baseline="0" dirty="0">
                          <a:ln>
                            <a:noFill/>
                          </a:ln>
                          <a:solidFill>
                            <a:schemeClr val="tx2"/>
                          </a:solidFill>
                          <a:effectLst/>
                          <a:latin typeface="Palatino Linotype" panose="02040502050505030304" pitchFamily="18" charset="0"/>
                        </a:rPr>
                        <a:t>Vyraujantys </a:t>
                      </a:r>
                      <a:r>
                        <a:rPr kumimoji="0" lang="lt-LT" altLang="lt-LT" sz="1600" b="1" i="0" u="none" strike="noStrike" cap="none" normalizeH="0" baseline="0" dirty="0" err="1">
                          <a:ln>
                            <a:noFill/>
                          </a:ln>
                          <a:solidFill>
                            <a:schemeClr val="tx2"/>
                          </a:solidFill>
                          <a:effectLst/>
                          <a:latin typeface="Palatino Linotype" panose="02040502050505030304" pitchFamily="18" charset="0"/>
                        </a:rPr>
                        <a:t>makrojonai</a:t>
                      </a:r>
                      <a:r>
                        <a:rPr kumimoji="0" lang="pl-PL" altLang="lt-LT" sz="1600" b="1" i="0" u="none" strike="noStrike" cap="none" normalizeH="0" baseline="0" dirty="0">
                          <a:ln>
                            <a:noFill/>
                          </a:ln>
                          <a:solidFill>
                            <a:schemeClr val="tx2"/>
                          </a:solidFill>
                          <a:effectLst/>
                          <a:latin typeface="Palatino Linotype" panose="02040502050505030304" pitchFamily="18" charset="0"/>
                        </a:rPr>
                        <a:t>, mg/l</a:t>
                      </a:r>
                      <a:r>
                        <a:rPr kumimoji="0" lang="lt-LT" altLang="lt-LT" sz="1600" b="1" i="0" u="none" strike="noStrike" cap="none" normalizeH="0" baseline="0" dirty="0">
                          <a:ln>
                            <a:noFill/>
                          </a:ln>
                          <a:solidFill>
                            <a:schemeClr val="tx2"/>
                          </a:solidFill>
                          <a:effectLst/>
                          <a:latin typeface="Palatino Linotype" panose="02040502050505030304" pitchFamily="18" charset="0"/>
                        </a:rPr>
                        <a:t> </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rowSpan="3">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1" i="0" u="none" strike="noStrike" cap="none" normalizeH="0" baseline="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pH</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3">
                  <a:txBody>
                    <a:body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1" i="0" u="none" strike="noStrike" cap="none" normalizeH="0" baseline="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CO</a:t>
                      </a:r>
                      <a:r>
                        <a:rPr kumimoji="0" lang="lt-LT" altLang="lt-LT" sz="1600" b="1" i="0" u="none" strike="noStrike" cap="none" normalizeH="0" baseline="-2500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lt-LT" altLang="lt-LT" sz="1600" b="1" i="0" u="none" strike="noStrike" cap="none" normalizeH="0" baseline="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pus.</a:t>
                      </a:r>
                    </a:p>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1" i="0" u="none" strike="noStrike" cap="none" normalizeH="0" baseline="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mg/l</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83223">
                <a:tc vMerge="1">
                  <a:txBody>
                    <a:bodyPr/>
                    <a:lstStyle/>
                    <a:p>
                      <a:endParaRPr lang="lt-LT"/>
                    </a:p>
                  </a:txBody>
                  <a:tcPr/>
                </a:tc>
                <a:tc vMerge="1">
                  <a:txBody>
                    <a:bodyPr/>
                    <a:lstStyle/>
                    <a:p>
                      <a:endParaRPr lang="lt-LT"/>
                    </a:p>
                  </a:txBody>
                  <a:tcPr/>
                </a:tc>
                <a:tc gridSpan="3">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katijonai</a:t>
                      </a:r>
                      <a:r>
                        <a:rPr kumimoji="0" lang="lt-LT" altLang="lt-LT" sz="16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lt-LT"/>
                    </a:p>
                  </a:txBody>
                  <a:tcPr/>
                </a:tc>
                <a:tc hMerge="1">
                  <a:txBody>
                    <a:bodyPr/>
                    <a:lstStyle/>
                    <a:p>
                      <a:endParaRPr lang="lt-LT"/>
                    </a:p>
                  </a:txBody>
                  <a:tcPr/>
                </a:tc>
                <a:tc gridSpan="3">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anijonai</a:t>
                      </a:r>
                      <a:endParaRPr kumimoji="0" lang="lt-LT" altLang="lt-LT" sz="16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lt-LT"/>
                    </a:p>
                  </a:txBody>
                  <a:tcPr/>
                </a:tc>
                <a:tc hMerge="1">
                  <a:txBody>
                    <a:bodyPr/>
                    <a:lstStyle/>
                    <a:p>
                      <a:endParaRPr lang="lt-LT"/>
                    </a:p>
                  </a:txBody>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10001"/>
                  </a:ext>
                </a:extLst>
              </a:tr>
              <a:tr h="369327">
                <a:tc vMerge="1">
                  <a:txBody>
                    <a:bodyPr/>
                    <a:lstStyle/>
                    <a:p>
                      <a:endParaRPr lang="lt-LT"/>
                    </a:p>
                  </a:txBody>
                  <a:tcPr/>
                </a:tc>
                <a:tc vMerge="1">
                  <a:txBody>
                    <a:bodyPr/>
                    <a:lstStyle/>
                    <a:p>
                      <a:endParaRPr lang="lt-LT"/>
                    </a:p>
                  </a:txBody>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1" i="0" u="none" strike="noStrike" cap="none" normalizeH="0" baseline="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Na</a:t>
                      </a:r>
                      <a:r>
                        <a:rPr kumimoji="0" lang="lt-LT" altLang="lt-LT" sz="1600" b="1" i="0" u="none" strike="noStrike" cap="none" normalizeH="0" baseline="3000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lt-LT" altLang="lt-LT" sz="1600" b="1" i="0" u="none" strike="noStrike" cap="none" normalizeH="0" baseline="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+K</a:t>
                      </a:r>
                      <a:r>
                        <a:rPr kumimoji="0" lang="lt-LT" altLang="lt-LT" sz="1600" b="1" i="0" u="none" strike="noStrike" cap="none" normalizeH="0" baseline="3000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lt-LT" altLang="lt-LT" sz="1600" b="1" i="0" u="none" strike="noStrike" cap="none" normalizeH="0" baseline="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1" i="0" u="none" strike="noStrike" cap="none" normalizeH="0" baseline="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Ca</a:t>
                      </a:r>
                      <a:r>
                        <a:rPr kumimoji="0" lang="lt-LT" altLang="lt-LT" sz="1600" b="1" i="0" u="none" strike="noStrike" cap="none" normalizeH="0" baseline="3000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2+</a:t>
                      </a:r>
                      <a:endParaRPr kumimoji="0" lang="lt-LT" altLang="lt-LT" sz="1600" b="1" i="0" u="none" strike="noStrike" cap="none" normalizeH="0" baseline="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1" i="0" u="none" strike="noStrike" cap="none" normalizeH="0" baseline="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Mg</a:t>
                      </a:r>
                      <a:r>
                        <a:rPr kumimoji="0" lang="lt-LT" altLang="lt-LT" sz="1600" b="1" i="0" u="none" strike="noStrike" cap="none" normalizeH="0" baseline="3000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2+</a:t>
                      </a:r>
                      <a:endParaRPr kumimoji="0" lang="lt-LT" altLang="lt-LT" sz="1600" b="1" i="0" u="none" strike="noStrike" cap="none" normalizeH="0" baseline="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1" i="0" u="none" strike="noStrike" cap="none" normalizeH="0" baseline="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Cl</a:t>
                      </a:r>
                      <a:r>
                        <a:rPr kumimoji="0" lang="lt-LT" altLang="lt-LT" sz="1600" b="1" i="0" u="none" strike="noStrike" cap="none" normalizeH="0" baseline="3000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lt-LT" altLang="lt-LT" sz="1600" b="1" i="0" u="none" strike="noStrike" cap="none" normalizeH="0" baseline="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1" i="0" u="none" strike="noStrike" cap="none" normalizeH="0" baseline="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HCO</a:t>
                      </a:r>
                      <a:r>
                        <a:rPr kumimoji="0" lang="lt-LT" altLang="lt-LT" sz="1600" b="1" i="0" u="none" strike="noStrike" cap="none" normalizeH="0" baseline="-2500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3</a:t>
                      </a:r>
                      <a:r>
                        <a:rPr kumimoji="0" lang="lt-LT" altLang="lt-LT" sz="1600" b="1" i="0" u="none" strike="noStrike" cap="none" normalizeH="0" baseline="3000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lt-LT" altLang="lt-LT" sz="1600" b="1" i="0" u="none" strike="noStrike" cap="none" normalizeH="0" baseline="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1" i="0" u="none" strike="noStrike" cap="none" normalizeH="0" baseline="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SO</a:t>
                      </a:r>
                      <a:r>
                        <a:rPr kumimoji="0" lang="lt-LT" altLang="lt-LT" sz="1600" b="1" i="0" u="none" strike="noStrike" cap="none" normalizeH="0" baseline="-2500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4</a:t>
                      </a:r>
                      <a:r>
                        <a:rPr kumimoji="0" lang="lt-LT" altLang="lt-LT" sz="1600" b="1" i="0" u="none" strike="noStrike" cap="none" normalizeH="0" baseline="3000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2-</a:t>
                      </a:r>
                      <a:endParaRPr kumimoji="0" lang="lt-LT" altLang="lt-LT" sz="1600" b="1" i="0" u="none" strike="noStrike" cap="none" normalizeH="0" baseline="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10002"/>
                  </a:ext>
                </a:extLst>
              </a:tr>
              <a:tr h="720552">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Draugystė, Nr. 3</a:t>
                      </a:r>
                    </a:p>
                    <a:p>
                      <a:pPr marL="0" marR="0" lvl="0" indent="0" algn="ctr" defTabSz="914400" rtl="0" eaLnBrk="1" fontAlgn="base" latinLnBrk="0" hangingPunct="1">
                        <a:lnSpc>
                          <a:spcPct val="150000"/>
                        </a:lnSpc>
                        <a:spcBef>
                          <a:spcPct val="0"/>
                        </a:spcBef>
                        <a:spcAft>
                          <a:spcPct val="0"/>
                        </a:spcAft>
                        <a:buClrTx/>
                        <a:buSzTx/>
                        <a:buFontTx/>
                        <a:buNone/>
                        <a:tabLst/>
                      </a:pPr>
                      <a:endPar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55,221</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15579</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3453</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1387</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32075</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46,6</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2642</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6,53</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75000"/>
                      </a:schemeClr>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24,9</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75000"/>
                      </a:schemeClr>
                    </a:solidFill>
                  </a:tcPr>
                </a:tc>
                <a:extLst>
                  <a:ext uri="{0D108BD9-81ED-4DB2-BD59-A6C34878D82A}">
                    <a16:rowId xmlns:a16="http://schemas.microsoft.com/office/drawing/2014/main" val="10003"/>
                  </a:ext>
                </a:extLst>
              </a:tr>
              <a:tr h="54091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Eglė, Nr. 2</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35,837</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9089</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2800</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1166</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21000</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92,5</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1675</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6,84</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75000"/>
                      </a:schemeClr>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24,2</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75000"/>
                      </a:schemeClr>
                    </a:solidFill>
                  </a:tcPr>
                </a:tc>
                <a:extLst>
                  <a:ext uri="{0D108BD9-81ED-4DB2-BD59-A6C34878D82A}">
                    <a16:rowId xmlns:a16="http://schemas.microsoft.com/office/drawing/2014/main" val="10004"/>
                  </a:ext>
                </a:extLst>
              </a:tr>
              <a:tr h="51097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Tulpė, Nr. 4</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21,667</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4304</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1969</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1259</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12350</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110</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1673</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7,49</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6,45</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05"/>
                  </a:ext>
                </a:extLst>
              </a:tr>
              <a:tr h="51097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Versmė, Nr.</a:t>
                      </a:r>
                      <a:r>
                        <a:rPr kumimoji="0" lang="en-GB"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18778</a:t>
                      </a:r>
                      <a:endPar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GB"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GB"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1</a:t>
                      </a: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en-GB"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4108</a:t>
                      </a:r>
                      <a:endPar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en-GB"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2080</a:t>
                      </a:r>
                      <a:endPar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en-GB"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1400</a:t>
                      </a:r>
                      <a:endPar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en-GB"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12500</a:t>
                      </a:r>
                      <a:endPar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en-GB"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29,9</a:t>
                      </a:r>
                      <a:endPar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en-GB"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2046</a:t>
                      </a:r>
                      <a:endPar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7,3</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endPar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06"/>
                  </a:ext>
                </a:extLst>
              </a:tr>
              <a:tr h="445106">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lt-LT" altLang="lt-LT" sz="1600" b="0" i="0" u="none" strike="noStrike" cap="none" normalizeH="0" baseline="0" dirty="0" err="1">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Gradiali</a:t>
                      </a: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Nr. 1</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16,750</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4431</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1267</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417</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8650</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119</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1862</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7,54</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6,22</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7"/>
                  </a:ext>
                </a:extLst>
              </a:tr>
              <a:tr h="790411">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Atostogų parkas Nr. 10880</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80,870</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22463</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6366</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1560</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48560</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683</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1240</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tabLst>
                          <a:tab pos="114300" algn="l"/>
                        </a:tabLst>
                        <a:defRPr sz="2800">
                          <a:solidFill>
                            <a:schemeClr val="tx1"/>
                          </a:solidFill>
                          <a:latin typeface="Arial" panose="020B0604020202020204" pitchFamily="34" charset="0"/>
                        </a:defRPr>
                      </a:lvl1pPr>
                      <a:lvl2pPr marL="742950" indent="-285750">
                        <a:spcBef>
                          <a:spcPct val="20000"/>
                        </a:spcBef>
                        <a:tabLst>
                          <a:tab pos="114300" algn="l"/>
                        </a:tabLst>
                        <a:defRPr sz="2400">
                          <a:solidFill>
                            <a:schemeClr val="tx1"/>
                          </a:solidFill>
                          <a:latin typeface="Arial" panose="020B0604020202020204" pitchFamily="34" charset="0"/>
                        </a:defRPr>
                      </a:lvl2pPr>
                      <a:lvl3pPr marL="1143000" indent="-228600">
                        <a:spcBef>
                          <a:spcPct val="20000"/>
                        </a:spcBef>
                        <a:tabLst>
                          <a:tab pos="114300" algn="l"/>
                        </a:tabLst>
                        <a:defRPr sz="2000">
                          <a:solidFill>
                            <a:schemeClr val="tx1"/>
                          </a:solidFill>
                          <a:latin typeface="Arial" panose="020B0604020202020204" pitchFamily="34" charset="0"/>
                        </a:defRPr>
                      </a:lvl3pPr>
                      <a:lvl4pPr marL="1600200" indent="-228600">
                        <a:spcBef>
                          <a:spcPct val="20000"/>
                        </a:spcBef>
                        <a:tabLst>
                          <a:tab pos="114300" algn="l"/>
                        </a:tabLst>
                        <a:defRPr>
                          <a:solidFill>
                            <a:schemeClr val="tx1"/>
                          </a:solidFill>
                          <a:latin typeface="Arial" panose="020B0604020202020204" pitchFamily="34" charset="0"/>
                        </a:defRPr>
                      </a:lvl4pPr>
                      <a:lvl5pPr marL="2057400" indent="-228600">
                        <a:spcBef>
                          <a:spcPct val="20000"/>
                        </a:spcBef>
                        <a:tabLst>
                          <a:tab pos="114300" algn="l"/>
                        </a:tabLst>
                        <a:defRPr>
                          <a:solidFill>
                            <a:schemeClr val="tx1"/>
                          </a:solidFill>
                          <a:latin typeface="Arial" panose="020B0604020202020204" pitchFamily="34" charset="0"/>
                        </a:defRPr>
                      </a:lvl5pPr>
                      <a:lvl6pPr marL="2514600" indent="-228600" fontAlgn="base">
                        <a:spcBef>
                          <a:spcPct val="20000"/>
                        </a:spcBef>
                        <a:spcAft>
                          <a:spcPct val="0"/>
                        </a:spcAft>
                        <a:tabLst>
                          <a:tab pos="114300" algn="l"/>
                        </a:tabLst>
                        <a:defRPr>
                          <a:solidFill>
                            <a:schemeClr val="tx1"/>
                          </a:solidFill>
                          <a:latin typeface="Arial" panose="020B0604020202020204" pitchFamily="34" charset="0"/>
                        </a:defRPr>
                      </a:lvl6pPr>
                      <a:lvl7pPr marL="2971800" indent="-228600" fontAlgn="base">
                        <a:spcBef>
                          <a:spcPct val="20000"/>
                        </a:spcBef>
                        <a:spcAft>
                          <a:spcPct val="0"/>
                        </a:spcAft>
                        <a:tabLst>
                          <a:tab pos="114300" algn="l"/>
                        </a:tabLst>
                        <a:defRPr>
                          <a:solidFill>
                            <a:schemeClr val="tx1"/>
                          </a:solidFill>
                          <a:latin typeface="Arial" panose="020B0604020202020204" pitchFamily="34" charset="0"/>
                        </a:defRPr>
                      </a:lvl7pPr>
                      <a:lvl8pPr marL="3429000" indent="-228600" fontAlgn="base">
                        <a:spcBef>
                          <a:spcPct val="20000"/>
                        </a:spcBef>
                        <a:spcAft>
                          <a:spcPct val="0"/>
                        </a:spcAft>
                        <a:tabLst>
                          <a:tab pos="114300" algn="l"/>
                        </a:tabLst>
                        <a:defRPr>
                          <a:solidFill>
                            <a:schemeClr val="tx1"/>
                          </a:solidFill>
                          <a:latin typeface="Arial" panose="020B0604020202020204" pitchFamily="34" charset="0"/>
                        </a:defRPr>
                      </a:lvl8pPr>
                      <a:lvl9pPr marL="3886200" indent="-228600" fontAlgn="base">
                        <a:spcBef>
                          <a:spcPct val="20000"/>
                        </a:spcBef>
                        <a:spcAft>
                          <a:spcPct val="0"/>
                        </a:spcAft>
                        <a:tabLst>
                          <a:tab pos="1143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7,83</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114300" algn="l"/>
                        </a:tabLst>
                      </a:pPr>
                      <a:r>
                        <a:rPr kumimoji="0" lang="lt-LT" altLang="lt-LT" sz="1600" b="0" i="0" u="none" strike="noStrike" cap="none" normalizeH="0" baseline="0" dirty="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17,1</a:t>
                      </a:r>
                    </a:p>
                  </a:txBody>
                  <a:tcPr marL="68581" marR="6858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8"/>
                  </a:ext>
                </a:extLst>
              </a:tr>
            </a:tbl>
          </a:graphicData>
        </a:graphic>
      </p:graphicFrame>
      <p:sp>
        <p:nvSpPr>
          <p:cNvPr id="5" name="TextBox 4">
            <a:extLst>
              <a:ext uri="{FF2B5EF4-FFF2-40B4-BE49-F238E27FC236}">
                <a16:creationId xmlns:a16="http://schemas.microsoft.com/office/drawing/2014/main" id="{ED6F7F47-8F6E-2739-79BC-D9997886C68C}"/>
              </a:ext>
            </a:extLst>
          </p:cNvPr>
          <p:cNvSpPr txBox="1"/>
          <p:nvPr/>
        </p:nvSpPr>
        <p:spPr>
          <a:xfrm>
            <a:off x="1979712" y="6199712"/>
            <a:ext cx="3384376" cy="861774"/>
          </a:xfrm>
          <a:prstGeom prst="rect">
            <a:avLst/>
          </a:prstGeom>
          <a:noFill/>
        </p:spPr>
        <p:txBody>
          <a:bodyPr wrap="square">
            <a:spAutoFit/>
          </a:bodyPr>
          <a:lstStyle/>
          <a:p>
            <a:r>
              <a:rPr lang="lt-LT"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Vonioms: Draugystė: ?</a:t>
            </a:r>
          </a:p>
          <a:p>
            <a:r>
              <a:rPr lang="lt-LT"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10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Eg</a:t>
            </a:r>
            <a:r>
              <a:rPr lang="lt-LT" sz="10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lė</a:t>
            </a:r>
            <a:r>
              <a:rPr lang="lt-LT"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lt-LT" sz="10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 dalis mineralinio, 2 dalys vandens - 1:2</a:t>
            </a:r>
          </a:p>
          <a:p>
            <a:r>
              <a:rPr lang="lt-LT" sz="1000" dirty="0">
                <a:solidFill>
                  <a:srgbClr val="000000"/>
                </a:solidFill>
                <a:latin typeface="Calibri" panose="020F0502020204030204" pitchFamily="34" charset="0"/>
                <a:cs typeface="Arial" panose="020B0604020202020204" pitchFamily="34" charset="0"/>
              </a:rPr>
              <a:t>                  Tulpė: neskiestas</a:t>
            </a:r>
          </a:p>
          <a:p>
            <a:r>
              <a:rPr lang="lt-LT" sz="1000" dirty="0">
                <a:solidFill>
                  <a:srgbClr val="000000"/>
                </a:solidFill>
                <a:latin typeface="Calibri" panose="020F0502020204030204" pitchFamily="34" charset="0"/>
                <a:cs typeface="Arial" panose="020B0604020202020204" pitchFamily="34" charset="0"/>
              </a:rPr>
              <a:t>                  Versmė: ?</a:t>
            </a:r>
          </a:p>
          <a:p>
            <a:endParaRPr lang="lt-LT" sz="1000" dirty="0"/>
          </a:p>
        </p:txBody>
      </p:sp>
      <p:sp>
        <p:nvSpPr>
          <p:cNvPr id="6" name="TextBox 5">
            <a:extLst>
              <a:ext uri="{FF2B5EF4-FFF2-40B4-BE49-F238E27FC236}">
                <a16:creationId xmlns:a16="http://schemas.microsoft.com/office/drawing/2014/main" id="{FE6D5F2E-4EEA-8BD0-1D49-7F69E5A20FF0}"/>
              </a:ext>
            </a:extLst>
          </p:cNvPr>
          <p:cNvSpPr txBox="1"/>
          <p:nvPr/>
        </p:nvSpPr>
        <p:spPr>
          <a:xfrm>
            <a:off x="5364088" y="6204812"/>
            <a:ext cx="2736304" cy="553998"/>
          </a:xfrm>
          <a:prstGeom prst="rect">
            <a:avLst/>
          </a:prstGeom>
          <a:noFill/>
        </p:spPr>
        <p:txBody>
          <a:bodyPr wrap="square">
            <a:spAutoFit/>
          </a:bodyPr>
          <a:lstStyle/>
          <a:p>
            <a:r>
              <a:rPr lang="lt-LT" sz="1000" dirty="0">
                <a:solidFill>
                  <a:srgbClr val="000000"/>
                </a:solidFill>
                <a:latin typeface="Calibri" panose="020F0502020204030204" pitchFamily="34" charset="0"/>
                <a:ea typeface="Times New Roman" panose="02020603050405020304" pitchFamily="18" charset="0"/>
                <a:cs typeface="Arial" panose="020B0604020202020204" pitchFamily="34" charset="0"/>
              </a:rPr>
              <a:t>Gradiali: </a:t>
            </a:r>
            <a:r>
              <a:rPr lang="lt-LT" sz="10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- 1:1</a:t>
            </a:r>
            <a:endParaRPr lang="lt-LT" sz="1000" dirty="0">
              <a:solidFill>
                <a:srgbClr val="000000"/>
              </a:solidFill>
              <a:latin typeface="Calibri" panose="020F0502020204030204" pitchFamily="34" charset="0"/>
              <a:ea typeface="Times New Roman" panose="02020603050405020304" pitchFamily="18" charset="0"/>
              <a:cs typeface="Arial" panose="020B0604020202020204" pitchFamily="34" charset="0"/>
            </a:endParaRPr>
          </a:p>
          <a:p>
            <a:r>
              <a:rPr lang="lt-LT" sz="1000" dirty="0">
                <a:solidFill>
                  <a:srgbClr val="000000"/>
                </a:solidFill>
                <a:latin typeface="Calibri" panose="020F0502020204030204" pitchFamily="34" charset="0"/>
                <a:cs typeface="Arial" panose="020B0604020202020204" pitchFamily="34" charset="0"/>
              </a:rPr>
              <a:t>Atostogų parkas: neskiestas</a:t>
            </a:r>
          </a:p>
          <a:p>
            <a:endParaRPr lang="lt-LT" sz="1000" dirty="0"/>
          </a:p>
        </p:txBody>
      </p:sp>
    </p:spTree>
    <p:extLst>
      <p:ext uri="{BB962C8B-B14F-4D97-AF65-F5344CB8AC3E}">
        <p14:creationId xmlns:p14="http://schemas.microsoft.com/office/powerpoint/2010/main" val="1710704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7AC3-28DA-948D-5894-1EAC045E7CB6}"/>
              </a:ext>
            </a:extLst>
          </p:cNvPr>
          <p:cNvSpPr>
            <a:spLocks noGrp="1"/>
          </p:cNvSpPr>
          <p:nvPr>
            <p:ph type="title"/>
          </p:nvPr>
        </p:nvSpPr>
        <p:spPr/>
        <p:txBody>
          <a:bodyPr/>
          <a:lstStyle/>
          <a:p>
            <a:r>
              <a:rPr lang="lt-LT" b="1" dirty="0"/>
              <a:t>Stresas</a:t>
            </a:r>
          </a:p>
        </p:txBody>
      </p:sp>
      <p:sp>
        <p:nvSpPr>
          <p:cNvPr id="3" name="Content Placeholder 2">
            <a:extLst>
              <a:ext uri="{FF2B5EF4-FFF2-40B4-BE49-F238E27FC236}">
                <a16:creationId xmlns:a16="http://schemas.microsoft.com/office/drawing/2014/main" id="{8E7D58E7-03A9-787E-8B5F-9F589348E182}"/>
              </a:ext>
            </a:extLst>
          </p:cNvPr>
          <p:cNvSpPr>
            <a:spLocks noGrp="1"/>
          </p:cNvSpPr>
          <p:nvPr>
            <p:ph idx="1"/>
          </p:nvPr>
        </p:nvSpPr>
        <p:spPr>
          <a:xfrm>
            <a:off x="1979712" y="1600201"/>
            <a:ext cx="7056784" cy="1900807"/>
          </a:xfrm>
        </p:spPr>
        <p:txBody>
          <a:bodyPr>
            <a:normAutofit fontScale="55000" lnSpcReduction="20000"/>
          </a:bodyPr>
          <a:lstStyle/>
          <a:p>
            <a:pPr marL="152400" indent="0">
              <a:buNone/>
            </a:pPr>
            <a:r>
              <a:rPr lang="lt-LT" sz="3200" b="1" i="0" dirty="0">
                <a:solidFill>
                  <a:schemeClr val="accent1">
                    <a:lumMod val="50000"/>
                  </a:schemeClr>
                </a:solidFill>
                <a:effectLst/>
                <a:latin typeface="Montserrat" panose="00000500000000000000" pitchFamily="2" charset="0"/>
              </a:rPr>
              <a:t>Stresas yra kūno fizinis ir psichologinis atsakas į viską, kas yra matoma kaip sukrečianti ir sunkiai suvaldoma patirtis. </a:t>
            </a:r>
          </a:p>
          <a:p>
            <a:pPr marL="152400" indent="0">
              <a:buNone/>
            </a:pPr>
            <a:endParaRPr lang="lt-LT" sz="3200" b="1" dirty="0">
              <a:solidFill>
                <a:schemeClr val="accent1">
                  <a:lumMod val="50000"/>
                </a:schemeClr>
              </a:solidFill>
              <a:latin typeface="Montserrat" panose="00000500000000000000" pitchFamily="2" charset="0"/>
            </a:endParaRPr>
          </a:p>
          <a:p>
            <a:pPr marL="152400" indent="0">
              <a:buNone/>
            </a:pPr>
            <a:r>
              <a:rPr lang="lt-LT" sz="3200" b="1" i="0" dirty="0">
                <a:solidFill>
                  <a:schemeClr val="accent1">
                    <a:lumMod val="50000"/>
                  </a:schemeClr>
                </a:solidFill>
                <a:effectLst/>
                <a:latin typeface="Montserrat" panose="00000500000000000000" pitchFamily="2" charset="0"/>
              </a:rPr>
              <a:t>Tai įvairūs gyvenimo išbandymai (malonūs ir nemalonūs) ir žmogaus galimybių trūkumas su jais susidoroti.</a:t>
            </a:r>
          </a:p>
          <a:p>
            <a:endParaRPr lang="lt-LT" dirty="0">
              <a:solidFill>
                <a:schemeClr val="accent1">
                  <a:lumMod val="50000"/>
                </a:schemeClr>
              </a:solidFill>
            </a:endParaRPr>
          </a:p>
        </p:txBody>
      </p:sp>
      <p:pic>
        <p:nvPicPr>
          <p:cNvPr id="4" name="Picture 3">
            <a:extLst>
              <a:ext uri="{FF2B5EF4-FFF2-40B4-BE49-F238E27FC236}">
                <a16:creationId xmlns:a16="http://schemas.microsoft.com/office/drawing/2014/main" id="{CC4C8849-51D3-7E91-C52B-30453CB22CA9}"/>
              </a:ext>
            </a:extLst>
          </p:cNvPr>
          <p:cNvPicPr>
            <a:picLocks noChangeAspect="1"/>
          </p:cNvPicPr>
          <p:nvPr/>
        </p:nvPicPr>
        <p:blipFill>
          <a:blip r:embed="rId3"/>
          <a:stretch>
            <a:fillRect/>
          </a:stretch>
        </p:blipFill>
        <p:spPr>
          <a:xfrm>
            <a:off x="4572000" y="3284984"/>
            <a:ext cx="4320480" cy="3490344"/>
          </a:xfrm>
          <a:prstGeom prst="rect">
            <a:avLst/>
          </a:prstGeom>
        </p:spPr>
      </p:pic>
      <p:sp>
        <p:nvSpPr>
          <p:cNvPr id="5" name="TextBox 4">
            <a:extLst>
              <a:ext uri="{FF2B5EF4-FFF2-40B4-BE49-F238E27FC236}">
                <a16:creationId xmlns:a16="http://schemas.microsoft.com/office/drawing/2014/main" id="{A2C70B62-DB71-285A-C658-F7C680BDEA49}"/>
              </a:ext>
            </a:extLst>
          </p:cNvPr>
          <p:cNvSpPr txBox="1"/>
          <p:nvPr/>
        </p:nvSpPr>
        <p:spPr>
          <a:xfrm>
            <a:off x="1979712" y="6652217"/>
            <a:ext cx="4584356" cy="246221"/>
          </a:xfrm>
          <a:prstGeom prst="rect">
            <a:avLst/>
          </a:prstGeom>
          <a:noFill/>
        </p:spPr>
        <p:txBody>
          <a:bodyPr wrap="square">
            <a:spAutoFit/>
          </a:bodyPr>
          <a:lstStyle/>
          <a:p>
            <a:r>
              <a:rPr lang="lt-LT" sz="1000" i="1" dirty="0" err="1"/>
              <a:t>Yerkes‘o-Dodson‘o</a:t>
            </a:r>
            <a:r>
              <a:rPr lang="lt-LT" sz="1000" i="1" dirty="0"/>
              <a:t> dėsnis. R. </a:t>
            </a:r>
            <a:r>
              <a:rPr lang="lt-LT" sz="1000" i="1" dirty="0" err="1"/>
              <a:t>Litkauskė</a:t>
            </a:r>
            <a:r>
              <a:rPr lang="lt-LT" sz="1000" i="1" dirty="0"/>
              <a:t>, </a:t>
            </a:r>
            <a:r>
              <a:rPr lang="en-US" sz="1000" i="1" dirty="0"/>
              <a:t>2019, ci</a:t>
            </a:r>
            <a:r>
              <a:rPr lang="lt-LT" sz="1000" i="1" dirty="0"/>
              <a:t>t. pagal </a:t>
            </a:r>
            <a:r>
              <a:rPr lang="lt-LT" sz="1000" i="1" dirty="0" err="1"/>
              <a:t>Seaward</a:t>
            </a:r>
            <a:r>
              <a:rPr lang="lt-LT" sz="1000" i="1" dirty="0"/>
              <a:t> 2018</a:t>
            </a:r>
          </a:p>
        </p:txBody>
      </p:sp>
      <p:sp>
        <p:nvSpPr>
          <p:cNvPr id="7" name="TextBox 6">
            <a:extLst>
              <a:ext uri="{FF2B5EF4-FFF2-40B4-BE49-F238E27FC236}">
                <a16:creationId xmlns:a16="http://schemas.microsoft.com/office/drawing/2014/main" id="{61DCFE86-1804-F834-407E-A6D1A98EF812}"/>
              </a:ext>
            </a:extLst>
          </p:cNvPr>
          <p:cNvSpPr txBox="1"/>
          <p:nvPr/>
        </p:nvSpPr>
        <p:spPr>
          <a:xfrm>
            <a:off x="2114666" y="3573016"/>
            <a:ext cx="2435916" cy="2308324"/>
          </a:xfrm>
          <a:prstGeom prst="rect">
            <a:avLst/>
          </a:prstGeom>
          <a:noFill/>
        </p:spPr>
        <p:txBody>
          <a:bodyPr wrap="square">
            <a:spAutoFit/>
          </a:bodyPr>
          <a:lstStyle/>
          <a:p>
            <a:pPr algn="l">
              <a:buFont typeface="Arial" panose="020B0604020202020204" pitchFamily="34" charset="0"/>
              <a:buChar char="•"/>
            </a:pPr>
            <a:r>
              <a:rPr lang="lt-LT" sz="1800" dirty="0">
                <a:solidFill>
                  <a:schemeClr val="tx1"/>
                </a:solidFill>
              </a:rPr>
              <a:t>Dažniausiai </a:t>
            </a:r>
            <a:r>
              <a:rPr lang="lt-LT" sz="1800" dirty="0" err="1">
                <a:solidFill>
                  <a:schemeClr val="tx1"/>
                </a:solidFill>
              </a:rPr>
              <a:t>stresoriai</a:t>
            </a:r>
            <a:r>
              <a:rPr lang="lt-LT" sz="1800" dirty="0">
                <a:solidFill>
                  <a:schemeClr val="tx1"/>
                </a:solidFill>
              </a:rPr>
              <a:t>– </a:t>
            </a:r>
            <a:r>
              <a:rPr lang="lt-LT" sz="1800" b="1" dirty="0">
                <a:solidFill>
                  <a:schemeClr val="tx1"/>
                </a:solidFill>
              </a:rPr>
              <a:t>pinigai, darbas, šeimos atsakomybės</a:t>
            </a:r>
            <a:r>
              <a:rPr lang="lt-LT" sz="1800" dirty="0">
                <a:solidFill>
                  <a:schemeClr val="tx1"/>
                </a:solidFill>
              </a:rPr>
              <a:t>. </a:t>
            </a:r>
          </a:p>
          <a:p>
            <a:pPr algn="l">
              <a:buFont typeface="Arial" panose="020B0604020202020204" pitchFamily="34" charset="0"/>
              <a:buChar char="•"/>
            </a:pPr>
            <a:endParaRPr lang="lt-LT" sz="1800" dirty="0">
              <a:solidFill>
                <a:schemeClr val="tx1"/>
              </a:solidFill>
            </a:endParaRPr>
          </a:p>
          <a:p>
            <a:pPr algn="l">
              <a:buFont typeface="Arial" panose="020B0604020202020204" pitchFamily="34" charset="0"/>
              <a:buChar char="•"/>
            </a:pPr>
            <a:r>
              <a:rPr lang="en-US" sz="1800" dirty="0">
                <a:solidFill>
                  <a:schemeClr val="tx1"/>
                </a:solidFill>
              </a:rPr>
              <a:t>2020 </a:t>
            </a:r>
            <a:r>
              <a:rPr lang="lt-LT" sz="1800" dirty="0">
                <a:solidFill>
                  <a:schemeClr val="tx1"/>
                </a:solidFill>
              </a:rPr>
              <a:t>metais atsirado naujų </a:t>
            </a:r>
            <a:r>
              <a:rPr lang="lt-LT" sz="1800" dirty="0" err="1">
                <a:solidFill>
                  <a:schemeClr val="tx1"/>
                </a:solidFill>
              </a:rPr>
              <a:t>stresorių</a:t>
            </a:r>
            <a:r>
              <a:rPr lang="lt-LT" sz="1800" dirty="0">
                <a:solidFill>
                  <a:schemeClr val="tx1"/>
                </a:solidFill>
              </a:rPr>
              <a:t>- COVID-</a:t>
            </a:r>
            <a:r>
              <a:rPr lang="de-DE" sz="1800" dirty="0">
                <a:solidFill>
                  <a:schemeClr val="tx1"/>
                </a:solidFill>
              </a:rPr>
              <a:t>19</a:t>
            </a:r>
            <a:r>
              <a:rPr lang="lt-LT" sz="1800" dirty="0">
                <a:solidFill>
                  <a:schemeClr val="tx1"/>
                </a:solidFill>
              </a:rPr>
              <a:t> </a:t>
            </a:r>
            <a:r>
              <a:rPr lang="lt-LT" sz="1800" b="1" dirty="0">
                <a:solidFill>
                  <a:schemeClr val="tx1"/>
                </a:solidFill>
              </a:rPr>
              <a:t>pandemija</a:t>
            </a:r>
            <a:r>
              <a:rPr lang="lt-LT" sz="1800" dirty="0">
                <a:solidFill>
                  <a:schemeClr val="tx1"/>
                </a:solidFill>
              </a:rPr>
              <a:t>, įtemptas </a:t>
            </a:r>
            <a:r>
              <a:rPr lang="lt-LT" sz="1800" b="1" dirty="0">
                <a:solidFill>
                  <a:schemeClr val="tx1"/>
                </a:solidFill>
              </a:rPr>
              <a:t>politinis klimatas.</a:t>
            </a:r>
            <a:endParaRPr lang="lt-LT" sz="1800" b="0" i="0" dirty="0">
              <a:solidFill>
                <a:schemeClr val="tx1"/>
              </a:solidFill>
              <a:effectLst/>
            </a:endParaRPr>
          </a:p>
        </p:txBody>
      </p:sp>
    </p:spTree>
    <p:extLst>
      <p:ext uri="{BB962C8B-B14F-4D97-AF65-F5344CB8AC3E}">
        <p14:creationId xmlns:p14="http://schemas.microsoft.com/office/powerpoint/2010/main" val="4019604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317A-A34E-CC42-0D9C-ACCC8CEAD32A}"/>
              </a:ext>
            </a:extLst>
          </p:cNvPr>
          <p:cNvSpPr>
            <a:spLocks noGrp="1"/>
          </p:cNvSpPr>
          <p:nvPr>
            <p:ph type="title"/>
          </p:nvPr>
        </p:nvSpPr>
        <p:spPr>
          <a:xfrm>
            <a:off x="2339752" y="0"/>
            <a:ext cx="6324600" cy="404664"/>
          </a:xfrm>
        </p:spPr>
        <p:txBody>
          <a:bodyPr>
            <a:normAutofit fontScale="90000"/>
          </a:bodyPr>
          <a:lstStyle/>
          <a:p>
            <a:r>
              <a:rPr lang="en-US" dirty="0" err="1"/>
              <a:t>Peloidai</a:t>
            </a:r>
            <a:endParaRPr lang="lt-LT" dirty="0"/>
          </a:p>
        </p:txBody>
      </p:sp>
      <p:graphicFrame>
        <p:nvGraphicFramePr>
          <p:cNvPr id="3" name="Table 2">
            <a:extLst>
              <a:ext uri="{FF2B5EF4-FFF2-40B4-BE49-F238E27FC236}">
                <a16:creationId xmlns:a16="http://schemas.microsoft.com/office/drawing/2014/main" id="{D3B2AC08-AEC5-76F8-AC42-1B420A1CD313}"/>
              </a:ext>
            </a:extLst>
          </p:cNvPr>
          <p:cNvGraphicFramePr>
            <a:graphicFrameLocks noGrp="1"/>
          </p:cNvGraphicFramePr>
          <p:nvPr>
            <p:extLst>
              <p:ext uri="{D42A27DB-BD31-4B8C-83A1-F6EECF244321}">
                <p14:modId xmlns:p14="http://schemas.microsoft.com/office/powerpoint/2010/main" val="31280668"/>
              </p:ext>
            </p:extLst>
          </p:nvPr>
        </p:nvGraphicFramePr>
        <p:xfrm>
          <a:off x="0" y="536027"/>
          <a:ext cx="9144000" cy="6321973"/>
        </p:xfrm>
        <a:graphic>
          <a:graphicData uri="http://schemas.openxmlformats.org/drawingml/2006/table">
            <a:tbl>
              <a:tblPr firstRow="1" firstCol="1" bandRow="1">
                <a:tableStyleId>{5C22544A-7EE6-4342-B048-85BDC9FD1C3A}</a:tableStyleId>
              </a:tblPr>
              <a:tblGrid>
                <a:gridCol w="2085876">
                  <a:extLst>
                    <a:ext uri="{9D8B030D-6E8A-4147-A177-3AD203B41FA5}">
                      <a16:colId xmlns:a16="http://schemas.microsoft.com/office/drawing/2014/main" val="266655843"/>
                    </a:ext>
                  </a:extLst>
                </a:gridCol>
                <a:gridCol w="790549">
                  <a:extLst>
                    <a:ext uri="{9D8B030D-6E8A-4147-A177-3AD203B41FA5}">
                      <a16:colId xmlns:a16="http://schemas.microsoft.com/office/drawing/2014/main" val="1233020951"/>
                    </a:ext>
                  </a:extLst>
                </a:gridCol>
                <a:gridCol w="864411">
                  <a:extLst>
                    <a:ext uri="{9D8B030D-6E8A-4147-A177-3AD203B41FA5}">
                      <a16:colId xmlns:a16="http://schemas.microsoft.com/office/drawing/2014/main" val="1229847455"/>
                    </a:ext>
                  </a:extLst>
                </a:gridCol>
                <a:gridCol w="864411">
                  <a:extLst>
                    <a:ext uri="{9D8B030D-6E8A-4147-A177-3AD203B41FA5}">
                      <a16:colId xmlns:a16="http://schemas.microsoft.com/office/drawing/2014/main" val="2812079631"/>
                    </a:ext>
                  </a:extLst>
                </a:gridCol>
                <a:gridCol w="758841">
                  <a:extLst>
                    <a:ext uri="{9D8B030D-6E8A-4147-A177-3AD203B41FA5}">
                      <a16:colId xmlns:a16="http://schemas.microsoft.com/office/drawing/2014/main" val="834485302"/>
                    </a:ext>
                  </a:extLst>
                </a:gridCol>
                <a:gridCol w="1080120">
                  <a:extLst>
                    <a:ext uri="{9D8B030D-6E8A-4147-A177-3AD203B41FA5}">
                      <a16:colId xmlns:a16="http://schemas.microsoft.com/office/drawing/2014/main" val="2649293534"/>
                    </a:ext>
                  </a:extLst>
                </a:gridCol>
                <a:gridCol w="1080120">
                  <a:extLst>
                    <a:ext uri="{9D8B030D-6E8A-4147-A177-3AD203B41FA5}">
                      <a16:colId xmlns:a16="http://schemas.microsoft.com/office/drawing/2014/main" val="1320728792"/>
                    </a:ext>
                  </a:extLst>
                </a:gridCol>
                <a:gridCol w="1619672">
                  <a:extLst>
                    <a:ext uri="{9D8B030D-6E8A-4147-A177-3AD203B41FA5}">
                      <a16:colId xmlns:a16="http://schemas.microsoft.com/office/drawing/2014/main" val="590517846"/>
                    </a:ext>
                  </a:extLst>
                </a:gridCol>
              </a:tblGrid>
              <a:tr h="279041">
                <a:tc>
                  <a:txBody>
                    <a:bodyPr/>
                    <a:lstStyle/>
                    <a:p>
                      <a:pPr marL="457200">
                        <a:lnSpc>
                          <a:spcPct val="107000"/>
                        </a:lnSpc>
                      </a:pPr>
                      <a:r>
                        <a:rPr lang="lt-LT" sz="1000" kern="100" dirty="0">
                          <a:effectLst/>
                        </a:rPr>
                        <a:t>Tyrimų parametras</a:t>
                      </a:r>
                      <a:endParaRPr lang="lt-LT" sz="1000" kern="100" dirty="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1000" kern="100" dirty="0">
                          <a:effectLst/>
                        </a:rPr>
                        <a:t>DR</a:t>
                      </a:r>
                      <a:endParaRPr lang="lt-LT" sz="1000" kern="100" dirty="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1000" kern="100" dirty="0">
                          <a:effectLst/>
                          <a:latin typeface="Calibri" panose="020F0502020204030204" pitchFamily="34" charset="0"/>
                          <a:ea typeface="Calibri" panose="020F0502020204030204" pitchFamily="34" charset="0"/>
                          <a:cs typeface="Arial" panose="020B0604020202020204" pitchFamily="34" charset="0"/>
                        </a:rPr>
                        <a:t>EG</a:t>
                      </a:r>
                    </a:p>
                  </a:txBody>
                  <a:tcPr marL="12535" marR="12535" marT="0" marB="0"/>
                </a:tc>
                <a:tc>
                  <a:txBody>
                    <a:bodyPr/>
                    <a:lstStyle/>
                    <a:p>
                      <a:pPr marL="457200">
                        <a:lnSpc>
                          <a:spcPct val="107000"/>
                        </a:lnSpc>
                      </a:pPr>
                      <a:r>
                        <a:rPr lang="lt-LT" sz="1000" kern="100" dirty="0">
                          <a:effectLst/>
                          <a:latin typeface="Calibri" panose="020F0502020204030204" pitchFamily="34" charset="0"/>
                          <a:ea typeface="Calibri" panose="020F0502020204030204" pitchFamily="34" charset="0"/>
                          <a:cs typeface="Arial" panose="020B0604020202020204" pitchFamily="34" charset="0"/>
                        </a:rPr>
                        <a:t>TU</a:t>
                      </a:r>
                    </a:p>
                  </a:txBody>
                  <a:tcPr marL="12535" marR="12535" marT="0" marB="0"/>
                </a:tc>
                <a:tc>
                  <a:txBody>
                    <a:bodyPr/>
                    <a:lstStyle/>
                    <a:p>
                      <a:pPr marL="457200">
                        <a:lnSpc>
                          <a:spcPct val="107000"/>
                        </a:lnSpc>
                      </a:pPr>
                      <a:r>
                        <a:rPr lang="en-US" sz="1000" kern="100" dirty="0">
                          <a:effectLst/>
                          <a:latin typeface="+mn-lt"/>
                          <a:ea typeface="Calibri" panose="020F0502020204030204" pitchFamily="34" charset="0"/>
                          <a:cs typeface="Arial" panose="020B0604020202020204" pitchFamily="34" charset="0"/>
                        </a:rPr>
                        <a:t>VE</a:t>
                      </a:r>
                      <a:endParaRPr lang="lt-LT" sz="10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1000" kern="100" dirty="0">
                          <a:effectLst/>
                          <a:latin typeface="Calibri" panose="020F0502020204030204" pitchFamily="34" charset="0"/>
                          <a:ea typeface="Calibri" panose="020F0502020204030204" pitchFamily="34" charset="0"/>
                          <a:cs typeface="Arial" panose="020B0604020202020204" pitchFamily="34" charset="0"/>
                        </a:rPr>
                        <a:t>GR</a:t>
                      </a:r>
                    </a:p>
                  </a:txBody>
                  <a:tcPr marL="12535" marR="12535" marT="0" marB="0"/>
                </a:tc>
                <a:tc>
                  <a:txBody>
                    <a:bodyPr/>
                    <a:lstStyle/>
                    <a:p>
                      <a:pPr marL="457200">
                        <a:lnSpc>
                          <a:spcPct val="107000"/>
                        </a:lnSpc>
                      </a:pPr>
                      <a:r>
                        <a:rPr lang="lt-LT" sz="1000" kern="100" dirty="0">
                          <a:effectLst/>
                          <a:latin typeface="Calibri" panose="020F0502020204030204" pitchFamily="34" charset="0"/>
                          <a:ea typeface="Calibri" panose="020F0502020204030204" pitchFamily="34" charset="0"/>
                          <a:cs typeface="Arial" panose="020B0604020202020204" pitchFamily="34" charset="0"/>
                        </a:rPr>
                        <a:t>AP</a:t>
                      </a:r>
                    </a:p>
                  </a:txBody>
                  <a:tcPr marL="12535" marR="12535" marT="0" marB="0"/>
                </a:tc>
                <a:tc>
                  <a:txBody>
                    <a:bodyPr/>
                    <a:lstStyle/>
                    <a:p>
                      <a:pPr marL="457200">
                        <a:lnSpc>
                          <a:spcPct val="107000"/>
                        </a:lnSpc>
                      </a:pPr>
                      <a:r>
                        <a:rPr lang="lt-LT" sz="1000" kern="100">
                          <a:effectLst/>
                        </a:rPr>
                        <a:t>Ribos I-V</a:t>
                      </a:r>
                      <a:endParaRPr lang="lt-LT" sz="1000" kern="10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2300788811"/>
                  </a:ext>
                </a:extLst>
              </a:tr>
              <a:tr h="74998">
                <a:tc>
                  <a:txBody>
                    <a:bodyPr/>
                    <a:lstStyle/>
                    <a:p>
                      <a:pPr marL="457200">
                        <a:lnSpc>
                          <a:spcPct val="107000"/>
                        </a:lnSpc>
                      </a:pPr>
                      <a:r>
                        <a:rPr lang="lt-LT" sz="1000" kern="100" dirty="0">
                          <a:solidFill>
                            <a:schemeClr val="accent2"/>
                          </a:solidFill>
                          <a:effectLst/>
                        </a:rPr>
                        <a:t>Natūralioje medžiagoje:</a:t>
                      </a:r>
                      <a:endParaRPr lang="lt-LT" sz="1000" kern="100" dirty="0">
                        <a:solidFill>
                          <a:schemeClr val="accent2"/>
                        </a:solidFill>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 </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 </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 </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 </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 </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 </a:t>
                      </a:r>
                      <a:endParaRPr lang="lt-LT" sz="800" kern="10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396702582"/>
                  </a:ext>
                </a:extLst>
              </a:tr>
              <a:tr h="141194">
                <a:tc>
                  <a:txBody>
                    <a:bodyPr/>
                    <a:lstStyle/>
                    <a:p>
                      <a:pPr marL="457200">
                        <a:lnSpc>
                          <a:spcPct val="107000"/>
                        </a:lnSpc>
                      </a:pPr>
                      <a:r>
                        <a:rPr lang="lt-LT" sz="1000" kern="100">
                          <a:effectLst/>
                        </a:rPr>
                        <a:t>pH 1:5</a:t>
                      </a:r>
                      <a:endParaRPr lang="lt-LT" sz="1000" kern="10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7,0</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8,3</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6,9</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b="0" i="0" u="none" strike="noStrike" kern="1200" baseline="0" dirty="0">
                          <a:solidFill>
                            <a:schemeClr val="dk1"/>
                          </a:solidFill>
                          <a:latin typeface="+mn-lt"/>
                          <a:ea typeface="+mn-ea"/>
                          <a:cs typeface="+mn-cs"/>
                        </a:rPr>
                        <a:t>6,4</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6,6</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6,7</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6,6-7,0</a:t>
                      </a:r>
                      <a:endParaRPr lang="lt-LT" sz="800" kern="10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1741708727"/>
                  </a:ext>
                </a:extLst>
              </a:tr>
              <a:tr h="144016">
                <a:tc>
                  <a:txBody>
                    <a:bodyPr/>
                    <a:lstStyle/>
                    <a:p>
                      <a:pPr marL="457200">
                        <a:lnSpc>
                          <a:spcPct val="107000"/>
                        </a:lnSpc>
                      </a:pPr>
                      <a:r>
                        <a:rPr lang="lt-LT" sz="1000" kern="100">
                          <a:effectLst/>
                        </a:rPr>
                        <a:t>Drėgmė %</a:t>
                      </a:r>
                      <a:endParaRPr lang="lt-LT" sz="1000" kern="10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79,11</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70,51</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94,95</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en-US" sz="800" b="0" i="0" u="none" strike="noStrike" kern="1200" baseline="0" dirty="0">
                          <a:solidFill>
                            <a:schemeClr val="dk1"/>
                          </a:solidFill>
                          <a:latin typeface="+mn-lt"/>
                          <a:ea typeface="+mn-ea"/>
                          <a:cs typeface="+mn-cs"/>
                        </a:rPr>
                        <a:t>7</a:t>
                      </a:r>
                      <a:r>
                        <a:rPr lang="lt-LT" sz="800" b="0" i="0" u="none" strike="noStrike" kern="1200" baseline="0" dirty="0">
                          <a:solidFill>
                            <a:schemeClr val="dk1"/>
                          </a:solidFill>
                          <a:latin typeface="+mn-lt"/>
                          <a:ea typeface="+mn-ea"/>
                          <a:cs typeface="+mn-cs"/>
                        </a:rPr>
                        <a:t>5,49</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94,04</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96,00</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70,51-96,00</a:t>
                      </a:r>
                      <a:endParaRPr lang="lt-LT" sz="800" kern="10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2020367899"/>
                  </a:ext>
                </a:extLst>
              </a:tr>
              <a:tr h="113211">
                <a:tc>
                  <a: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lang="lt-LT" sz="1000" kern="100" dirty="0">
                          <a:effectLst/>
                        </a:rPr>
                        <a:t>Užterštumas dalelėmis (&gt;2mm)%</a:t>
                      </a:r>
                      <a:r>
                        <a:rPr lang="en-US" sz="1000" kern="100" dirty="0">
                          <a:effectLst/>
                        </a:rPr>
                        <a:t> LT </a:t>
                      </a:r>
                      <a:r>
                        <a:rPr lang="lt-LT" sz="1000" kern="100" dirty="0">
                          <a:effectLst/>
                        </a:rPr>
                        <a:t>&gt; 0,5 mm &lt; 5%</a:t>
                      </a:r>
                      <a:endParaRPr lang="lt-LT" sz="1000" kern="100" dirty="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2,5</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4,0</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2,8</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en-US" sz="800" kern="100" dirty="0">
                          <a:effectLst/>
                          <a:latin typeface="+mn-lt"/>
                          <a:ea typeface="Calibri" panose="020F0502020204030204" pitchFamily="34" charset="0"/>
                          <a:cs typeface="Arial" panose="020B0604020202020204" pitchFamily="34" charset="0"/>
                        </a:rPr>
                        <a:t>-</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2,8</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0,8</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0,8-4,0</a:t>
                      </a:r>
                      <a:endParaRPr lang="lt-LT" sz="800" kern="10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4293529208"/>
                  </a:ext>
                </a:extLst>
              </a:tr>
              <a:tr h="243965">
                <a:tc>
                  <a:txBody>
                    <a:bodyPr/>
                    <a:lstStyle/>
                    <a:p>
                      <a:pPr marL="457200">
                        <a:lnSpc>
                          <a:spcPct val="107000"/>
                        </a:lnSpc>
                      </a:pPr>
                      <a:r>
                        <a:rPr lang="lt-LT" sz="1000" kern="100">
                          <a:effectLst/>
                        </a:rPr>
                        <a:t>Hidrokarbonatai (HCO3) mg/l</a:t>
                      </a:r>
                      <a:endParaRPr lang="lt-LT" sz="1000" kern="10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244</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366</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107</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en-US" sz="800" kern="100" dirty="0">
                          <a:effectLst/>
                          <a:latin typeface="+mn-lt"/>
                          <a:ea typeface="Calibri" panose="020F0502020204030204" pitchFamily="34" charset="0"/>
                          <a:cs typeface="Arial" panose="020B0604020202020204" pitchFamily="34" charset="0"/>
                        </a:rPr>
                        <a:t>185</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229</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214</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107-366</a:t>
                      </a:r>
                      <a:endParaRPr lang="lt-LT" sz="800" kern="10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748604572"/>
                  </a:ext>
                </a:extLst>
              </a:tr>
              <a:tr h="183726">
                <a:tc>
                  <a:txBody>
                    <a:bodyPr/>
                    <a:lstStyle/>
                    <a:p>
                      <a:pPr marL="457200">
                        <a:lnSpc>
                          <a:spcPct val="107000"/>
                        </a:lnSpc>
                      </a:pPr>
                      <a:r>
                        <a:rPr lang="lt-LT" sz="1000" kern="100">
                          <a:effectLst/>
                        </a:rPr>
                        <a:t>Bendra mineralizacija mg/l</a:t>
                      </a:r>
                      <a:endParaRPr lang="lt-LT" sz="1000" kern="10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solidFill>
                            <a:srgbClr val="FF0000"/>
                          </a:solidFill>
                          <a:effectLst/>
                          <a:latin typeface="+mn-lt"/>
                        </a:rPr>
                        <a:t>20007</a:t>
                      </a:r>
                      <a:endParaRPr lang="lt-LT" sz="800" kern="100" dirty="0">
                        <a:solidFill>
                          <a:srgbClr val="FF0000"/>
                        </a:solidFill>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solidFill>
                            <a:srgbClr val="FF0000"/>
                          </a:solidFill>
                          <a:effectLst/>
                          <a:latin typeface="+mn-lt"/>
                        </a:rPr>
                        <a:t>1780</a:t>
                      </a:r>
                      <a:endParaRPr lang="lt-LT" sz="800" kern="100" dirty="0">
                        <a:solidFill>
                          <a:srgbClr val="FF0000"/>
                        </a:solidFill>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solidFill>
                            <a:srgbClr val="FF0000"/>
                          </a:solidFill>
                          <a:effectLst/>
                          <a:latin typeface="+mn-lt"/>
                        </a:rPr>
                        <a:t>53</a:t>
                      </a:r>
                      <a:endParaRPr lang="lt-LT" sz="800" kern="100">
                        <a:solidFill>
                          <a:srgbClr val="FF0000"/>
                        </a:solidFill>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b="0" i="0" u="none" strike="noStrike" kern="1200" baseline="0" dirty="0">
                          <a:solidFill>
                            <a:srgbClr val="FF0000"/>
                          </a:solidFill>
                          <a:latin typeface="+mn-lt"/>
                          <a:ea typeface="+mn-ea"/>
                          <a:cs typeface="+mn-cs"/>
                        </a:rPr>
                        <a:t>50</a:t>
                      </a:r>
                      <a:endParaRPr lang="lt-LT" sz="800" kern="100" dirty="0">
                        <a:solidFill>
                          <a:srgbClr val="FF0000"/>
                        </a:solidFill>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solidFill>
                            <a:srgbClr val="FF0000"/>
                          </a:solidFill>
                          <a:effectLst/>
                          <a:latin typeface="+mn-lt"/>
                        </a:rPr>
                        <a:t>141</a:t>
                      </a:r>
                      <a:endParaRPr lang="lt-LT" sz="800" kern="100" dirty="0">
                        <a:solidFill>
                          <a:srgbClr val="FF0000"/>
                        </a:solidFill>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solidFill>
                            <a:srgbClr val="FF0000"/>
                          </a:solidFill>
                          <a:effectLst/>
                          <a:latin typeface="+mn-lt"/>
                        </a:rPr>
                        <a:t>38,5</a:t>
                      </a:r>
                      <a:endParaRPr lang="lt-LT" sz="800" kern="100" dirty="0">
                        <a:solidFill>
                          <a:srgbClr val="FF0000"/>
                        </a:solidFill>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5</a:t>
                      </a:r>
                      <a:r>
                        <a:rPr lang="en-US" sz="800" kern="100" dirty="0">
                          <a:effectLst/>
                          <a:latin typeface="+mn-lt"/>
                        </a:rPr>
                        <a:t>0-</a:t>
                      </a:r>
                      <a:r>
                        <a:rPr lang="lt-LT" sz="800" kern="100" dirty="0">
                          <a:effectLst/>
                          <a:latin typeface="+mn-lt"/>
                        </a:rPr>
                        <a:t>20007</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548317013"/>
                  </a:ext>
                </a:extLst>
              </a:tr>
              <a:tr h="216024">
                <a:tc>
                  <a:txBody>
                    <a:bodyPr/>
                    <a:lstStyle/>
                    <a:p>
                      <a:pPr marL="457200">
                        <a:lnSpc>
                          <a:spcPct val="107000"/>
                        </a:lnSpc>
                      </a:pPr>
                      <a:r>
                        <a:rPr lang="lt-LT" sz="1000" kern="100">
                          <a:effectLst/>
                        </a:rPr>
                        <a:t>Sausa liekana mg/l</a:t>
                      </a:r>
                      <a:endParaRPr lang="lt-LT" sz="1000" kern="10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24140</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2425</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385</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b="0" i="0" u="none" strike="noStrike" kern="1200" baseline="0" dirty="0">
                          <a:solidFill>
                            <a:schemeClr val="dk1"/>
                          </a:solidFill>
                          <a:latin typeface="+mn-lt"/>
                          <a:ea typeface="+mn-ea"/>
                          <a:cs typeface="+mn-cs"/>
                        </a:rPr>
                        <a:t>3</a:t>
                      </a:r>
                      <a:r>
                        <a:rPr lang="en-US" sz="800" b="0" i="0" u="none" strike="noStrike" kern="1200" baseline="0" dirty="0">
                          <a:solidFill>
                            <a:schemeClr val="dk1"/>
                          </a:solidFill>
                          <a:latin typeface="+mn-lt"/>
                          <a:ea typeface="+mn-ea"/>
                          <a:cs typeface="+mn-cs"/>
                        </a:rPr>
                        <a:t>8</a:t>
                      </a:r>
                      <a:r>
                        <a:rPr lang="lt-LT" sz="800" b="0" i="0" u="none" strike="noStrike" kern="1200" baseline="0" dirty="0">
                          <a:solidFill>
                            <a:schemeClr val="dk1"/>
                          </a:solidFill>
                          <a:latin typeface="+mn-lt"/>
                          <a:ea typeface="+mn-ea"/>
                          <a:cs typeface="+mn-cs"/>
                        </a:rPr>
                        <a:t>5</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347</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238</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238-24140</a:t>
                      </a:r>
                      <a:endParaRPr lang="lt-LT" sz="800" kern="10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1782807493"/>
                  </a:ext>
                </a:extLst>
              </a:tr>
              <a:tr h="216024">
                <a:tc>
                  <a:txBody>
                    <a:bodyPr/>
                    <a:lstStyle/>
                    <a:p>
                      <a:pPr marL="457200">
                        <a:lnSpc>
                          <a:spcPct val="107000"/>
                        </a:lnSpc>
                      </a:pPr>
                      <a:r>
                        <a:rPr lang="lt-LT" sz="1000" kern="100">
                          <a:effectLst/>
                        </a:rPr>
                        <a:t>Chloridai (Cl) mg/l</a:t>
                      </a:r>
                      <a:endParaRPr lang="lt-LT" sz="1000" kern="10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10103</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49,6</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21,3</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en-US" sz="800" b="0" i="0" u="none" strike="noStrike" kern="1200" baseline="0" dirty="0">
                          <a:solidFill>
                            <a:schemeClr val="dk1"/>
                          </a:solidFill>
                          <a:latin typeface="+mn-lt"/>
                          <a:ea typeface="+mn-ea"/>
                          <a:cs typeface="+mn-cs"/>
                        </a:rPr>
                        <a:t>4</a:t>
                      </a:r>
                      <a:r>
                        <a:rPr lang="ru-RU" sz="800" b="0" i="0" u="none" strike="noStrike" kern="1200" baseline="0" dirty="0">
                          <a:solidFill>
                            <a:schemeClr val="dk1"/>
                          </a:solidFill>
                          <a:latin typeface="+mn-lt"/>
                          <a:ea typeface="+mn-ea"/>
                          <a:cs typeface="+mn-cs"/>
                        </a:rPr>
                        <a:t>2</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10,6</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7,1</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7,1-10103</a:t>
                      </a:r>
                      <a:endParaRPr lang="lt-LT" sz="800" kern="10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3027202870"/>
                  </a:ext>
                </a:extLst>
              </a:tr>
              <a:tr h="74998">
                <a:tc>
                  <a:txBody>
                    <a:bodyPr/>
                    <a:lstStyle/>
                    <a:p>
                      <a:pPr marL="457200">
                        <a:lnSpc>
                          <a:spcPct val="107000"/>
                        </a:lnSpc>
                      </a:pPr>
                      <a:r>
                        <a:rPr lang="lt-LT" sz="1000" kern="100" dirty="0">
                          <a:solidFill>
                            <a:srgbClr val="FF0000"/>
                          </a:solidFill>
                          <a:effectLst/>
                        </a:rPr>
                        <a:t>Botaninė sudėtis:</a:t>
                      </a:r>
                      <a:endParaRPr lang="lt-LT" sz="10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 </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 </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 </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 </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 </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 </a:t>
                      </a:r>
                      <a:endParaRPr lang="lt-LT" sz="800" kern="10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206816377"/>
                  </a:ext>
                </a:extLst>
              </a:tr>
              <a:tr h="173812">
                <a:tc>
                  <a:txBody>
                    <a:bodyPr/>
                    <a:lstStyle/>
                    <a:p>
                      <a:pPr marL="457200">
                        <a:lnSpc>
                          <a:spcPct val="107000"/>
                        </a:lnSpc>
                      </a:pPr>
                      <a:r>
                        <a:rPr lang="lt-LT" sz="1000" kern="100">
                          <a:effectLst/>
                        </a:rPr>
                        <a:t>Viksviniai %</a:t>
                      </a:r>
                      <a:endParaRPr lang="lt-LT" sz="1000" kern="10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10</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30</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10</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en-US" sz="800" kern="100" dirty="0">
                          <a:effectLst/>
                          <a:latin typeface="+mn-lt"/>
                          <a:ea typeface="Calibri" panose="020F0502020204030204" pitchFamily="34" charset="0"/>
                          <a:cs typeface="Arial" panose="020B0604020202020204" pitchFamily="34" charset="0"/>
                        </a:rPr>
                        <a:t>-</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20</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15</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10-30</a:t>
                      </a:r>
                      <a:endParaRPr lang="lt-LT" sz="800" kern="10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2257355706"/>
                  </a:ext>
                </a:extLst>
              </a:tr>
              <a:tr h="173812">
                <a:tc>
                  <a:txBody>
                    <a:bodyPr/>
                    <a:lstStyle/>
                    <a:p>
                      <a:pPr marL="457200">
                        <a:lnSpc>
                          <a:spcPct val="107000"/>
                        </a:lnSpc>
                      </a:pPr>
                      <a:r>
                        <a:rPr lang="lt-LT" sz="1000" kern="100">
                          <a:effectLst/>
                        </a:rPr>
                        <a:t>Nendriniai %</a:t>
                      </a:r>
                      <a:endParaRPr lang="lt-LT" sz="1000" kern="10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80</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60</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80</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en-US" sz="800" kern="100" dirty="0">
                          <a:effectLst/>
                          <a:latin typeface="+mn-lt"/>
                          <a:ea typeface="Calibri" panose="020F0502020204030204" pitchFamily="34" charset="0"/>
                          <a:cs typeface="Arial" panose="020B0604020202020204" pitchFamily="34" charset="0"/>
                        </a:rPr>
                        <a:t>-</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70</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75</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60-80</a:t>
                      </a:r>
                      <a:endParaRPr lang="lt-LT" sz="800" kern="10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2902437986"/>
                  </a:ext>
                </a:extLst>
              </a:tr>
              <a:tr h="74998">
                <a:tc>
                  <a:txBody>
                    <a:bodyPr/>
                    <a:lstStyle/>
                    <a:p>
                      <a:pPr marL="457200">
                        <a:lnSpc>
                          <a:spcPct val="107000"/>
                        </a:lnSpc>
                      </a:pPr>
                      <a:r>
                        <a:rPr lang="lt-LT" sz="1000" kern="100">
                          <a:effectLst/>
                        </a:rPr>
                        <a:t>Kiti augalai %</a:t>
                      </a:r>
                      <a:endParaRPr lang="lt-LT" sz="1000" kern="10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10</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10</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10</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en-US" sz="800" kern="100" dirty="0">
                          <a:effectLst/>
                          <a:latin typeface="+mn-lt"/>
                          <a:ea typeface="Calibri" panose="020F0502020204030204" pitchFamily="34" charset="0"/>
                          <a:cs typeface="Arial" panose="020B0604020202020204" pitchFamily="34" charset="0"/>
                        </a:rPr>
                        <a:t>-</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10</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10</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10</a:t>
                      </a:r>
                      <a:endParaRPr lang="lt-LT" sz="800" kern="10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3457193369"/>
                  </a:ext>
                </a:extLst>
              </a:tr>
              <a:tr h="74998">
                <a:tc>
                  <a:txBody>
                    <a:bodyPr/>
                    <a:lstStyle/>
                    <a:p>
                      <a:pPr marL="457200">
                        <a:lnSpc>
                          <a:spcPct val="107000"/>
                        </a:lnSpc>
                      </a:pPr>
                      <a:r>
                        <a:rPr lang="lt-LT" sz="1000" kern="100" dirty="0">
                          <a:solidFill>
                            <a:schemeClr val="accent2"/>
                          </a:solidFill>
                          <a:effectLst/>
                        </a:rPr>
                        <a:t>Sausoje medžiagoje:</a:t>
                      </a:r>
                      <a:endParaRPr lang="lt-LT" sz="1000" kern="100" dirty="0">
                        <a:solidFill>
                          <a:schemeClr val="accent2"/>
                        </a:solidFill>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 </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 </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 </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 </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 </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 </a:t>
                      </a:r>
                      <a:endParaRPr lang="lt-LT" sz="800" kern="10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3383336817"/>
                  </a:ext>
                </a:extLst>
              </a:tr>
              <a:tr h="193001">
                <a:tc>
                  <a:txBody>
                    <a:bodyPr/>
                    <a:lstStyle/>
                    <a:p>
                      <a:pPr marL="457200">
                        <a:lnSpc>
                          <a:spcPct val="107000"/>
                        </a:lnSpc>
                      </a:pPr>
                      <a:r>
                        <a:rPr lang="lt-LT" sz="1000" kern="100">
                          <a:effectLst/>
                        </a:rPr>
                        <a:t>Peleningumas %</a:t>
                      </a:r>
                      <a:endParaRPr lang="lt-LT" sz="1000" kern="10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29,27</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85,68</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8,04</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ru-RU" sz="800" b="0" i="0" u="none" strike="noStrike" kern="1200" baseline="0" dirty="0">
                          <a:solidFill>
                            <a:schemeClr val="dk1"/>
                          </a:solidFill>
                          <a:latin typeface="+mn-lt"/>
                          <a:ea typeface="+mn-ea"/>
                          <a:cs typeface="+mn-cs"/>
                        </a:rPr>
                        <a:t>21,</a:t>
                      </a:r>
                      <a:r>
                        <a:rPr lang="en-US" sz="800" b="0" i="0" u="none" strike="noStrike" kern="1200" baseline="0" dirty="0">
                          <a:solidFill>
                            <a:schemeClr val="dk1"/>
                          </a:solidFill>
                          <a:latin typeface="+mn-lt"/>
                          <a:ea typeface="+mn-ea"/>
                          <a:cs typeface="+mn-cs"/>
                        </a:rPr>
                        <a:t>36</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8,83</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18,08</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8,04-85,68</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3590903185"/>
                  </a:ext>
                </a:extLst>
              </a:tr>
              <a:tr h="194215">
                <a:tc>
                  <a:txBody>
                    <a:bodyPr/>
                    <a:lstStyle/>
                    <a:p>
                      <a:pPr marL="457200">
                        <a:lnSpc>
                          <a:spcPct val="107000"/>
                        </a:lnSpc>
                      </a:pPr>
                      <a:r>
                        <a:rPr lang="lt-LT" sz="1000" kern="100" dirty="0">
                          <a:effectLst/>
                        </a:rPr>
                        <a:t>Organinė medžiaga %</a:t>
                      </a:r>
                      <a:endParaRPr lang="ru-RU" sz="1000" kern="100" dirty="0">
                        <a:effectLst/>
                      </a:endParaRPr>
                    </a:p>
                    <a:p>
                      <a:pPr marL="457200">
                        <a:lnSpc>
                          <a:spcPct val="107000"/>
                        </a:lnSpc>
                      </a:pPr>
                      <a:r>
                        <a:rPr lang="en-US" sz="1000" kern="100" dirty="0">
                          <a:effectLst/>
                          <a:latin typeface="Calibri" panose="020F0502020204030204" pitchFamily="34" charset="0"/>
                          <a:ea typeface="Calibri" panose="020F0502020204030204" pitchFamily="34" charset="0"/>
                          <a:cs typeface="Arial" panose="020B0604020202020204" pitchFamily="34" charset="0"/>
                        </a:rPr>
                        <a:t>LT  </a:t>
                      </a:r>
                      <a:r>
                        <a:rPr lang="lt-LT" sz="1000" kern="100" dirty="0">
                          <a:effectLst/>
                        </a:rPr>
                        <a:t>&gt; 50 D, 10-50 S</a:t>
                      </a:r>
                      <a:endParaRPr lang="lt-LT" sz="1000" kern="100" dirty="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70,73</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14,32</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91,96</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b="0" i="0" u="none" strike="noStrike" kern="1200" baseline="0" dirty="0">
                          <a:solidFill>
                            <a:schemeClr val="dk1"/>
                          </a:solidFill>
                          <a:latin typeface="+mn-lt"/>
                          <a:ea typeface="+mn-ea"/>
                          <a:cs typeface="+mn-cs"/>
                        </a:rPr>
                        <a:t>78,54</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91,17</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81,92</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14,32-91,96</a:t>
                      </a:r>
                      <a:endParaRPr lang="lt-LT" sz="800" kern="10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2242604291"/>
                  </a:ext>
                </a:extLst>
              </a:tr>
              <a:tr h="219063">
                <a:tc>
                  <a:txBody>
                    <a:bodyPr/>
                    <a:lstStyle/>
                    <a:p>
                      <a:pPr marL="457200">
                        <a:lnSpc>
                          <a:spcPct val="107000"/>
                        </a:lnSpc>
                      </a:pPr>
                      <a:r>
                        <a:rPr lang="lt-LT" sz="1000" kern="100">
                          <a:effectLst/>
                        </a:rPr>
                        <a:t>Susiskaidymo laipsnis r %</a:t>
                      </a:r>
                      <a:endParaRPr lang="lt-LT" sz="1000" kern="10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solidFill>
                            <a:srgbClr val="FF0000"/>
                          </a:solidFill>
                          <a:effectLst/>
                          <a:latin typeface="+mn-lt"/>
                        </a:rPr>
                        <a:t>81,36</a:t>
                      </a:r>
                      <a:endParaRPr lang="lt-LT" sz="800" kern="100" dirty="0">
                        <a:solidFill>
                          <a:srgbClr val="FF0000"/>
                        </a:solidFill>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ru-RU" sz="800" kern="100" dirty="0">
                          <a:solidFill>
                            <a:srgbClr val="FF0000"/>
                          </a:solidFill>
                          <a:effectLst/>
                          <a:latin typeface="+mn-lt"/>
                          <a:ea typeface="Calibri" panose="020F0502020204030204" pitchFamily="34" charset="0"/>
                          <a:cs typeface="Arial" panose="020B0604020202020204" pitchFamily="34" charset="0"/>
                        </a:rPr>
                        <a:t>100</a:t>
                      </a:r>
                      <a:endParaRPr lang="lt-LT" sz="800" kern="100" dirty="0">
                        <a:solidFill>
                          <a:srgbClr val="FF0000"/>
                        </a:solidFill>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solidFill>
                            <a:srgbClr val="FF0000"/>
                          </a:solidFill>
                          <a:effectLst/>
                          <a:latin typeface="+mn-lt"/>
                        </a:rPr>
                        <a:t>76,07</a:t>
                      </a:r>
                      <a:endParaRPr lang="lt-LT" sz="800" kern="100" dirty="0">
                        <a:solidFill>
                          <a:srgbClr val="FF0000"/>
                        </a:solidFill>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en-US" sz="800" kern="100" dirty="0">
                          <a:solidFill>
                            <a:srgbClr val="FF0000"/>
                          </a:solidFill>
                          <a:effectLst/>
                          <a:latin typeface="+mn-lt"/>
                          <a:ea typeface="Calibri" panose="020F0502020204030204" pitchFamily="34" charset="0"/>
                          <a:cs typeface="Arial" panose="020B0604020202020204" pitchFamily="34" charset="0"/>
                        </a:rPr>
                        <a:t>73</a:t>
                      </a:r>
                      <a:endParaRPr lang="lt-LT" sz="800" kern="100" dirty="0">
                        <a:solidFill>
                          <a:srgbClr val="FF0000"/>
                        </a:solidFill>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solidFill>
                            <a:srgbClr val="FF0000"/>
                          </a:solidFill>
                          <a:effectLst/>
                          <a:latin typeface="+mn-lt"/>
                        </a:rPr>
                        <a:t>79,44</a:t>
                      </a:r>
                      <a:endParaRPr lang="lt-LT" sz="800" kern="100" dirty="0">
                        <a:solidFill>
                          <a:srgbClr val="FF0000"/>
                        </a:solidFill>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solidFill>
                            <a:srgbClr val="FF0000"/>
                          </a:solidFill>
                          <a:effectLst/>
                          <a:latin typeface="+mn-lt"/>
                        </a:rPr>
                        <a:t>75,91</a:t>
                      </a:r>
                      <a:endParaRPr lang="lt-LT" sz="800" kern="100" dirty="0">
                        <a:solidFill>
                          <a:srgbClr val="FF0000"/>
                        </a:solidFill>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7</a:t>
                      </a:r>
                      <a:r>
                        <a:rPr lang="en-US" sz="800" kern="100" dirty="0">
                          <a:effectLst/>
                          <a:latin typeface="+mn-lt"/>
                        </a:rPr>
                        <a:t>3</a:t>
                      </a:r>
                      <a:r>
                        <a:rPr lang="lt-LT" sz="800" kern="100" dirty="0">
                          <a:effectLst/>
                          <a:latin typeface="+mn-lt"/>
                        </a:rPr>
                        <a:t>-81,36</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1556126647"/>
                  </a:ext>
                </a:extLst>
              </a:tr>
              <a:tr h="144016">
                <a:tc>
                  <a:txBody>
                    <a:bodyPr/>
                    <a:lstStyle/>
                    <a:p>
                      <a:pPr marL="457200">
                        <a:lnSpc>
                          <a:spcPct val="107000"/>
                        </a:lnSpc>
                      </a:pPr>
                      <a:r>
                        <a:rPr lang="lt-LT" sz="1000" kern="100">
                          <a:effectLst/>
                        </a:rPr>
                        <a:t>Bendras azotas (N)%</a:t>
                      </a:r>
                      <a:endParaRPr lang="lt-LT" sz="1000" kern="10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2,15</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0,95</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7,92</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en-US" sz="800" kern="100" dirty="0">
                          <a:effectLst/>
                          <a:latin typeface="+mn-lt"/>
                          <a:ea typeface="Calibri" panose="020F0502020204030204" pitchFamily="34" charset="0"/>
                          <a:cs typeface="Arial" panose="020B0604020202020204" pitchFamily="34" charset="0"/>
                        </a:rPr>
                        <a:t>-</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5,7</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4,05</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0,95-7,92</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1099012753"/>
                  </a:ext>
                </a:extLst>
              </a:tr>
              <a:tr h="180379">
                <a:tc>
                  <a:txBody>
                    <a:bodyPr/>
                    <a:lstStyle/>
                    <a:p>
                      <a:pPr marL="457200">
                        <a:lnSpc>
                          <a:spcPct val="107000"/>
                        </a:lnSpc>
                      </a:pPr>
                      <a:r>
                        <a:rPr lang="lt-LT" sz="1000" kern="100" dirty="0">
                          <a:effectLst/>
                        </a:rPr>
                        <a:t>Azotas  (N-NO3 + N-NO2 mg/kg</a:t>
                      </a:r>
                      <a:endParaRPr lang="lt-LT" sz="1000" kern="100" dirty="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33,65</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2,29</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1,64</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en-US" sz="800" kern="100" dirty="0">
                          <a:effectLst/>
                          <a:latin typeface="+mn-lt"/>
                          <a:ea typeface="Calibri" panose="020F0502020204030204" pitchFamily="34" charset="0"/>
                          <a:cs typeface="Arial" panose="020B0604020202020204" pitchFamily="34" charset="0"/>
                        </a:rPr>
                        <a:t>-</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2,55</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1028</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1,64-1028</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4085202565"/>
                  </a:ext>
                </a:extLst>
              </a:tr>
              <a:tr h="226302">
                <a:tc>
                  <a:txBody>
                    <a:bodyPr/>
                    <a:lstStyle/>
                    <a:p>
                      <a:pPr marL="457200">
                        <a:lnSpc>
                          <a:spcPct val="107000"/>
                        </a:lnSpc>
                      </a:pPr>
                      <a:r>
                        <a:rPr lang="lt-LT" sz="1000" kern="100">
                          <a:effectLst/>
                        </a:rPr>
                        <a:t>Bendras fosforas (P) %</a:t>
                      </a:r>
                      <a:endParaRPr lang="lt-LT" sz="1000" kern="10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0,12</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0,013</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0,044</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en-US" sz="800" kern="100" dirty="0">
                          <a:effectLst/>
                          <a:latin typeface="+mn-lt"/>
                          <a:ea typeface="Calibri" panose="020F0502020204030204" pitchFamily="34" charset="0"/>
                          <a:cs typeface="Arial" panose="020B0604020202020204" pitchFamily="34" charset="0"/>
                        </a:rPr>
                        <a:t>-</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0,042</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1,5</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0,013-1,5</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1497035496"/>
                  </a:ext>
                </a:extLst>
              </a:tr>
              <a:tr h="144016">
                <a:tc>
                  <a:txBody>
                    <a:bodyPr/>
                    <a:lstStyle/>
                    <a:p>
                      <a:pPr marL="457200">
                        <a:lnSpc>
                          <a:spcPct val="107000"/>
                        </a:lnSpc>
                      </a:pPr>
                      <a:r>
                        <a:rPr lang="lt-LT" sz="1000" kern="100">
                          <a:effectLst/>
                        </a:rPr>
                        <a:t>Bendras kalis (K) %</a:t>
                      </a:r>
                      <a:endParaRPr lang="lt-LT" sz="1000" kern="10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0,04</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0,07</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0,07</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b="0" i="0" u="none" strike="noStrike" kern="1200" baseline="0" dirty="0">
                          <a:solidFill>
                            <a:schemeClr val="dk1"/>
                          </a:solidFill>
                          <a:latin typeface="+mn-lt"/>
                          <a:ea typeface="+mn-ea"/>
                          <a:cs typeface="+mn-cs"/>
                        </a:rPr>
                        <a:t>5,4</a:t>
                      </a:r>
                      <a:r>
                        <a:rPr lang="en-US" sz="800" b="0" i="0" u="none" strike="noStrike" kern="1200" baseline="0" dirty="0">
                          <a:solidFill>
                            <a:schemeClr val="dk1"/>
                          </a:solidFill>
                          <a:latin typeface="+mn-lt"/>
                          <a:ea typeface="+mn-ea"/>
                          <a:cs typeface="+mn-cs"/>
                        </a:rPr>
                        <a:t> mg/l</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0,06</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2,25</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0,04-2,25</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1699740052"/>
                  </a:ext>
                </a:extLst>
              </a:tr>
              <a:tr h="132203">
                <a:tc>
                  <a:txBody>
                    <a:bodyPr/>
                    <a:lstStyle/>
                    <a:p>
                      <a:pPr marL="457200">
                        <a:lnSpc>
                          <a:spcPct val="107000"/>
                        </a:lnSpc>
                      </a:pPr>
                      <a:r>
                        <a:rPr lang="lt-LT" sz="1000" kern="100">
                          <a:effectLst/>
                        </a:rPr>
                        <a:t>Bendras Natris (Na) %</a:t>
                      </a:r>
                      <a:endParaRPr lang="lt-LT" sz="1000" kern="10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3,07</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0,03</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0,06</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b="0" i="0" u="none" strike="noStrike" kern="1200" baseline="0" dirty="0">
                          <a:solidFill>
                            <a:schemeClr val="dk1"/>
                          </a:solidFill>
                          <a:latin typeface="+mn-lt"/>
                          <a:ea typeface="+mn-ea"/>
                          <a:cs typeface="+mn-cs"/>
                        </a:rPr>
                        <a:t>14</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0,04</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0,75</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0,03-3,07</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1814594292"/>
                  </a:ext>
                </a:extLst>
              </a:tr>
              <a:tr h="192398">
                <a:tc>
                  <a:txBody>
                    <a:bodyPr/>
                    <a:lstStyle/>
                    <a:p>
                      <a:pPr marL="457200">
                        <a:lnSpc>
                          <a:spcPct val="107000"/>
                        </a:lnSpc>
                      </a:pPr>
                      <a:r>
                        <a:rPr lang="lt-LT" sz="1000" kern="100">
                          <a:effectLst/>
                        </a:rPr>
                        <a:t>Bendras kalcis (Ca) mg/kg</a:t>
                      </a:r>
                      <a:endParaRPr lang="lt-LT" sz="1000" kern="10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43375</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319333</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13150</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b="0" i="0" u="none" strike="noStrike" kern="1200" baseline="0" dirty="0">
                          <a:solidFill>
                            <a:schemeClr val="dk1"/>
                          </a:solidFill>
                          <a:latin typeface="+mn-lt"/>
                          <a:ea typeface="+mn-ea"/>
                          <a:cs typeface="+mn-cs"/>
                        </a:rPr>
                        <a:t>70</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13800</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30427</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13150-43375</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1333939529"/>
                  </a:ext>
                </a:extLst>
              </a:tr>
              <a:tr h="216024">
                <a:tc>
                  <a:txBody>
                    <a:bodyPr/>
                    <a:lstStyle/>
                    <a:p>
                      <a:pPr marL="457200">
                        <a:lnSpc>
                          <a:spcPct val="107000"/>
                        </a:lnSpc>
                      </a:pPr>
                      <a:r>
                        <a:rPr lang="lt-LT" sz="1000" kern="100">
                          <a:effectLst/>
                        </a:rPr>
                        <a:t>Bendras magnis (Mg) mg/kg</a:t>
                      </a:r>
                      <a:endParaRPr lang="lt-LT" sz="1000" kern="10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3979</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4833</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942</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b="0" i="0" u="none" strike="noStrike" kern="1200" baseline="0" dirty="0">
                          <a:solidFill>
                            <a:schemeClr val="dk1"/>
                          </a:solidFill>
                          <a:latin typeface="+mn-lt"/>
                          <a:ea typeface="+mn-ea"/>
                          <a:cs typeface="+mn-cs"/>
                        </a:rPr>
                        <a:t>15</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954</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1409</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942-4833</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3656808203"/>
                  </a:ext>
                </a:extLst>
              </a:tr>
              <a:tr h="216024">
                <a:tc>
                  <a:txBody>
                    <a:bodyPr/>
                    <a:lstStyle/>
                    <a:p>
                      <a:pPr marL="457200">
                        <a:lnSpc>
                          <a:spcPct val="107000"/>
                        </a:lnSpc>
                      </a:pPr>
                      <a:r>
                        <a:rPr lang="lt-LT" sz="1000" kern="100">
                          <a:effectLst/>
                        </a:rPr>
                        <a:t>Silicis (SiO2) %</a:t>
                      </a:r>
                      <a:endParaRPr lang="lt-LT" sz="1000" kern="10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3,35</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10,47</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4,07</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en-US" sz="800" kern="100" dirty="0">
                          <a:effectLst/>
                          <a:latin typeface="+mn-lt"/>
                          <a:ea typeface="Calibri" panose="020F0502020204030204" pitchFamily="34" charset="0"/>
                          <a:cs typeface="Arial" panose="020B0604020202020204" pitchFamily="34" charset="0"/>
                        </a:rPr>
                        <a:t>-</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4,32</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11,51</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3,35-11,51</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3503372472"/>
                  </a:ext>
                </a:extLst>
              </a:tr>
              <a:tr h="216024">
                <a:tc>
                  <a:txBody>
                    <a:bodyPr/>
                    <a:lstStyle/>
                    <a:p>
                      <a:pPr marL="457200">
                        <a:lnSpc>
                          <a:spcPct val="107000"/>
                        </a:lnSpc>
                      </a:pPr>
                      <a:r>
                        <a:rPr lang="lt-LT" sz="1000" kern="100">
                          <a:effectLst/>
                        </a:rPr>
                        <a:t>Bendra siera (S) %</a:t>
                      </a:r>
                      <a:endParaRPr lang="lt-LT" sz="1000" kern="10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0,55</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0,24</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0,89</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ru-RU" sz="800" b="0" i="0" u="none" strike="noStrike" kern="1200" baseline="0" dirty="0">
                          <a:solidFill>
                            <a:schemeClr val="dk1"/>
                          </a:solidFill>
                          <a:latin typeface="+mn-lt"/>
                          <a:ea typeface="+mn-ea"/>
                          <a:cs typeface="+mn-cs"/>
                        </a:rPr>
                        <a:t>З1,5</a:t>
                      </a:r>
                      <a:r>
                        <a:rPr lang="en-US" sz="800" b="0" i="0" u="none" strike="noStrike" kern="1200" baseline="0" dirty="0">
                          <a:solidFill>
                            <a:schemeClr val="dk1"/>
                          </a:solidFill>
                          <a:latin typeface="+mn-lt"/>
                          <a:ea typeface="+mn-ea"/>
                          <a:cs typeface="+mn-cs"/>
                        </a:rPr>
                        <a:t> </a:t>
                      </a:r>
                      <a:r>
                        <a:rPr lang="en-US" sz="800" b="0" i="0" u="none" strike="noStrike" kern="1200" baseline="0" dirty="0" err="1">
                          <a:solidFill>
                            <a:schemeClr val="dk1"/>
                          </a:solidFill>
                          <a:latin typeface="+mn-lt"/>
                          <a:ea typeface="+mn-ea"/>
                          <a:cs typeface="+mn-cs"/>
                        </a:rPr>
                        <a:t>sulf</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0,87</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2,88</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0,24-2,88</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3333963739"/>
                  </a:ext>
                </a:extLst>
              </a:tr>
              <a:tr h="144016">
                <a:tc>
                  <a:txBody>
                    <a:bodyPr/>
                    <a:lstStyle/>
                    <a:p>
                      <a:pPr marL="457200">
                        <a:lnSpc>
                          <a:spcPct val="107000"/>
                        </a:lnSpc>
                      </a:pPr>
                      <a:r>
                        <a:rPr lang="lt-LT" sz="1000" kern="100" dirty="0" err="1">
                          <a:solidFill>
                            <a:srgbClr val="FF0000"/>
                          </a:solidFill>
                          <a:effectLst/>
                        </a:rPr>
                        <a:t>Huminių</a:t>
                      </a:r>
                      <a:r>
                        <a:rPr lang="lt-LT" sz="1000" kern="100" dirty="0">
                          <a:solidFill>
                            <a:srgbClr val="FF0000"/>
                          </a:solidFill>
                          <a:effectLst/>
                        </a:rPr>
                        <a:t> rūgščių kiekis %</a:t>
                      </a:r>
                      <a:endParaRPr lang="lt-LT" sz="10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solidFill>
                            <a:srgbClr val="FF0000"/>
                          </a:solidFill>
                          <a:effectLst/>
                          <a:latin typeface="+mn-lt"/>
                        </a:rPr>
                        <a:t>2,25</a:t>
                      </a:r>
                      <a:endParaRPr lang="lt-LT" sz="800" kern="100" dirty="0">
                        <a:solidFill>
                          <a:srgbClr val="FF0000"/>
                        </a:solidFill>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solidFill>
                            <a:srgbClr val="FF0000"/>
                          </a:solidFill>
                          <a:effectLst/>
                          <a:latin typeface="+mn-lt"/>
                        </a:rPr>
                        <a:t>1,22</a:t>
                      </a:r>
                      <a:endParaRPr lang="lt-LT" sz="800" kern="100" dirty="0">
                        <a:solidFill>
                          <a:srgbClr val="FF0000"/>
                        </a:solidFill>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solidFill>
                            <a:srgbClr val="FF0000"/>
                          </a:solidFill>
                          <a:effectLst/>
                          <a:latin typeface="+mn-lt"/>
                        </a:rPr>
                        <a:t>14,65</a:t>
                      </a:r>
                      <a:endParaRPr lang="lt-LT" sz="800" kern="100">
                        <a:solidFill>
                          <a:srgbClr val="FF0000"/>
                        </a:solidFill>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en-US" sz="800" kern="100" dirty="0">
                          <a:solidFill>
                            <a:srgbClr val="FF0000"/>
                          </a:solidFill>
                          <a:effectLst/>
                          <a:latin typeface="+mn-lt"/>
                          <a:ea typeface="Calibri" panose="020F0502020204030204" pitchFamily="34" charset="0"/>
                          <a:cs typeface="Arial" panose="020B0604020202020204" pitchFamily="34" charset="0"/>
                        </a:rPr>
                        <a:t>-</a:t>
                      </a:r>
                      <a:endParaRPr lang="lt-LT" sz="800" kern="100" dirty="0">
                        <a:solidFill>
                          <a:srgbClr val="FF0000"/>
                        </a:solidFill>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solidFill>
                            <a:srgbClr val="FF0000"/>
                          </a:solidFill>
                          <a:effectLst/>
                          <a:latin typeface="+mn-lt"/>
                        </a:rPr>
                        <a:t>6,54</a:t>
                      </a:r>
                      <a:endParaRPr lang="lt-LT" sz="800" kern="100">
                        <a:solidFill>
                          <a:srgbClr val="FF0000"/>
                        </a:solidFill>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solidFill>
                            <a:srgbClr val="FF0000"/>
                          </a:solidFill>
                          <a:effectLst/>
                          <a:latin typeface="+mn-lt"/>
                        </a:rPr>
                        <a:t>28,25</a:t>
                      </a:r>
                      <a:endParaRPr lang="lt-LT" sz="800" kern="100">
                        <a:solidFill>
                          <a:srgbClr val="FF0000"/>
                        </a:solidFill>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1,22-28,25</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4089035915"/>
                  </a:ext>
                </a:extLst>
              </a:tr>
              <a:tr h="204211">
                <a:tc>
                  <a:txBody>
                    <a:bodyPr/>
                    <a:lstStyle/>
                    <a:p>
                      <a:pPr marL="457200">
                        <a:lnSpc>
                          <a:spcPct val="107000"/>
                        </a:lnSpc>
                      </a:pPr>
                      <a:r>
                        <a:rPr lang="lt-LT" sz="1000" kern="100">
                          <a:solidFill>
                            <a:srgbClr val="FF0000"/>
                          </a:solidFill>
                          <a:effectLst/>
                        </a:rPr>
                        <a:t>Fulvo rūgščių kiekis %</a:t>
                      </a:r>
                      <a:endParaRPr lang="lt-LT" sz="1000" kern="10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solidFill>
                            <a:srgbClr val="FF0000"/>
                          </a:solidFill>
                          <a:effectLst/>
                          <a:latin typeface="+mn-lt"/>
                        </a:rPr>
                        <a:t>17,90</a:t>
                      </a:r>
                      <a:endParaRPr lang="lt-LT" sz="800" kern="100">
                        <a:solidFill>
                          <a:srgbClr val="FF0000"/>
                        </a:solidFill>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solidFill>
                            <a:srgbClr val="FF0000"/>
                          </a:solidFill>
                          <a:effectLst/>
                          <a:latin typeface="+mn-lt"/>
                        </a:rPr>
                        <a:t>0,98</a:t>
                      </a:r>
                      <a:endParaRPr lang="lt-LT" sz="800" kern="100">
                        <a:solidFill>
                          <a:srgbClr val="FF0000"/>
                        </a:solidFill>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solidFill>
                            <a:srgbClr val="FF0000"/>
                          </a:solidFill>
                          <a:effectLst/>
                          <a:latin typeface="+mn-lt"/>
                        </a:rPr>
                        <a:t>11,68</a:t>
                      </a:r>
                      <a:endParaRPr lang="lt-LT" sz="800" kern="100" dirty="0">
                        <a:solidFill>
                          <a:srgbClr val="FF0000"/>
                        </a:solidFill>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en-US" sz="800" kern="100" dirty="0">
                          <a:solidFill>
                            <a:srgbClr val="FF0000"/>
                          </a:solidFill>
                          <a:effectLst/>
                          <a:latin typeface="+mn-lt"/>
                          <a:ea typeface="Calibri" panose="020F0502020204030204" pitchFamily="34" charset="0"/>
                          <a:cs typeface="Arial" panose="020B0604020202020204" pitchFamily="34" charset="0"/>
                        </a:rPr>
                        <a:t>-</a:t>
                      </a:r>
                      <a:endParaRPr lang="lt-LT" sz="800" kern="100" dirty="0">
                        <a:solidFill>
                          <a:srgbClr val="FF0000"/>
                        </a:solidFill>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solidFill>
                            <a:srgbClr val="FF0000"/>
                          </a:solidFill>
                          <a:effectLst/>
                          <a:latin typeface="+mn-lt"/>
                        </a:rPr>
                        <a:t>14,09</a:t>
                      </a:r>
                      <a:endParaRPr lang="lt-LT" sz="800" kern="100" dirty="0">
                        <a:solidFill>
                          <a:srgbClr val="FF0000"/>
                        </a:solidFill>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solidFill>
                            <a:srgbClr val="FF0000"/>
                          </a:solidFill>
                          <a:effectLst/>
                          <a:latin typeface="+mn-lt"/>
                        </a:rPr>
                        <a:t>3,25</a:t>
                      </a:r>
                      <a:endParaRPr lang="lt-LT" sz="800" kern="100" dirty="0">
                        <a:solidFill>
                          <a:srgbClr val="FF0000"/>
                        </a:solidFill>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0,98-17,90</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211401484"/>
                  </a:ext>
                </a:extLst>
              </a:tr>
              <a:tr h="37687">
                <a:tc>
                  <a:txBody>
                    <a:bodyPr/>
                    <a:lstStyle/>
                    <a:p>
                      <a:pPr marL="457200">
                        <a:lnSpc>
                          <a:spcPct val="107000"/>
                        </a:lnSpc>
                      </a:pPr>
                      <a:r>
                        <a:rPr lang="lt-LT" sz="1000" kern="100">
                          <a:effectLst/>
                        </a:rPr>
                        <a:t>Geležis (Fe) mg/kg</a:t>
                      </a:r>
                      <a:endParaRPr lang="lt-LT" sz="1000" kern="10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20800</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7450</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2203</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b="0" i="0" u="none" strike="noStrike" kern="1200" baseline="0" dirty="0">
                          <a:solidFill>
                            <a:schemeClr val="dk1"/>
                          </a:solidFill>
                          <a:latin typeface="+mn-lt"/>
                          <a:ea typeface="+mn-ea"/>
                          <a:cs typeface="+mn-cs"/>
                        </a:rPr>
                        <a:t>0,62</a:t>
                      </a:r>
                      <a:r>
                        <a:rPr lang="en-US" sz="800" b="0" i="0" u="none" strike="noStrike" kern="1200" baseline="0" dirty="0">
                          <a:solidFill>
                            <a:schemeClr val="dk1"/>
                          </a:solidFill>
                          <a:latin typeface="+mn-lt"/>
                          <a:ea typeface="+mn-ea"/>
                          <a:cs typeface="+mn-cs"/>
                        </a:rPr>
                        <a:t> mg/l</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2189</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6335</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2189-20800</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2591985094"/>
                  </a:ext>
                </a:extLst>
              </a:tr>
              <a:tr h="243965">
                <a:tc>
                  <a:txBody>
                    <a:bodyPr/>
                    <a:lstStyle/>
                    <a:p>
                      <a:pPr marL="457200">
                        <a:lnSpc>
                          <a:spcPct val="107000"/>
                        </a:lnSpc>
                      </a:pPr>
                      <a:r>
                        <a:rPr lang="lt-LT" sz="1000" kern="100">
                          <a:effectLst/>
                        </a:rPr>
                        <a:t>Manganas (Mn) mg/kg</a:t>
                      </a:r>
                      <a:endParaRPr lang="lt-LT" sz="1000" kern="100">
                        <a:effectLst/>
                        <a:latin typeface="Calibri" panose="020F0502020204030204" pitchFamily="34" charset="0"/>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194</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394</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123</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en-US" sz="800" kern="100" dirty="0">
                          <a:effectLst/>
                          <a:latin typeface="+mn-lt"/>
                          <a:ea typeface="Calibri" panose="020F0502020204030204" pitchFamily="34" charset="0"/>
                          <a:cs typeface="Arial" panose="020B0604020202020204" pitchFamily="34" charset="0"/>
                        </a:rPr>
                        <a:t>-</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119</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a:effectLst/>
                          <a:latin typeface="+mn-lt"/>
                        </a:rPr>
                        <a:t>151</a:t>
                      </a:r>
                      <a:endParaRPr lang="lt-LT" sz="800" kern="100">
                        <a:effectLst/>
                        <a:latin typeface="+mn-lt"/>
                        <a:ea typeface="Calibri" panose="020F0502020204030204" pitchFamily="34" charset="0"/>
                        <a:cs typeface="Arial" panose="020B0604020202020204" pitchFamily="34" charset="0"/>
                      </a:endParaRPr>
                    </a:p>
                  </a:txBody>
                  <a:tcPr marL="12535" marR="12535" marT="0" marB="0"/>
                </a:tc>
                <a:tc>
                  <a:txBody>
                    <a:bodyPr/>
                    <a:lstStyle/>
                    <a:p>
                      <a:pPr marL="457200">
                        <a:lnSpc>
                          <a:spcPct val="107000"/>
                        </a:lnSpc>
                      </a:pPr>
                      <a:r>
                        <a:rPr lang="lt-LT" sz="800" kern="100" dirty="0">
                          <a:effectLst/>
                          <a:latin typeface="+mn-lt"/>
                        </a:rPr>
                        <a:t>119-394</a:t>
                      </a:r>
                      <a:endParaRPr lang="lt-LT" sz="800" kern="100" dirty="0">
                        <a:effectLst/>
                        <a:latin typeface="+mn-lt"/>
                        <a:ea typeface="Calibri" panose="020F0502020204030204" pitchFamily="34" charset="0"/>
                        <a:cs typeface="Arial" panose="020B0604020202020204" pitchFamily="34" charset="0"/>
                      </a:endParaRPr>
                    </a:p>
                  </a:txBody>
                  <a:tcPr marL="12535" marR="12535" marT="0" marB="0"/>
                </a:tc>
                <a:extLst>
                  <a:ext uri="{0D108BD9-81ED-4DB2-BD59-A6C34878D82A}">
                    <a16:rowId xmlns:a16="http://schemas.microsoft.com/office/drawing/2014/main" val="592873142"/>
                  </a:ext>
                </a:extLst>
              </a:tr>
            </a:tbl>
          </a:graphicData>
        </a:graphic>
      </p:graphicFrame>
    </p:spTree>
    <p:extLst>
      <p:ext uri="{BB962C8B-B14F-4D97-AF65-F5344CB8AC3E}">
        <p14:creationId xmlns:p14="http://schemas.microsoft.com/office/powerpoint/2010/main" val="3878123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FC538-893B-155B-EC17-B3511DDA280B}"/>
              </a:ext>
            </a:extLst>
          </p:cNvPr>
          <p:cNvSpPr>
            <a:spLocks noGrp="1"/>
          </p:cNvSpPr>
          <p:nvPr>
            <p:ph type="title"/>
          </p:nvPr>
        </p:nvSpPr>
        <p:spPr/>
        <p:txBody>
          <a:bodyPr>
            <a:normAutofit fontScale="90000"/>
          </a:bodyPr>
          <a:lstStyle/>
          <a:p>
            <a:r>
              <a:rPr lang="lt-LT" dirty="0"/>
              <a:t>Procedūrų poveikis </a:t>
            </a:r>
            <a:r>
              <a:rPr lang="lt-LT" dirty="0" err="1"/>
              <a:t>distresui</a:t>
            </a:r>
            <a:endParaRPr lang="lt-LT" dirty="0"/>
          </a:p>
        </p:txBody>
      </p:sp>
      <p:graphicFrame>
        <p:nvGraphicFramePr>
          <p:cNvPr id="4" name="Chart 3">
            <a:extLst>
              <a:ext uri="{FF2B5EF4-FFF2-40B4-BE49-F238E27FC236}">
                <a16:creationId xmlns:a16="http://schemas.microsoft.com/office/drawing/2014/main" id="{375B69C6-31D1-F79F-717B-26BB1E1AB096}"/>
              </a:ext>
            </a:extLst>
          </p:cNvPr>
          <p:cNvGraphicFramePr>
            <a:graphicFrameLocks/>
          </p:cNvGraphicFramePr>
          <p:nvPr>
            <p:extLst>
              <p:ext uri="{D42A27DB-BD31-4B8C-83A1-F6EECF244321}">
                <p14:modId xmlns:p14="http://schemas.microsoft.com/office/powerpoint/2010/main" val="373615059"/>
              </p:ext>
            </p:extLst>
          </p:nvPr>
        </p:nvGraphicFramePr>
        <p:xfrm>
          <a:off x="2286000" y="2057400"/>
          <a:ext cx="6606480" cy="374786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7C5424C1-FC63-E1A9-3CC4-277F7155DEBE}"/>
              </a:ext>
            </a:extLst>
          </p:cNvPr>
          <p:cNvSpPr txBox="1"/>
          <p:nvPr/>
        </p:nvSpPr>
        <p:spPr>
          <a:xfrm>
            <a:off x="2796785" y="5220488"/>
            <a:ext cx="775080" cy="215444"/>
          </a:xfrm>
          <a:prstGeom prst="rect">
            <a:avLst/>
          </a:prstGeom>
          <a:noFill/>
        </p:spPr>
        <p:txBody>
          <a:bodyPr wrap="square">
            <a:spAutoFit/>
          </a:bodyPr>
          <a:lstStyle/>
          <a:p>
            <a:r>
              <a:rPr lang="lt-LT" sz="800" kern="0" dirty="0">
                <a:solidFill>
                  <a:srgbClr val="010205"/>
                </a:solidFill>
                <a:effectLst/>
                <a:latin typeface="Arial" panose="020B0604020202020204" pitchFamily="34" charset="0"/>
                <a:ea typeface="Calibri" panose="020F0502020204030204" pitchFamily="34" charset="0"/>
              </a:rPr>
              <a:t>*</a:t>
            </a:r>
            <a:r>
              <a:rPr lang="en-US" sz="800" kern="0" dirty="0">
                <a:solidFill>
                  <a:srgbClr val="010205"/>
                </a:solidFill>
                <a:effectLst/>
                <a:latin typeface="Arial" panose="020B0604020202020204" pitchFamily="34" charset="0"/>
                <a:ea typeface="Calibri" panose="020F0502020204030204" pitchFamily="34" charset="0"/>
              </a:rPr>
              <a:t> </a:t>
            </a:r>
            <a:r>
              <a:rPr lang="lt-LT" sz="800" kern="0" dirty="0">
                <a:solidFill>
                  <a:srgbClr val="010205"/>
                </a:solidFill>
                <a:effectLst/>
                <a:latin typeface="Arial" panose="020B0604020202020204" pitchFamily="34" charset="0"/>
                <a:ea typeface="Calibri" panose="020F0502020204030204" pitchFamily="34" charset="0"/>
              </a:rPr>
              <a:t>p</a:t>
            </a:r>
            <a:r>
              <a:rPr lang="en-GB" sz="800" kern="0" dirty="0">
                <a:solidFill>
                  <a:srgbClr val="010205"/>
                </a:solidFill>
                <a:effectLst/>
                <a:latin typeface="Arial" panose="020B0604020202020204" pitchFamily="34" charset="0"/>
                <a:ea typeface="Calibri" panose="020F0502020204030204" pitchFamily="34" charset="0"/>
              </a:rPr>
              <a:t>&lt;</a:t>
            </a:r>
            <a:r>
              <a:rPr lang="lt-LT" sz="800" kern="0" dirty="0">
                <a:solidFill>
                  <a:srgbClr val="010205"/>
                </a:solidFill>
                <a:effectLst/>
                <a:latin typeface="Arial" panose="020B0604020202020204" pitchFamily="34" charset="0"/>
                <a:ea typeface="Calibri" panose="020F0502020204030204" pitchFamily="34" charset="0"/>
              </a:rPr>
              <a:t>0</a:t>
            </a:r>
            <a:r>
              <a:rPr lang="en-GB" sz="800" kern="0" dirty="0">
                <a:solidFill>
                  <a:srgbClr val="010205"/>
                </a:solidFill>
                <a:effectLst/>
                <a:latin typeface="Arial" panose="020B0604020202020204" pitchFamily="34" charset="0"/>
                <a:ea typeface="Calibri" panose="020F0502020204030204" pitchFamily="34" charset="0"/>
              </a:rPr>
              <a:t>.001</a:t>
            </a:r>
            <a:endParaRPr lang="lt-LT" sz="800" dirty="0"/>
          </a:p>
        </p:txBody>
      </p:sp>
      <p:sp>
        <p:nvSpPr>
          <p:cNvPr id="11" name="TextBox 10">
            <a:extLst>
              <a:ext uri="{FF2B5EF4-FFF2-40B4-BE49-F238E27FC236}">
                <a16:creationId xmlns:a16="http://schemas.microsoft.com/office/drawing/2014/main" id="{2B74A2DF-C510-5F3B-3747-3E9626B5F828}"/>
              </a:ext>
            </a:extLst>
          </p:cNvPr>
          <p:cNvSpPr txBox="1"/>
          <p:nvPr/>
        </p:nvSpPr>
        <p:spPr>
          <a:xfrm>
            <a:off x="2871308" y="3562000"/>
            <a:ext cx="407462"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12" name="TextBox 11">
            <a:extLst>
              <a:ext uri="{FF2B5EF4-FFF2-40B4-BE49-F238E27FC236}">
                <a16:creationId xmlns:a16="http://schemas.microsoft.com/office/drawing/2014/main" id="{B0C46677-9BD1-C26F-19BE-20F8DA631C85}"/>
              </a:ext>
            </a:extLst>
          </p:cNvPr>
          <p:cNvSpPr txBox="1"/>
          <p:nvPr/>
        </p:nvSpPr>
        <p:spPr>
          <a:xfrm>
            <a:off x="3305781" y="2632186"/>
            <a:ext cx="407462"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13" name="TextBox 12">
            <a:extLst>
              <a:ext uri="{FF2B5EF4-FFF2-40B4-BE49-F238E27FC236}">
                <a16:creationId xmlns:a16="http://schemas.microsoft.com/office/drawing/2014/main" id="{7A755CA1-E581-FA5C-4C92-B8733DD32AC1}"/>
              </a:ext>
            </a:extLst>
          </p:cNvPr>
          <p:cNvSpPr txBox="1"/>
          <p:nvPr/>
        </p:nvSpPr>
        <p:spPr>
          <a:xfrm>
            <a:off x="3864078" y="3429000"/>
            <a:ext cx="335454"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14" name="TextBox 13">
            <a:extLst>
              <a:ext uri="{FF2B5EF4-FFF2-40B4-BE49-F238E27FC236}">
                <a16:creationId xmlns:a16="http://schemas.microsoft.com/office/drawing/2014/main" id="{8E26DFC2-D8A3-1E19-9A9C-EDAEE2E672A1}"/>
              </a:ext>
            </a:extLst>
          </p:cNvPr>
          <p:cNvSpPr txBox="1"/>
          <p:nvPr/>
        </p:nvSpPr>
        <p:spPr>
          <a:xfrm>
            <a:off x="4325562" y="2796532"/>
            <a:ext cx="407462"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15" name="TextBox 14">
            <a:extLst>
              <a:ext uri="{FF2B5EF4-FFF2-40B4-BE49-F238E27FC236}">
                <a16:creationId xmlns:a16="http://schemas.microsoft.com/office/drawing/2014/main" id="{EA1E3983-C11E-B06B-A746-71D8585F3F89}"/>
              </a:ext>
            </a:extLst>
          </p:cNvPr>
          <p:cNvSpPr txBox="1"/>
          <p:nvPr/>
        </p:nvSpPr>
        <p:spPr>
          <a:xfrm>
            <a:off x="5320769" y="2611866"/>
            <a:ext cx="407462"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16" name="TextBox 15">
            <a:extLst>
              <a:ext uri="{FF2B5EF4-FFF2-40B4-BE49-F238E27FC236}">
                <a16:creationId xmlns:a16="http://schemas.microsoft.com/office/drawing/2014/main" id="{C6A567E5-D02E-312C-EFFB-83DA54C9C100}"/>
              </a:ext>
            </a:extLst>
          </p:cNvPr>
          <p:cNvSpPr txBox="1"/>
          <p:nvPr/>
        </p:nvSpPr>
        <p:spPr>
          <a:xfrm>
            <a:off x="4944470" y="3270915"/>
            <a:ext cx="407462"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17" name="TextBox 16">
            <a:extLst>
              <a:ext uri="{FF2B5EF4-FFF2-40B4-BE49-F238E27FC236}">
                <a16:creationId xmlns:a16="http://schemas.microsoft.com/office/drawing/2014/main" id="{269FEB67-344B-7024-E20C-A7B70222A2F3}"/>
              </a:ext>
            </a:extLst>
          </p:cNvPr>
          <p:cNvSpPr txBox="1"/>
          <p:nvPr/>
        </p:nvSpPr>
        <p:spPr>
          <a:xfrm>
            <a:off x="5937240" y="3335499"/>
            <a:ext cx="407462"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18" name="TextBox 17">
            <a:extLst>
              <a:ext uri="{FF2B5EF4-FFF2-40B4-BE49-F238E27FC236}">
                <a16:creationId xmlns:a16="http://schemas.microsoft.com/office/drawing/2014/main" id="{14A882C1-3AB3-BEEC-65E2-14EE8A33E501}"/>
              </a:ext>
            </a:extLst>
          </p:cNvPr>
          <p:cNvSpPr txBox="1"/>
          <p:nvPr/>
        </p:nvSpPr>
        <p:spPr>
          <a:xfrm>
            <a:off x="6334934" y="2695737"/>
            <a:ext cx="407462"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19" name="TextBox 18">
            <a:extLst>
              <a:ext uri="{FF2B5EF4-FFF2-40B4-BE49-F238E27FC236}">
                <a16:creationId xmlns:a16="http://schemas.microsoft.com/office/drawing/2014/main" id="{27512A6B-2A1B-2BD8-6FC1-DFFFACEDC09F}"/>
              </a:ext>
            </a:extLst>
          </p:cNvPr>
          <p:cNvSpPr txBox="1"/>
          <p:nvPr/>
        </p:nvSpPr>
        <p:spPr>
          <a:xfrm>
            <a:off x="7007398" y="3417434"/>
            <a:ext cx="407462"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21" name="TextBox 20">
            <a:extLst>
              <a:ext uri="{FF2B5EF4-FFF2-40B4-BE49-F238E27FC236}">
                <a16:creationId xmlns:a16="http://schemas.microsoft.com/office/drawing/2014/main" id="{E146DFED-DCCA-90D2-E6CF-3C1DDE5A489E}"/>
              </a:ext>
            </a:extLst>
          </p:cNvPr>
          <p:cNvSpPr txBox="1"/>
          <p:nvPr/>
        </p:nvSpPr>
        <p:spPr>
          <a:xfrm>
            <a:off x="8010402" y="3213556"/>
            <a:ext cx="647311" cy="215444"/>
          </a:xfrm>
          <a:prstGeom prst="rect">
            <a:avLst/>
          </a:prstGeom>
          <a:noFill/>
        </p:spPr>
        <p:txBody>
          <a:bodyPr wrap="square">
            <a:spAutoFit/>
          </a:bodyPr>
          <a:lstStyle/>
          <a:p>
            <a:r>
              <a:rPr lang="en-GB" sz="800" kern="0" dirty="0">
                <a:solidFill>
                  <a:srgbClr val="010205"/>
                </a:solidFill>
                <a:effectLst/>
                <a:latin typeface="Arial" panose="020B0604020202020204" pitchFamily="34" charset="0"/>
                <a:ea typeface="Calibri" panose="020F0502020204030204" pitchFamily="34" charset="0"/>
              </a:rPr>
              <a:t>P=0.030</a:t>
            </a:r>
            <a:endParaRPr lang="lt-LT" sz="800" dirty="0"/>
          </a:p>
        </p:txBody>
      </p:sp>
      <p:graphicFrame>
        <p:nvGraphicFramePr>
          <p:cNvPr id="22" name="Table 21">
            <a:extLst>
              <a:ext uri="{FF2B5EF4-FFF2-40B4-BE49-F238E27FC236}">
                <a16:creationId xmlns:a16="http://schemas.microsoft.com/office/drawing/2014/main" id="{B5A1E204-D5EB-AFAF-07D4-C01BC808D0CB}"/>
              </a:ext>
            </a:extLst>
          </p:cNvPr>
          <p:cNvGraphicFramePr>
            <a:graphicFrameLocks noGrp="1"/>
          </p:cNvGraphicFramePr>
          <p:nvPr>
            <p:extLst>
              <p:ext uri="{D42A27DB-BD31-4B8C-83A1-F6EECF244321}">
                <p14:modId xmlns:p14="http://schemas.microsoft.com/office/powerpoint/2010/main" val="3511708782"/>
              </p:ext>
            </p:extLst>
          </p:nvPr>
        </p:nvGraphicFramePr>
        <p:xfrm>
          <a:off x="2465646" y="5829064"/>
          <a:ext cx="6221153" cy="876300"/>
        </p:xfrm>
        <a:graphic>
          <a:graphicData uri="http://schemas.openxmlformats.org/drawingml/2006/table">
            <a:tbl>
              <a:tblPr>
                <a:tableStyleId>{5C22544A-7EE6-4342-B048-85BDC9FD1C3A}</a:tableStyleId>
              </a:tblPr>
              <a:tblGrid>
                <a:gridCol w="794190">
                  <a:extLst>
                    <a:ext uri="{9D8B030D-6E8A-4147-A177-3AD203B41FA5}">
                      <a16:colId xmlns:a16="http://schemas.microsoft.com/office/drawing/2014/main" val="717327779"/>
                    </a:ext>
                  </a:extLst>
                </a:gridCol>
                <a:gridCol w="794190">
                  <a:extLst>
                    <a:ext uri="{9D8B030D-6E8A-4147-A177-3AD203B41FA5}">
                      <a16:colId xmlns:a16="http://schemas.microsoft.com/office/drawing/2014/main" val="3646396219"/>
                    </a:ext>
                  </a:extLst>
                </a:gridCol>
                <a:gridCol w="794190">
                  <a:extLst>
                    <a:ext uri="{9D8B030D-6E8A-4147-A177-3AD203B41FA5}">
                      <a16:colId xmlns:a16="http://schemas.microsoft.com/office/drawing/2014/main" val="785598611"/>
                    </a:ext>
                  </a:extLst>
                </a:gridCol>
                <a:gridCol w="1174738">
                  <a:extLst>
                    <a:ext uri="{9D8B030D-6E8A-4147-A177-3AD203B41FA5}">
                      <a16:colId xmlns:a16="http://schemas.microsoft.com/office/drawing/2014/main" val="1386227323"/>
                    </a:ext>
                  </a:extLst>
                </a:gridCol>
                <a:gridCol w="1075465">
                  <a:extLst>
                    <a:ext uri="{9D8B030D-6E8A-4147-A177-3AD203B41FA5}">
                      <a16:colId xmlns:a16="http://schemas.microsoft.com/office/drawing/2014/main" val="2655058286"/>
                    </a:ext>
                  </a:extLst>
                </a:gridCol>
                <a:gridCol w="794190">
                  <a:extLst>
                    <a:ext uri="{9D8B030D-6E8A-4147-A177-3AD203B41FA5}">
                      <a16:colId xmlns:a16="http://schemas.microsoft.com/office/drawing/2014/main" val="4033926100"/>
                    </a:ext>
                  </a:extLst>
                </a:gridCol>
                <a:gridCol w="794190">
                  <a:extLst>
                    <a:ext uri="{9D8B030D-6E8A-4147-A177-3AD203B41FA5}">
                      <a16:colId xmlns:a16="http://schemas.microsoft.com/office/drawing/2014/main" val="102461789"/>
                    </a:ext>
                  </a:extLst>
                </a:gridCol>
              </a:tblGrid>
              <a:tr h="205740">
                <a:tc>
                  <a:txBody>
                    <a:bodyPr/>
                    <a:lstStyle/>
                    <a:p>
                      <a:pPr algn="ctr" fontAlgn="b"/>
                      <a:r>
                        <a:rPr lang="en-US" sz="1100" b="0" i="0" u="none" strike="noStrike" dirty="0" err="1">
                          <a:solidFill>
                            <a:srgbClr val="000000"/>
                          </a:solidFill>
                          <a:effectLst/>
                          <a:latin typeface="+mn-lt"/>
                        </a:rPr>
                        <a:t>Pokytis</a:t>
                      </a:r>
                      <a:endParaRPr lang="lt-LT" sz="1100" b="0" i="0" u="none" strike="noStrike" dirty="0">
                        <a:solidFill>
                          <a:srgbClr val="000000"/>
                        </a:solidFill>
                        <a:effectLst/>
                        <a:latin typeface="+mn-lt"/>
                      </a:endParaRPr>
                    </a:p>
                  </a:txBody>
                  <a:tcPr marL="0" marR="0" marT="0" marB="0" anchor="b"/>
                </a:tc>
                <a:tc>
                  <a:txBody>
                    <a:bodyPr/>
                    <a:lstStyle/>
                    <a:p>
                      <a:pPr algn="ctr" fontAlgn="ctr"/>
                      <a:r>
                        <a:rPr lang="lt-LT" sz="1100" u="none" strike="noStrike">
                          <a:effectLst/>
                          <a:latin typeface="+mn-lt"/>
                        </a:rPr>
                        <a:t>1 I ATB</a:t>
                      </a:r>
                      <a:endParaRPr lang="lt-LT" sz="1100" b="0" i="0" u="none" strike="noStrike">
                        <a:solidFill>
                          <a:srgbClr val="000000"/>
                        </a:solidFill>
                        <a:effectLst/>
                        <a:latin typeface="+mn-lt"/>
                      </a:endParaRPr>
                    </a:p>
                  </a:txBody>
                  <a:tcPr marL="0" marR="0" marT="0" marB="0" anchor="ctr"/>
                </a:tc>
                <a:tc>
                  <a:txBody>
                    <a:bodyPr/>
                    <a:lstStyle/>
                    <a:p>
                      <a:pPr algn="ctr" fontAlgn="ctr"/>
                      <a:r>
                        <a:rPr lang="lt-LT" sz="1100" u="none" strike="noStrike">
                          <a:effectLst/>
                          <a:latin typeface="+mn-lt"/>
                        </a:rPr>
                        <a:t>2 II AIB</a:t>
                      </a:r>
                      <a:endParaRPr lang="lt-LT" sz="1100" b="0" i="0" u="none" strike="noStrike">
                        <a:solidFill>
                          <a:srgbClr val="000000"/>
                        </a:solidFill>
                        <a:effectLst/>
                        <a:latin typeface="+mn-lt"/>
                      </a:endParaRPr>
                    </a:p>
                  </a:txBody>
                  <a:tcPr marL="0" marR="0" marT="0" marB="0" anchor="ctr"/>
                </a:tc>
                <a:tc>
                  <a:txBody>
                    <a:bodyPr/>
                    <a:lstStyle/>
                    <a:p>
                      <a:pPr algn="ctr" fontAlgn="ctr"/>
                      <a:r>
                        <a:rPr lang="lt-LT" sz="1100" u="none" strike="noStrike">
                          <a:effectLst/>
                          <a:latin typeface="+mn-lt"/>
                        </a:rPr>
                        <a:t>3 III ABG</a:t>
                      </a:r>
                      <a:endParaRPr lang="lt-LT" sz="1100" b="0" i="0" u="none" strike="noStrike">
                        <a:solidFill>
                          <a:srgbClr val="000000"/>
                        </a:solidFill>
                        <a:effectLst/>
                        <a:latin typeface="+mn-lt"/>
                      </a:endParaRPr>
                    </a:p>
                  </a:txBody>
                  <a:tcPr marL="0" marR="0" marT="0" marB="0" anchor="ctr"/>
                </a:tc>
                <a:tc>
                  <a:txBody>
                    <a:bodyPr/>
                    <a:lstStyle/>
                    <a:p>
                      <a:pPr algn="ctr" fontAlgn="ctr"/>
                      <a:r>
                        <a:rPr lang="lt-LT" sz="1100" u="none" strike="noStrike">
                          <a:effectLst/>
                          <a:latin typeface="+mn-lt"/>
                        </a:rPr>
                        <a:t>4 IV SB</a:t>
                      </a:r>
                      <a:endParaRPr lang="lt-LT" sz="1100" b="0" i="0" u="none" strike="noStrike">
                        <a:solidFill>
                          <a:srgbClr val="000000"/>
                        </a:solidFill>
                        <a:effectLst/>
                        <a:latin typeface="+mn-lt"/>
                      </a:endParaRPr>
                    </a:p>
                  </a:txBody>
                  <a:tcPr marL="0" marR="0" marT="0" marB="0" anchor="ctr"/>
                </a:tc>
                <a:tc>
                  <a:txBody>
                    <a:bodyPr/>
                    <a:lstStyle/>
                    <a:p>
                      <a:pPr algn="ctr" fontAlgn="ctr"/>
                      <a:r>
                        <a:rPr lang="lt-LT" sz="1100" u="none" strike="noStrike">
                          <a:effectLst/>
                          <a:latin typeface="+mn-lt"/>
                        </a:rPr>
                        <a:t>5 V Gt</a:t>
                      </a:r>
                      <a:endParaRPr lang="lt-LT" sz="1100" b="0" i="0" u="none" strike="noStrike">
                        <a:solidFill>
                          <a:srgbClr val="000000"/>
                        </a:solidFill>
                        <a:effectLst/>
                        <a:latin typeface="+mn-lt"/>
                      </a:endParaRPr>
                    </a:p>
                  </a:txBody>
                  <a:tcPr marL="0" marR="0" marT="0" marB="0" anchor="ctr"/>
                </a:tc>
                <a:tc>
                  <a:txBody>
                    <a:bodyPr/>
                    <a:lstStyle/>
                    <a:p>
                      <a:pPr algn="ctr" fontAlgn="ctr"/>
                      <a:r>
                        <a:rPr lang="lt-LT" sz="1100" u="none" strike="noStrike">
                          <a:effectLst/>
                          <a:latin typeface="+mn-lt"/>
                        </a:rPr>
                        <a:t>6 VI K</a:t>
                      </a:r>
                      <a:endParaRPr lang="lt-LT" sz="11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2700364116"/>
                  </a:ext>
                </a:extLst>
              </a:tr>
              <a:tr h="190500">
                <a:tc>
                  <a:txBody>
                    <a:bodyPr/>
                    <a:lstStyle/>
                    <a:p>
                      <a:pPr algn="ctr" fontAlgn="b"/>
                      <a:r>
                        <a:rPr lang="lt-LT" sz="1100" u="none" strike="noStrike" dirty="0">
                          <a:effectLst/>
                          <a:latin typeface="+mn-lt"/>
                        </a:rPr>
                        <a:t>Streso stiprumas</a:t>
                      </a:r>
                      <a:endParaRPr lang="lt-LT" sz="1100" b="0" i="0" u="none" strike="noStrike" dirty="0">
                        <a:solidFill>
                          <a:srgbClr val="000000"/>
                        </a:solidFill>
                        <a:effectLst/>
                        <a:latin typeface="+mn-lt"/>
                      </a:endParaRPr>
                    </a:p>
                  </a:txBody>
                  <a:tcPr marL="0" marR="0" marT="0" marB="0" anchor="b"/>
                </a:tc>
                <a:tc>
                  <a:txBody>
                    <a:bodyPr/>
                    <a:lstStyle/>
                    <a:p>
                      <a:pPr algn="ctr" fontAlgn="ctr"/>
                      <a:r>
                        <a:rPr lang="en-GB" sz="1100" b="1" u="none" strike="noStrike" kern="0" dirty="0">
                          <a:effectLst/>
                          <a:latin typeface="+mn-lt"/>
                        </a:rPr>
                        <a:t>2.55</a:t>
                      </a:r>
                      <a:endParaRPr lang="en-GB" sz="1100" b="1" i="0" u="none" strike="noStrike" dirty="0">
                        <a:solidFill>
                          <a:srgbClr val="010205"/>
                        </a:solidFill>
                        <a:effectLst/>
                        <a:latin typeface="+mn-lt"/>
                      </a:endParaRPr>
                    </a:p>
                  </a:txBody>
                  <a:tcPr marL="0" marR="0" marT="0" marB="0" anchor="ctr"/>
                </a:tc>
                <a:tc>
                  <a:txBody>
                    <a:bodyPr/>
                    <a:lstStyle/>
                    <a:p>
                      <a:pPr algn="ctr" fontAlgn="ctr"/>
                      <a:r>
                        <a:rPr lang="en-GB" sz="1100" u="none" strike="noStrike" kern="0" dirty="0">
                          <a:effectLst/>
                          <a:latin typeface="+mn-lt"/>
                        </a:rPr>
                        <a:t>1.78</a:t>
                      </a:r>
                      <a:endParaRPr lang="en-GB" sz="1100" b="0" i="0" u="none" strike="noStrike" dirty="0">
                        <a:solidFill>
                          <a:srgbClr val="010205"/>
                        </a:solidFill>
                        <a:effectLst/>
                        <a:latin typeface="+mn-lt"/>
                      </a:endParaRPr>
                    </a:p>
                  </a:txBody>
                  <a:tcPr marL="0" marR="0" marT="0" marB="0" anchor="ctr"/>
                </a:tc>
                <a:tc>
                  <a:txBody>
                    <a:bodyPr/>
                    <a:lstStyle/>
                    <a:p>
                      <a:pPr algn="ctr" fontAlgn="ctr"/>
                      <a:r>
                        <a:rPr lang="en-GB" sz="1100" u="none" strike="noStrike" kern="0" dirty="0">
                          <a:effectLst/>
                          <a:latin typeface="+mn-lt"/>
                        </a:rPr>
                        <a:t>1.78</a:t>
                      </a:r>
                      <a:endParaRPr lang="en-GB" sz="1100" b="0" i="0" u="none" strike="noStrike" dirty="0">
                        <a:solidFill>
                          <a:srgbClr val="010205"/>
                        </a:solidFill>
                        <a:effectLst/>
                        <a:latin typeface="+mn-lt"/>
                      </a:endParaRPr>
                    </a:p>
                  </a:txBody>
                  <a:tcPr marL="0" marR="0" marT="0" marB="0" anchor="ctr"/>
                </a:tc>
                <a:tc>
                  <a:txBody>
                    <a:bodyPr/>
                    <a:lstStyle/>
                    <a:p>
                      <a:pPr algn="ctr" fontAlgn="b"/>
                      <a:r>
                        <a:rPr lang="en-GB" sz="1100" u="none" strike="noStrike" dirty="0">
                          <a:effectLst/>
                          <a:latin typeface="+mn-lt"/>
                        </a:rPr>
                        <a:t>1.83</a:t>
                      </a:r>
                      <a:endParaRPr lang="en-GB" sz="1100" b="0" i="0" u="none" strike="noStrike" dirty="0">
                        <a:solidFill>
                          <a:srgbClr val="010205"/>
                        </a:solidFill>
                        <a:effectLst/>
                        <a:latin typeface="+mn-lt"/>
                      </a:endParaRPr>
                    </a:p>
                  </a:txBody>
                  <a:tcPr marL="0" marR="0" marT="0" marB="0" anchor="b"/>
                </a:tc>
                <a:tc>
                  <a:txBody>
                    <a:bodyPr/>
                    <a:lstStyle/>
                    <a:p>
                      <a:pPr algn="ctr" fontAlgn="ctr"/>
                      <a:r>
                        <a:rPr lang="en-GB" sz="1100" u="none" strike="noStrike" kern="0" dirty="0">
                          <a:effectLst/>
                          <a:latin typeface="+mn-lt"/>
                        </a:rPr>
                        <a:t>1.22</a:t>
                      </a:r>
                      <a:endParaRPr lang="en-GB" sz="1100" b="0" i="0" u="none" strike="noStrike" dirty="0">
                        <a:solidFill>
                          <a:srgbClr val="010205"/>
                        </a:solidFill>
                        <a:effectLst/>
                        <a:latin typeface="+mn-lt"/>
                      </a:endParaRPr>
                    </a:p>
                  </a:txBody>
                  <a:tcPr marL="0" marR="0" marT="0" marB="0" anchor="ctr"/>
                </a:tc>
                <a:tc>
                  <a:txBody>
                    <a:bodyPr/>
                    <a:lstStyle/>
                    <a:p>
                      <a:pPr algn="ctr" fontAlgn="ctr"/>
                      <a:r>
                        <a:rPr lang="en-GB" sz="1100" u="none" strike="noStrike" kern="0" dirty="0">
                          <a:effectLst/>
                          <a:latin typeface="+mn-lt"/>
                        </a:rPr>
                        <a:t>0.59</a:t>
                      </a:r>
                      <a:endParaRPr lang="en-GB" sz="1100" b="0" i="0" u="none" strike="noStrike" dirty="0">
                        <a:solidFill>
                          <a:srgbClr val="010205"/>
                        </a:solidFill>
                        <a:effectLst/>
                        <a:latin typeface="+mn-lt"/>
                      </a:endParaRPr>
                    </a:p>
                  </a:txBody>
                  <a:tcPr marL="0" marR="0" marT="0" marB="0" anchor="ctr"/>
                </a:tc>
                <a:extLst>
                  <a:ext uri="{0D108BD9-81ED-4DB2-BD59-A6C34878D82A}">
                    <a16:rowId xmlns:a16="http://schemas.microsoft.com/office/drawing/2014/main" val="3883390649"/>
                  </a:ext>
                </a:extLst>
              </a:tr>
              <a:tr h="190500">
                <a:tc>
                  <a:txBody>
                    <a:bodyPr/>
                    <a:lstStyle/>
                    <a:p>
                      <a:pPr algn="ctr" fontAlgn="b"/>
                      <a:r>
                        <a:rPr lang="lt-LT" sz="1100" u="none" strike="noStrike" dirty="0">
                          <a:effectLst/>
                          <a:latin typeface="+mn-lt"/>
                        </a:rPr>
                        <a:t>Streso valdymas</a:t>
                      </a:r>
                      <a:endParaRPr lang="lt-LT" sz="1100" b="0" i="0" u="none" strike="noStrike" dirty="0">
                        <a:solidFill>
                          <a:srgbClr val="000000"/>
                        </a:solidFill>
                        <a:effectLst/>
                        <a:latin typeface="+mn-lt"/>
                      </a:endParaRPr>
                    </a:p>
                  </a:txBody>
                  <a:tcPr marL="0" marR="0" marT="0" marB="0" anchor="b"/>
                </a:tc>
                <a:tc>
                  <a:txBody>
                    <a:bodyPr/>
                    <a:lstStyle/>
                    <a:p>
                      <a:pPr algn="ctr" fontAlgn="ctr"/>
                      <a:r>
                        <a:rPr lang="en-GB" sz="1100" u="none" strike="noStrike" kern="0" dirty="0">
                          <a:effectLst/>
                          <a:latin typeface="+mn-lt"/>
                        </a:rPr>
                        <a:t>-1.3</a:t>
                      </a:r>
                      <a:r>
                        <a:rPr lang="en-US" sz="1100" u="none" strike="noStrike" kern="0" dirty="0">
                          <a:effectLst/>
                          <a:latin typeface="+mn-lt"/>
                        </a:rPr>
                        <a:t>8</a:t>
                      </a:r>
                      <a:endParaRPr lang="en-GB" sz="1100" b="0" i="0" u="none" strike="noStrike" dirty="0">
                        <a:solidFill>
                          <a:srgbClr val="010205"/>
                        </a:solidFill>
                        <a:effectLst/>
                        <a:latin typeface="+mn-lt"/>
                      </a:endParaRPr>
                    </a:p>
                  </a:txBody>
                  <a:tcPr marL="0" marR="0" marT="0" marB="0" anchor="ctr"/>
                </a:tc>
                <a:tc>
                  <a:txBody>
                    <a:bodyPr/>
                    <a:lstStyle/>
                    <a:p>
                      <a:pPr algn="ctr" fontAlgn="ctr"/>
                      <a:r>
                        <a:rPr lang="en-GB" sz="1100" u="none" strike="noStrike" kern="0" dirty="0">
                          <a:effectLst/>
                          <a:latin typeface="+mn-lt"/>
                        </a:rPr>
                        <a:t>-1.32</a:t>
                      </a:r>
                      <a:endParaRPr lang="en-GB" sz="1100" b="0" i="0" u="none" strike="noStrike" dirty="0">
                        <a:solidFill>
                          <a:srgbClr val="010205"/>
                        </a:solidFill>
                        <a:effectLst/>
                        <a:latin typeface="+mn-lt"/>
                      </a:endParaRPr>
                    </a:p>
                  </a:txBody>
                  <a:tcPr marL="0" marR="0" marT="0" marB="0" anchor="ctr"/>
                </a:tc>
                <a:tc>
                  <a:txBody>
                    <a:bodyPr/>
                    <a:lstStyle/>
                    <a:p>
                      <a:pPr algn="ctr" fontAlgn="ctr"/>
                      <a:r>
                        <a:rPr lang="en-GB" sz="1100" b="1" u="none" strike="noStrike" kern="0" dirty="0">
                          <a:effectLst/>
                          <a:latin typeface="+mn-lt"/>
                        </a:rPr>
                        <a:t>-2.22</a:t>
                      </a:r>
                      <a:endParaRPr lang="en-GB" sz="1100" b="1" i="0" u="none" strike="noStrike" dirty="0">
                        <a:solidFill>
                          <a:srgbClr val="010205"/>
                        </a:solidFill>
                        <a:effectLst/>
                        <a:latin typeface="+mn-lt"/>
                      </a:endParaRPr>
                    </a:p>
                  </a:txBody>
                  <a:tcPr marL="0" marR="0" marT="0" marB="0" anchor="ctr"/>
                </a:tc>
                <a:tc>
                  <a:txBody>
                    <a:bodyPr/>
                    <a:lstStyle/>
                    <a:p>
                      <a:pPr algn="ctr" fontAlgn="b"/>
                      <a:r>
                        <a:rPr lang="en-GB" sz="1100" u="none" strike="noStrike" dirty="0">
                          <a:effectLst/>
                          <a:latin typeface="+mn-lt"/>
                        </a:rPr>
                        <a:t>-1.66</a:t>
                      </a:r>
                      <a:endParaRPr lang="en-GB" sz="1100" b="0" i="0" u="none" strike="noStrike" dirty="0">
                        <a:solidFill>
                          <a:srgbClr val="010205"/>
                        </a:solidFill>
                        <a:effectLst/>
                        <a:latin typeface="+mn-lt"/>
                      </a:endParaRPr>
                    </a:p>
                  </a:txBody>
                  <a:tcPr marL="0" marR="0" marT="0" marB="0" anchor="b"/>
                </a:tc>
                <a:tc>
                  <a:txBody>
                    <a:bodyPr/>
                    <a:lstStyle/>
                    <a:p>
                      <a:pPr algn="ctr" fontAlgn="ctr"/>
                      <a:r>
                        <a:rPr lang="en-GB" sz="1100" u="none" strike="noStrike" kern="0" dirty="0">
                          <a:effectLst/>
                          <a:latin typeface="+mn-lt"/>
                        </a:rPr>
                        <a:t>-0.89</a:t>
                      </a:r>
                      <a:endParaRPr lang="en-GB" sz="1100" b="0" i="0" u="none" strike="noStrike" dirty="0">
                        <a:solidFill>
                          <a:srgbClr val="010205"/>
                        </a:solidFill>
                        <a:effectLst/>
                        <a:latin typeface="+mn-lt"/>
                      </a:endParaRPr>
                    </a:p>
                  </a:txBody>
                  <a:tcPr marL="0" marR="0" marT="0" marB="0" anchor="ctr"/>
                </a:tc>
                <a:tc>
                  <a:txBody>
                    <a:bodyPr/>
                    <a:lstStyle/>
                    <a:p>
                      <a:pPr algn="ctr" fontAlgn="b"/>
                      <a:r>
                        <a:rPr lang="en-GB" sz="1100" u="none" strike="noStrike" dirty="0">
                          <a:effectLst/>
                          <a:latin typeface="+mn-lt"/>
                        </a:rPr>
                        <a:t>-0.14</a:t>
                      </a:r>
                      <a:endParaRPr lang="en-GB" sz="1100" b="0" i="0" u="none" strike="noStrike" dirty="0">
                        <a:solidFill>
                          <a:srgbClr val="010205"/>
                        </a:solidFill>
                        <a:effectLst/>
                        <a:latin typeface="+mn-lt"/>
                      </a:endParaRPr>
                    </a:p>
                  </a:txBody>
                  <a:tcPr marL="0" marR="0" marT="0" marB="0" anchor="b"/>
                </a:tc>
                <a:extLst>
                  <a:ext uri="{0D108BD9-81ED-4DB2-BD59-A6C34878D82A}">
                    <a16:rowId xmlns:a16="http://schemas.microsoft.com/office/drawing/2014/main" val="1766604032"/>
                  </a:ext>
                </a:extLst>
              </a:tr>
            </a:tbl>
          </a:graphicData>
        </a:graphic>
      </p:graphicFrame>
    </p:spTree>
    <p:extLst>
      <p:ext uri="{BB962C8B-B14F-4D97-AF65-F5344CB8AC3E}">
        <p14:creationId xmlns:p14="http://schemas.microsoft.com/office/powerpoint/2010/main" val="2419177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4" descr="Chart, bar chart&#10;&#10;Description automatically generated">
            <a:extLst>
              <a:ext uri="{FF2B5EF4-FFF2-40B4-BE49-F238E27FC236}">
                <a16:creationId xmlns:a16="http://schemas.microsoft.com/office/drawing/2014/main" id="{4B19DF67-051C-6D64-03E5-70BBDC881015}"/>
              </a:ext>
            </a:extLst>
          </p:cNvPr>
          <p:cNvPicPr>
            <a:picLocks noChangeAspect="1"/>
          </p:cNvPicPr>
          <p:nvPr/>
        </p:nvPicPr>
        <p:blipFill>
          <a:blip r:embed="rId2"/>
          <a:stretch>
            <a:fillRect/>
          </a:stretch>
        </p:blipFill>
        <p:spPr>
          <a:xfrm>
            <a:off x="-7994" y="2297976"/>
            <a:ext cx="9151994" cy="4565668"/>
          </a:xfrm>
          <a:prstGeom prst="rect">
            <a:avLst/>
          </a:prstGeom>
        </p:spPr>
      </p:pic>
      <p:sp>
        <p:nvSpPr>
          <p:cNvPr id="5" name="TextBox 4">
            <a:extLst>
              <a:ext uri="{FF2B5EF4-FFF2-40B4-BE49-F238E27FC236}">
                <a16:creationId xmlns:a16="http://schemas.microsoft.com/office/drawing/2014/main" id="{0FC88D41-0C17-AFE4-6C1F-7D86DAD01802}"/>
              </a:ext>
            </a:extLst>
          </p:cNvPr>
          <p:cNvSpPr txBox="1"/>
          <p:nvPr/>
        </p:nvSpPr>
        <p:spPr>
          <a:xfrm>
            <a:off x="107504" y="6599697"/>
            <a:ext cx="210362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  *p&lt;.05;  **p&lt;.01; ***p&lt;.001</a:t>
            </a:r>
            <a:endParaRPr lang="en-US" dirty="0"/>
          </a:p>
        </p:txBody>
      </p:sp>
      <p:sp>
        <p:nvSpPr>
          <p:cNvPr id="6" name="Google Shape;3105;p34">
            <a:extLst>
              <a:ext uri="{FF2B5EF4-FFF2-40B4-BE49-F238E27FC236}">
                <a16:creationId xmlns:a16="http://schemas.microsoft.com/office/drawing/2014/main" id="{7A2C1158-AE05-158E-4137-3839BC8B8EE6}"/>
              </a:ext>
            </a:extLst>
          </p:cNvPr>
          <p:cNvSpPr txBox="1">
            <a:spLocks noGrp="1"/>
          </p:cNvSpPr>
          <p:nvPr>
            <p:ph type="title"/>
          </p:nvPr>
        </p:nvSpPr>
        <p:spPr>
          <a:xfrm>
            <a:off x="1907704" y="620688"/>
            <a:ext cx="7112540" cy="656194"/>
          </a:xfrm>
          <a:prstGeom prst="rect">
            <a:avLst/>
          </a:prstGeom>
        </p:spPr>
        <p:txBody>
          <a:bodyPr spcFirstLastPara="1" vert="horz" wrap="square" lIns="91425" tIns="91425" rIns="91425" bIns="91425" rtlCol="0" anchor="ctr" anchorCtr="0">
            <a:noAutofit/>
          </a:bodyPr>
          <a:lstStyle/>
          <a:p>
            <a:r>
              <a:rPr lang="en" dirty="0">
                <a:solidFill>
                  <a:schemeClr val="tx2"/>
                </a:solidFill>
              </a:rPr>
              <a:t>Bendra distreso simptomų skalė: poveikis simptomams</a:t>
            </a:r>
            <a:endParaRPr dirty="0">
              <a:solidFill>
                <a:schemeClr val="tx2"/>
              </a:solidFill>
            </a:endParaRPr>
          </a:p>
        </p:txBody>
      </p:sp>
    </p:spTree>
    <p:extLst>
      <p:ext uri="{BB962C8B-B14F-4D97-AF65-F5344CB8AC3E}">
        <p14:creationId xmlns:p14="http://schemas.microsoft.com/office/powerpoint/2010/main" val="15983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9788-4A11-19DC-0F8E-C448FA508570}"/>
              </a:ext>
            </a:extLst>
          </p:cNvPr>
          <p:cNvSpPr>
            <a:spLocks noGrp="1"/>
          </p:cNvSpPr>
          <p:nvPr>
            <p:ph type="title"/>
          </p:nvPr>
        </p:nvSpPr>
        <p:spPr>
          <a:xfrm>
            <a:off x="1979712" y="1303299"/>
            <a:ext cx="6444289" cy="253493"/>
          </a:xfrm>
        </p:spPr>
        <p:txBody>
          <a:bodyPr>
            <a:normAutofit fontScale="90000"/>
          </a:bodyPr>
          <a:lstStyle/>
          <a:p>
            <a:r>
              <a:rPr lang="lt-LT" dirty="0"/>
              <a:t>Suvokiamo streso </a:t>
            </a:r>
            <a:r>
              <a:rPr lang="en-US" dirty="0"/>
              <a:t>(</a:t>
            </a:r>
            <a:r>
              <a:rPr lang="lt-LT" dirty="0"/>
              <a:t>PSS-</a:t>
            </a:r>
            <a:r>
              <a:rPr lang="en-US" dirty="0"/>
              <a:t>10) </a:t>
            </a:r>
            <a:r>
              <a:rPr lang="lt-LT" dirty="0"/>
              <a:t>pokytis tyrimo grupėse</a:t>
            </a:r>
          </a:p>
        </p:txBody>
      </p:sp>
      <p:pic>
        <p:nvPicPr>
          <p:cNvPr id="4" name="Drawing 4">
            <a:extLst>
              <a:ext uri="{FF2B5EF4-FFF2-40B4-BE49-F238E27FC236}">
                <a16:creationId xmlns:a16="http://schemas.microsoft.com/office/drawing/2014/main" id="{08A005CF-BE8F-A6EC-3745-FFD8F36D14A9}"/>
              </a:ext>
            </a:extLst>
          </p:cNvPr>
          <p:cNvPicPr/>
          <p:nvPr/>
        </p:nvPicPr>
        <p:blipFill>
          <a:blip r:embed="rId2"/>
          <a:stretch>
            <a:fillRect/>
          </a:stretch>
        </p:blipFill>
        <p:spPr>
          <a:xfrm>
            <a:off x="2040585" y="2313845"/>
            <a:ext cx="9776460" cy="5746115"/>
          </a:xfrm>
          <a:prstGeom prst="rect">
            <a:avLst/>
          </a:prstGeom>
        </p:spPr>
      </p:pic>
      <p:sp>
        <p:nvSpPr>
          <p:cNvPr id="6" name="TextBox 5">
            <a:extLst>
              <a:ext uri="{FF2B5EF4-FFF2-40B4-BE49-F238E27FC236}">
                <a16:creationId xmlns:a16="http://schemas.microsoft.com/office/drawing/2014/main" id="{724AF55B-B25D-3E67-9FC3-D9BB87CA7797}"/>
              </a:ext>
            </a:extLst>
          </p:cNvPr>
          <p:cNvSpPr txBox="1"/>
          <p:nvPr/>
        </p:nvSpPr>
        <p:spPr>
          <a:xfrm>
            <a:off x="2004407" y="5968072"/>
            <a:ext cx="6984776" cy="923330"/>
          </a:xfrm>
          <a:prstGeom prst="rect">
            <a:avLst/>
          </a:prstGeom>
          <a:noFill/>
        </p:spPr>
        <p:txBody>
          <a:bodyPr wrap="square">
            <a:spAutoFit/>
          </a:bodyPr>
          <a:lstStyle/>
          <a:p>
            <a:r>
              <a:rPr lang="lt-LT" dirty="0"/>
              <a:t>► 0 iki 13 laikomi mažu stresu.</a:t>
            </a:r>
            <a:endParaRPr lang="en-US" dirty="0"/>
          </a:p>
          <a:p>
            <a:r>
              <a:rPr lang="lt-LT" dirty="0"/>
              <a:t>► 14–26 balai </a:t>
            </a:r>
            <a:r>
              <a:rPr lang="en-US" dirty="0"/>
              <a:t>l</a:t>
            </a:r>
            <a:r>
              <a:rPr lang="lt-LT" dirty="0" err="1"/>
              <a:t>aikomi</a:t>
            </a:r>
            <a:r>
              <a:rPr lang="lt-LT" dirty="0"/>
              <a:t> vidutiniu stresu.</a:t>
            </a:r>
            <a:endParaRPr lang="en-US" dirty="0"/>
          </a:p>
          <a:p>
            <a:r>
              <a:rPr lang="lt-LT" dirty="0"/>
              <a:t>► Balai nuo 27 iki 40 laikomi dideliu jaučiamu stresu.</a:t>
            </a:r>
          </a:p>
        </p:txBody>
      </p:sp>
      <p:sp>
        <p:nvSpPr>
          <p:cNvPr id="3" name="TextBox 2">
            <a:extLst>
              <a:ext uri="{FF2B5EF4-FFF2-40B4-BE49-F238E27FC236}">
                <a16:creationId xmlns:a16="http://schemas.microsoft.com/office/drawing/2014/main" id="{712A9349-17CA-264F-DF71-B504BA71B24E}"/>
              </a:ext>
            </a:extLst>
          </p:cNvPr>
          <p:cNvSpPr txBox="1"/>
          <p:nvPr/>
        </p:nvSpPr>
        <p:spPr>
          <a:xfrm>
            <a:off x="7308304" y="6488668"/>
            <a:ext cx="1912447" cy="369332"/>
          </a:xfrm>
          <a:prstGeom prst="rect">
            <a:avLst/>
          </a:prstGeom>
          <a:noFill/>
        </p:spPr>
        <p:txBody>
          <a:bodyPr wrap="none" rtlCol="0">
            <a:spAutoFit/>
          </a:bodyPr>
          <a:lstStyle/>
          <a:p>
            <a:r>
              <a:rPr lang="en-US" i="1" dirty="0" err="1"/>
              <a:t>Klaip</a:t>
            </a:r>
            <a:r>
              <a:rPr lang="lt-LT" i="1" dirty="0" err="1"/>
              <a:t>ėdos</a:t>
            </a:r>
            <a:r>
              <a:rPr lang="lt-LT" i="1" dirty="0"/>
              <a:t> klasteris</a:t>
            </a:r>
          </a:p>
        </p:txBody>
      </p:sp>
      <p:sp>
        <p:nvSpPr>
          <p:cNvPr id="7" name="TextBox 6">
            <a:extLst>
              <a:ext uri="{FF2B5EF4-FFF2-40B4-BE49-F238E27FC236}">
                <a16:creationId xmlns:a16="http://schemas.microsoft.com/office/drawing/2014/main" id="{47E74B51-D36C-3A03-95C5-C300B022BA98}"/>
              </a:ext>
            </a:extLst>
          </p:cNvPr>
          <p:cNvSpPr txBox="1"/>
          <p:nvPr/>
        </p:nvSpPr>
        <p:spPr>
          <a:xfrm>
            <a:off x="2406491" y="5845247"/>
            <a:ext cx="838494" cy="246221"/>
          </a:xfrm>
          <a:prstGeom prst="rect">
            <a:avLst/>
          </a:prstGeom>
          <a:noFill/>
        </p:spPr>
        <p:txBody>
          <a:bodyPr wrap="square">
            <a:spAutoFit/>
          </a:bodyPr>
          <a:lstStyle/>
          <a:p>
            <a:pPr algn="r" fontAlgn="ctr"/>
            <a:r>
              <a:rPr lang="lt-LT" sz="1000" u="none" strike="noStrike" dirty="0">
                <a:effectLst/>
                <a:latin typeface="+mn-lt"/>
              </a:rPr>
              <a:t>P</a:t>
            </a:r>
            <a:r>
              <a:rPr lang="en-US" sz="1000" u="none" strike="noStrike" dirty="0">
                <a:effectLst/>
                <a:latin typeface="+mn-lt"/>
              </a:rPr>
              <a:t>=</a:t>
            </a:r>
            <a:r>
              <a:rPr lang="lt-LT" sz="1000" u="none" strike="noStrike" dirty="0">
                <a:effectLst/>
                <a:latin typeface="+mn-lt"/>
              </a:rPr>
              <a:t>0.002</a:t>
            </a:r>
            <a:endParaRPr lang="lt-LT" sz="1000" b="0" i="0" u="none" strike="noStrike" dirty="0">
              <a:effectLst/>
              <a:latin typeface="+mn-lt"/>
            </a:endParaRPr>
          </a:p>
        </p:txBody>
      </p:sp>
      <p:sp>
        <p:nvSpPr>
          <p:cNvPr id="8" name="TextBox 7">
            <a:extLst>
              <a:ext uri="{FF2B5EF4-FFF2-40B4-BE49-F238E27FC236}">
                <a16:creationId xmlns:a16="http://schemas.microsoft.com/office/drawing/2014/main" id="{1534B164-7C5D-6519-89CE-15E5221615CC}"/>
              </a:ext>
            </a:extLst>
          </p:cNvPr>
          <p:cNvSpPr txBox="1"/>
          <p:nvPr/>
        </p:nvSpPr>
        <p:spPr>
          <a:xfrm>
            <a:off x="3510052" y="5811854"/>
            <a:ext cx="838494" cy="246221"/>
          </a:xfrm>
          <a:prstGeom prst="rect">
            <a:avLst/>
          </a:prstGeom>
          <a:noFill/>
        </p:spPr>
        <p:txBody>
          <a:bodyPr wrap="square">
            <a:spAutoFit/>
          </a:bodyPr>
          <a:lstStyle/>
          <a:p>
            <a:pPr algn="r" fontAlgn="ctr"/>
            <a:r>
              <a:rPr lang="lt-LT" sz="1000" u="none" strike="noStrike" dirty="0">
                <a:effectLst/>
                <a:latin typeface="+mn-lt"/>
              </a:rPr>
              <a:t>P</a:t>
            </a:r>
            <a:r>
              <a:rPr lang="en-US" sz="1000" u="none" strike="noStrike" dirty="0">
                <a:effectLst/>
                <a:latin typeface="+mn-lt"/>
              </a:rPr>
              <a:t>=</a:t>
            </a:r>
            <a:r>
              <a:rPr lang="lt-LT" sz="1000" u="none" strike="noStrike" dirty="0">
                <a:effectLst/>
                <a:latin typeface="+mn-lt"/>
              </a:rPr>
              <a:t>0.001</a:t>
            </a:r>
            <a:endParaRPr lang="lt-LT" sz="1000" b="0" i="0" u="none" strike="noStrike" dirty="0">
              <a:effectLst/>
              <a:latin typeface="+mn-lt"/>
            </a:endParaRPr>
          </a:p>
        </p:txBody>
      </p:sp>
      <p:sp>
        <p:nvSpPr>
          <p:cNvPr id="9" name="TextBox 8">
            <a:extLst>
              <a:ext uri="{FF2B5EF4-FFF2-40B4-BE49-F238E27FC236}">
                <a16:creationId xmlns:a16="http://schemas.microsoft.com/office/drawing/2014/main" id="{33A5427A-FD00-57EC-0F3E-382C3F7FD4C6}"/>
              </a:ext>
            </a:extLst>
          </p:cNvPr>
          <p:cNvSpPr txBox="1"/>
          <p:nvPr/>
        </p:nvSpPr>
        <p:spPr>
          <a:xfrm>
            <a:off x="4451198" y="5761057"/>
            <a:ext cx="838494" cy="246221"/>
          </a:xfrm>
          <a:prstGeom prst="rect">
            <a:avLst/>
          </a:prstGeom>
          <a:noFill/>
        </p:spPr>
        <p:txBody>
          <a:bodyPr wrap="square">
            <a:spAutoFit/>
          </a:bodyPr>
          <a:lstStyle/>
          <a:p>
            <a:pPr algn="r" fontAlgn="ctr"/>
            <a:r>
              <a:rPr lang="lt-LT" sz="1000" u="none" strike="noStrike" dirty="0">
                <a:effectLst/>
                <a:latin typeface="+mn-lt"/>
              </a:rPr>
              <a:t>P</a:t>
            </a:r>
            <a:r>
              <a:rPr lang="en-US" sz="1000" u="none" strike="noStrike" dirty="0">
                <a:effectLst/>
                <a:latin typeface="+mn-lt"/>
              </a:rPr>
              <a:t>=</a:t>
            </a:r>
            <a:r>
              <a:rPr lang="lt-LT" sz="1000" u="none" strike="noStrike" dirty="0">
                <a:effectLst/>
                <a:latin typeface="+mn-lt"/>
              </a:rPr>
              <a:t>0.006</a:t>
            </a:r>
            <a:endParaRPr lang="lt-LT" sz="1000" b="0" i="0" u="none" strike="noStrike" dirty="0">
              <a:effectLst/>
              <a:latin typeface="+mn-lt"/>
            </a:endParaRPr>
          </a:p>
        </p:txBody>
      </p:sp>
      <p:sp>
        <p:nvSpPr>
          <p:cNvPr id="10" name="TextBox 9">
            <a:extLst>
              <a:ext uri="{FF2B5EF4-FFF2-40B4-BE49-F238E27FC236}">
                <a16:creationId xmlns:a16="http://schemas.microsoft.com/office/drawing/2014/main" id="{43DE4369-C0C2-F9D6-F2B3-30AF0AA9A089}"/>
              </a:ext>
            </a:extLst>
          </p:cNvPr>
          <p:cNvSpPr txBox="1"/>
          <p:nvPr/>
        </p:nvSpPr>
        <p:spPr>
          <a:xfrm>
            <a:off x="5452107" y="5844962"/>
            <a:ext cx="838494" cy="246221"/>
          </a:xfrm>
          <a:prstGeom prst="rect">
            <a:avLst/>
          </a:prstGeom>
          <a:noFill/>
        </p:spPr>
        <p:txBody>
          <a:bodyPr wrap="square">
            <a:spAutoFit/>
          </a:bodyPr>
          <a:lstStyle/>
          <a:p>
            <a:pPr algn="r" fontAlgn="ctr"/>
            <a:r>
              <a:rPr lang="lt-LT" sz="1000" u="none" strike="noStrike" dirty="0">
                <a:effectLst/>
                <a:latin typeface="+mn-lt"/>
              </a:rPr>
              <a:t>P&lt;.001</a:t>
            </a:r>
            <a:endParaRPr lang="lt-LT" sz="1000" b="0" i="0" u="none" strike="noStrike" dirty="0">
              <a:effectLst/>
              <a:latin typeface="+mn-lt"/>
            </a:endParaRPr>
          </a:p>
        </p:txBody>
      </p:sp>
      <p:sp>
        <p:nvSpPr>
          <p:cNvPr id="11" name="TextBox 10">
            <a:extLst>
              <a:ext uri="{FF2B5EF4-FFF2-40B4-BE49-F238E27FC236}">
                <a16:creationId xmlns:a16="http://schemas.microsoft.com/office/drawing/2014/main" id="{5797E9AB-1F6C-E05E-176D-A2ECD0F05889}"/>
              </a:ext>
            </a:extLst>
          </p:cNvPr>
          <p:cNvSpPr txBox="1"/>
          <p:nvPr/>
        </p:nvSpPr>
        <p:spPr>
          <a:xfrm>
            <a:off x="6615431" y="5863920"/>
            <a:ext cx="838494" cy="246221"/>
          </a:xfrm>
          <a:prstGeom prst="rect">
            <a:avLst/>
          </a:prstGeom>
          <a:noFill/>
        </p:spPr>
        <p:txBody>
          <a:bodyPr wrap="square">
            <a:spAutoFit/>
          </a:bodyPr>
          <a:lstStyle/>
          <a:p>
            <a:pPr algn="r" fontAlgn="ctr"/>
            <a:r>
              <a:rPr lang="lt-LT" sz="1000" u="none" strike="noStrike" dirty="0">
                <a:effectLst/>
                <a:latin typeface="+mn-lt"/>
              </a:rPr>
              <a:t>P</a:t>
            </a:r>
            <a:r>
              <a:rPr lang="en-US" sz="1000" u="none" strike="noStrike" dirty="0">
                <a:effectLst/>
                <a:latin typeface="+mn-lt"/>
              </a:rPr>
              <a:t>=</a:t>
            </a:r>
            <a:r>
              <a:rPr lang="lt-LT" sz="1000" u="none" strike="noStrike" dirty="0">
                <a:effectLst/>
                <a:latin typeface="+mn-lt"/>
              </a:rPr>
              <a:t>0.832</a:t>
            </a:r>
            <a:endParaRPr lang="lt-LT" sz="1000" b="0" i="0" u="none" strike="noStrike" dirty="0">
              <a:solidFill>
                <a:srgbClr val="000000"/>
              </a:solidFill>
              <a:effectLst/>
              <a:latin typeface="+mn-lt"/>
            </a:endParaRPr>
          </a:p>
        </p:txBody>
      </p:sp>
      <p:sp>
        <p:nvSpPr>
          <p:cNvPr id="12" name="TextBox 11">
            <a:extLst>
              <a:ext uri="{FF2B5EF4-FFF2-40B4-BE49-F238E27FC236}">
                <a16:creationId xmlns:a16="http://schemas.microsoft.com/office/drawing/2014/main" id="{58299F02-1C7C-DE09-4A50-6EE648773C91}"/>
              </a:ext>
            </a:extLst>
          </p:cNvPr>
          <p:cNvSpPr txBox="1"/>
          <p:nvPr/>
        </p:nvSpPr>
        <p:spPr>
          <a:xfrm>
            <a:off x="7585507" y="5867997"/>
            <a:ext cx="838494" cy="246221"/>
          </a:xfrm>
          <a:prstGeom prst="rect">
            <a:avLst/>
          </a:prstGeom>
          <a:noFill/>
        </p:spPr>
        <p:txBody>
          <a:bodyPr wrap="square">
            <a:spAutoFit/>
          </a:bodyPr>
          <a:lstStyle/>
          <a:p>
            <a:pPr algn="r" fontAlgn="ctr"/>
            <a:r>
              <a:rPr lang="lt-LT" sz="1000" u="none" strike="noStrike" dirty="0">
                <a:effectLst/>
                <a:latin typeface="+mn-lt"/>
              </a:rPr>
              <a:t>P</a:t>
            </a:r>
            <a:r>
              <a:rPr lang="en-US" sz="1000" u="none" strike="noStrike" dirty="0">
                <a:effectLst/>
                <a:latin typeface="+mn-lt"/>
              </a:rPr>
              <a:t>=</a:t>
            </a:r>
            <a:r>
              <a:rPr lang="lt-LT" sz="1000" u="none" strike="noStrike" dirty="0">
                <a:effectLst/>
                <a:latin typeface="+mn-lt"/>
              </a:rPr>
              <a:t>0.559</a:t>
            </a:r>
            <a:endParaRPr lang="lt-LT" sz="1000" b="0" i="0" u="none" strike="noStrike" dirty="0">
              <a:solidFill>
                <a:srgbClr val="000000"/>
              </a:solidFill>
              <a:effectLst/>
              <a:latin typeface="+mn-lt"/>
            </a:endParaRPr>
          </a:p>
        </p:txBody>
      </p:sp>
    </p:spTree>
    <p:extLst>
      <p:ext uri="{BB962C8B-B14F-4D97-AF65-F5344CB8AC3E}">
        <p14:creationId xmlns:p14="http://schemas.microsoft.com/office/powerpoint/2010/main" val="4200212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D43EA-48DC-0457-6F47-CB50EAC2B4C9}"/>
              </a:ext>
            </a:extLst>
          </p:cNvPr>
          <p:cNvSpPr>
            <a:spLocks noGrp="1"/>
          </p:cNvSpPr>
          <p:nvPr>
            <p:ph type="title"/>
          </p:nvPr>
        </p:nvSpPr>
        <p:spPr/>
        <p:txBody>
          <a:bodyPr>
            <a:normAutofit fontScale="90000"/>
          </a:bodyPr>
          <a:lstStyle/>
          <a:p>
            <a:r>
              <a:rPr lang="lt-LT" dirty="0"/>
              <a:t>Efekto dydžiai tyrimo grupėse (</a:t>
            </a:r>
            <a:r>
              <a:rPr lang="lt-LT" dirty="0" err="1"/>
              <a:t>Cohen‘s</a:t>
            </a:r>
            <a:r>
              <a:rPr lang="lt-LT" dirty="0"/>
              <a:t> d)</a:t>
            </a:r>
          </a:p>
        </p:txBody>
      </p:sp>
      <p:graphicFrame>
        <p:nvGraphicFramePr>
          <p:cNvPr id="3" name="Table 2">
            <a:extLst>
              <a:ext uri="{FF2B5EF4-FFF2-40B4-BE49-F238E27FC236}">
                <a16:creationId xmlns:a16="http://schemas.microsoft.com/office/drawing/2014/main" id="{1728B868-B163-46CD-97A5-B5A472F38F02}"/>
              </a:ext>
            </a:extLst>
          </p:cNvPr>
          <p:cNvGraphicFramePr>
            <a:graphicFrameLocks noGrp="1"/>
          </p:cNvGraphicFramePr>
          <p:nvPr>
            <p:extLst>
              <p:ext uri="{D42A27DB-BD31-4B8C-83A1-F6EECF244321}">
                <p14:modId xmlns:p14="http://schemas.microsoft.com/office/powerpoint/2010/main" val="2707799656"/>
              </p:ext>
            </p:extLst>
          </p:nvPr>
        </p:nvGraphicFramePr>
        <p:xfrm>
          <a:off x="1996998" y="2420888"/>
          <a:ext cx="7055004" cy="2338203"/>
        </p:xfrm>
        <a:graphic>
          <a:graphicData uri="http://schemas.openxmlformats.org/drawingml/2006/table">
            <a:tbl>
              <a:tblPr/>
              <a:tblGrid>
                <a:gridCol w="976262">
                  <a:extLst>
                    <a:ext uri="{9D8B030D-6E8A-4147-A177-3AD203B41FA5}">
                      <a16:colId xmlns:a16="http://schemas.microsoft.com/office/drawing/2014/main" val="2197268107"/>
                    </a:ext>
                  </a:extLst>
                </a:gridCol>
                <a:gridCol w="1224381">
                  <a:extLst>
                    <a:ext uri="{9D8B030D-6E8A-4147-A177-3AD203B41FA5}">
                      <a16:colId xmlns:a16="http://schemas.microsoft.com/office/drawing/2014/main" val="2009504235"/>
                    </a:ext>
                  </a:extLst>
                </a:gridCol>
                <a:gridCol w="1567779">
                  <a:extLst>
                    <a:ext uri="{9D8B030D-6E8A-4147-A177-3AD203B41FA5}">
                      <a16:colId xmlns:a16="http://schemas.microsoft.com/office/drawing/2014/main" val="671857009"/>
                    </a:ext>
                  </a:extLst>
                </a:gridCol>
                <a:gridCol w="1193814">
                  <a:extLst>
                    <a:ext uri="{9D8B030D-6E8A-4147-A177-3AD203B41FA5}">
                      <a16:colId xmlns:a16="http://schemas.microsoft.com/office/drawing/2014/main" val="3611292773"/>
                    </a:ext>
                  </a:extLst>
                </a:gridCol>
                <a:gridCol w="2092768">
                  <a:extLst>
                    <a:ext uri="{9D8B030D-6E8A-4147-A177-3AD203B41FA5}">
                      <a16:colId xmlns:a16="http://schemas.microsoft.com/office/drawing/2014/main" val="2683682016"/>
                    </a:ext>
                  </a:extLst>
                </a:gridCol>
              </a:tblGrid>
              <a:tr h="728529">
                <a:tc>
                  <a:txBody>
                    <a:bodyPr/>
                    <a:lstStyle/>
                    <a:p>
                      <a:pPr algn="ctr" fontAlgn="b"/>
                      <a:endParaRPr lang="lt-LT" sz="1200" b="1" i="0" u="none" strike="noStrike" dirty="0">
                        <a:solidFill>
                          <a:srgbClr val="000000"/>
                        </a:solidFill>
                        <a:effectLst/>
                        <a:latin typeface="Montserrat" panose="00000500000000000000" pitchFamily="2" charset="0"/>
                      </a:endParaRPr>
                    </a:p>
                  </a:txBody>
                  <a:tcPr marL="7620" marR="7620" marT="7620" marB="0" anchor="b">
                    <a:solidFill>
                      <a:schemeClr val="accent2">
                        <a:lumMod val="20000"/>
                        <a:lumOff val="80000"/>
                      </a:schemeClr>
                    </a:solidFill>
                  </a:tcPr>
                </a:tc>
                <a:tc>
                  <a:txBody>
                    <a:bodyPr/>
                    <a:lstStyle/>
                    <a:p>
                      <a:pPr algn="ctr" fontAlgn="b"/>
                      <a:r>
                        <a:rPr lang="lt-LT" sz="1200" b="1" u="none" strike="noStrike" dirty="0" err="1">
                          <a:effectLst/>
                          <a:latin typeface="Montserrat" panose="00000500000000000000" pitchFamily="2" charset="0"/>
                        </a:rPr>
                        <a:t>Cohen‘s</a:t>
                      </a:r>
                      <a:r>
                        <a:rPr lang="lt-LT" sz="1200" b="1" u="none" strike="noStrike" dirty="0">
                          <a:effectLst/>
                          <a:latin typeface="Montserrat" panose="00000500000000000000" pitchFamily="2" charset="0"/>
                        </a:rPr>
                        <a:t> d</a:t>
                      </a:r>
                      <a:endParaRPr lang="lt-LT" sz="1200" b="1" i="0" u="none" strike="noStrike" dirty="0">
                        <a:solidFill>
                          <a:srgbClr val="000000"/>
                        </a:solidFill>
                        <a:effectLst/>
                        <a:latin typeface="Montserrat" panose="00000500000000000000" pitchFamily="2" charset="0"/>
                      </a:endParaRPr>
                    </a:p>
                  </a:txBody>
                  <a:tcPr marL="7620" marR="7620" marT="7620" marB="0" anchor="b">
                    <a:solidFill>
                      <a:schemeClr val="accent2">
                        <a:lumMod val="20000"/>
                        <a:lumOff val="80000"/>
                      </a:schemeClr>
                    </a:solidFill>
                  </a:tcPr>
                </a:tc>
                <a:tc>
                  <a:txBody>
                    <a:bodyPr/>
                    <a:lstStyle/>
                    <a:p>
                      <a:pPr algn="ctr" fontAlgn="b"/>
                      <a:r>
                        <a:rPr lang="lt-LT" sz="1200" b="1" u="none" strike="noStrike" dirty="0">
                          <a:effectLst/>
                          <a:latin typeface="Montserrat" panose="00000500000000000000" pitchFamily="2" charset="0"/>
                        </a:rPr>
                        <a:t>95% PI </a:t>
                      </a:r>
                      <a:r>
                        <a:rPr lang="lt-LT" sz="1200" b="1" u="none" strike="noStrike" dirty="0" err="1">
                          <a:effectLst/>
                          <a:latin typeface="Montserrat" panose="00000500000000000000" pitchFamily="2" charset="0"/>
                        </a:rPr>
                        <a:t>Lo</a:t>
                      </a:r>
                      <a:endParaRPr lang="lt-LT" sz="1200" b="1" i="0" u="none" strike="noStrike" dirty="0">
                        <a:solidFill>
                          <a:srgbClr val="000000"/>
                        </a:solidFill>
                        <a:effectLst/>
                        <a:latin typeface="Montserrat" panose="00000500000000000000" pitchFamily="2" charset="0"/>
                      </a:endParaRPr>
                    </a:p>
                  </a:txBody>
                  <a:tcPr marL="7620" marR="7620" marT="7620" marB="0" anchor="b">
                    <a:solidFill>
                      <a:schemeClr val="accent2">
                        <a:lumMod val="20000"/>
                        <a:lumOff val="80000"/>
                      </a:schemeClr>
                    </a:solidFill>
                  </a:tcPr>
                </a:tc>
                <a:tc>
                  <a:txBody>
                    <a:bodyPr/>
                    <a:lstStyle/>
                    <a:p>
                      <a:pPr algn="ctr" fontAlgn="b"/>
                      <a:r>
                        <a:rPr lang="lt-LT" sz="1200" b="1" u="none" strike="noStrike" dirty="0">
                          <a:effectLst/>
                          <a:latin typeface="Montserrat" panose="00000500000000000000" pitchFamily="2" charset="0"/>
                        </a:rPr>
                        <a:t>95% PI U</a:t>
                      </a:r>
                      <a:r>
                        <a:rPr lang="en-US" sz="1200" b="1" u="none" strike="noStrike" dirty="0">
                          <a:effectLst/>
                          <a:latin typeface="Montserrat" panose="00000500000000000000" pitchFamily="2" charset="0"/>
                        </a:rPr>
                        <a:t>p</a:t>
                      </a:r>
                      <a:endParaRPr lang="lt-LT" sz="1200" b="1" i="0" u="none" strike="noStrike" dirty="0">
                        <a:solidFill>
                          <a:srgbClr val="000000"/>
                        </a:solidFill>
                        <a:effectLst/>
                        <a:latin typeface="Montserrat" panose="00000500000000000000" pitchFamily="2" charset="0"/>
                      </a:endParaRPr>
                    </a:p>
                  </a:txBody>
                  <a:tcPr marL="7620" marR="7620" marT="7620" marB="0" anchor="b">
                    <a:solidFill>
                      <a:schemeClr val="accent2">
                        <a:lumMod val="20000"/>
                        <a:lumOff val="80000"/>
                      </a:schemeClr>
                    </a:solidFill>
                  </a:tcPr>
                </a:tc>
                <a:tc>
                  <a:txBody>
                    <a:bodyPr/>
                    <a:lstStyle/>
                    <a:p>
                      <a:pPr algn="ctr" fontAlgn="b"/>
                      <a:r>
                        <a:rPr lang="lt-LT" sz="1200" b="1" i="0" u="none" strike="noStrike" dirty="0">
                          <a:solidFill>
                            <a:srgbClr val="000000"/>
                          </a:solidFill>
                          <a:effectLst/>
                          <a:latin typeface="Montserrat" panose="00000500000000000000" pitchFamily="2" charset="0"/>
                        </a:rPr>
                        <a:t>Efekto dydis</a:t>
                      </a:r>
                    </a:p>
                  </a:txBody>
                  <a:tcPr marL="7620" marR="7620" marT="7620" marB="0" anchor="b">
                    <a:solidFill>
                      <a:schemeClr val="accent2">
                        <a:lumMod val="20000"/>
                        <a:lumOff val="80000"/>
                      </a:schemeClr>
                    </a:solidFill>
                  </a:tcPr>
                </a:tc>
                <a:extLst>
                  <a:ext uri="{0D108BD9-81ED-4DB2-BD59-A6C34878D82A}">
                    <a16:rowId xmlns:a16="http://schemas.microsoft.com/office/drawing/2014/main" val="2613676028"/>
                  </a:ext>
                </a:extLst>
              </a:tr>
              <a:tr h="268279">
                <a:tc>
                  <a:txBody>
                    <a:bodyPr/>
                    <a:lstStyle/>
                    <a:p>
                      <a:pPr algn="l" fontAlgn="ctr"/>
                      <a:r>
                        <a:rPr lang="lt-LT" sz="1600" u="none" strike="noStrike">
                          <a:effectLst/>
                          <a:latin typeface="Montserrat" panose="00000500000000000000" pitchFamily="2" charset="0"/>
                        </a:rPr>
                        <a:t> I ATB</a:t>
                      </a:r>
                      <a:endParaRPr lang="lt-LT" sz="1600" b="0" i="0" u="none" strike="noStrike">
                        <a:solidFill>
                          <a:srgbClr val="000000"/>
                        </a:solidFill>
                        <a:effectLst/>
                        <a:latin typeface="Montserrat" panose="00000500000000000000" pitchFamily="2" charset="0"/>
                      </a:endParaRPr>
                    </a:p>
                  </a:txBody>
                  <a:tcPr marL="7620" marR="7620" marT="7620" marB="0" anchor="ctr">
                    <a:solidFill>
                      <a:schemeClr val="accent2">
                        <a:lumMod val="20000"/>
                        <a:lumOff val="80000"/>
                      </a:schemeClr>
                    </a:solidFill>
                  </a:tcPr>
                </a:tc>
                <a:tc>
                  <a:txBody>
                    <a:bodyPr/>
                    <a:lstStyle/>
                    <a:p>
                      <a:pPr algn="ctr" fontAlgn="ctr"/>
                      <a:r>
                        <a:rPr lang="lt-LT" sz="1400" b="0" i="0" u="none" strike="noStrike" cap="none" dirty="0">
                          <a:solidFill>
                            <a:srgbClr val="000000"/>
                          </a:solidFill>
                          <a:effectLst/>
                          <a:latin typeface="Montserrat" panose="00000500000000000000" pitchFamily="2" charset="0"/>
                          <a:ea typeface="Arial"/>
                          <a:cs typeface="Arial"/>
                          <a:sym typeface="Arial"/>
                        </a:rPr>
                        <a:t>0.650</a:t>
                      </a:r>
                      <a:endParaRPr lang="lt-LT" sz="1600" b="0" i="0" u="none" strike="noStrike" dirty="0">
                        <a:solidFill>
                          <a:srgbClr val="000000"/>
                        </a:solidFill>
                        <a:effectLst/>
                        <a:latin typeface="Montserrat" panose="00000500000000000000" pitchFamily="2" charset="0"/>
                      </a:endParaRPr>
                    </a:p>
                  </a:txBody>
                  <a:tcPr marL="7620" marR="7620" marT="7620" marB="0" anchor="ctr">
                    <a:solidFill>
                      <a:schemeClr val="accent2">
                        <a:lumMod val="20000"/>
                        <a:lumOff val="80000"/>
                      </a:schemeClr>
                    </a:solidFill>
                  </a:tcPr>
                </a:tc>
                <a:tc>
                  <a:txBody>
                    <a:bodyPr/>
                    <a:lstStyle/>
                    <a:p>
                      <a:pPr marL="19050" marR="25400" algn="ctr">
                        <a:lnSpc>
                          <a:spcPct val="107000"/>
                        </a:lnSpc>
                        <a:spcAft>
                          <a:spcPts val="800"/>
                        </a:spcAft>
                      </a:pPr>
                      <a:r>
                        <a:rPr lang="lt-LT" sz="1200" dirty="0">
                          <a:solidFill>
                            <a:srgbClr val="000000"/>
                          </a:solidFill>
                          <a:effectLst/>
                          <a:latin typeface="Montserrat" panose="00000500000000000000" pitchFamily="2" charset="0"/>
                          <a:ea typeface="Arial" panose="020B0604020202020204" pitchFamily="34" charset="0"/>
                          <a:cs typeface="Times New Roman" panose="02020603050405020304" pitchFamily="18" charset="0"/>
                        </a:rPr>
                        <a:t>0.244</a:t>
                      </a:r>
                      <a:endParaRPr lang="lt-LT" sz="1100" dirty="0">
                        <a:effectLst/>
                        <a:latin typeface="Montserrat" panose="00000500000000000000" pitchFamily="2" charset="0"/>
                        <a:ea typeface="Times New Roman" panose="02020603050405020304" pitchFamily="18" charset="0"/>
                        <a:cs typeface="Times New Roman" panose="02020603050405020304" pitchFamily="18" charset="0"/>
                      </a:endParaRPr>
                    </a:p>
                  </a:txBody>
                  <a:tcPr marL="6350" marR="6350" marT="0" marB="0">
                    <a:solidFill>
                      <a:schemeClr val="accent2">
                        <a:lumMod val="20000"/>
                        <a:lumOff val="80000"/>
                      </a:schemeClr>
                    </a:solidFill>
                  </a:tcPr>
                </a:tc>
                <a:tc>
                  <a:txBody>
                    <a:bodyPr/>
                    <a:lstStyle/>
                    <a:p>
                      <a:pPr marL="19050" marR="25400" algn="ctr">
                        <a:lnSpc>
                          <a:spcPct val="107000"/>
                        </a:lnSpc>
                        <a:spcAft>
                          <a:spcPts val="800"/>
                        </a:spcAft>
                      </a:pPr>
                      <a:r>
                        <a:rPr lang="lt-LT" sz="1200" dirty="0">
                          <a:solidFill>
                            <a:srgbClr val="000000"/>
                          </a:solidFill>
                          <a:effectLst/>
                          <a:latin typeface="Montserrat" panose="00000500000000000000" pitchFamily="2" charset="0"/>
                          <a:ea typeface="Arial" panose="020B0604020202020204" pitchFamily="34" charset="0"/>
                          <a:cs typeface="Times New Roman" panose="02020603050405020304" pitchFamily="18" charset="0"/>
                        </a:rPr>
                        <a:t>1.047</a:t>
                      </a:r>
                      <a:endParaRPr lang="lt-LT" sz="1100" dirty="0">
                        <a:effectLst/>
                        <a:latin typeface="Montserrat" panose="00000500000000000000" pitchFamily="2" charset="0"/>
                        <a:ea typeface="Times New Roman" panose="02020603050405020304" pitchFamily="18" charset="0"/>
                        <a:cs typeface="Times New Roman" panose="02020603050405020304" pitchFamily="18" charset="0"/>
                      </a:endParaRPr>
                    </a:p>
                  </a:txBody>
                  <a:tcPr marL="6350" marR="6350" marT="0" marB="0">
                    <a:solidFill>
                      <a:schemeClr val="accent2">
                        <a:lumMod val="20000"/>
                        <a:lumOff val="80000"/>
                      </a:schemeClr>
                    </a:solidFill>
                  </a:tcPr>
                </a:tc>
                <a:tc>
                  <a:txBody>
                    <a:bodyPr/>
                    <a:lstStyle/>
                    <a:p>
                      <a:pPr algn="ctr" fontAlgn="ctr"/>
                      <a:r>
                        <a:rPr lang="lt-LT" sz="1600" b="0" i="0" u="none" strike="noStrike" dirty="0">
                          <a:solidFill>
                            <a:srgbClr val="000000"/>
                          </a:solidFill>
                          <a:effectLst/>
                          <a:latin typeface="Montserrat" panose="00000500000000000000" pitchFamily="2" charset="0"/>
                        </a:rPr>
                        <a:t>Vidutinis</a:t>
                      </a:r>
                    </a:p>
                  </a:txBody>
                  <a:tcPr marL="7620" marR="7620" marT="7620" marB="0" anchor="ctr">
                    <a:solidFill>
                      <a:schemeClr val="accent2">
                        <a:lumMod val="20000"/>
                        <a:lumOff val="80000"/>
                      </a:schemeClr>
                    </a:solidFill>
                  </a:tcPr>
                </a:tc>
                <a:extLst>
                  <a:ext uri="{0D108BD9-81ED-4DB2-BD59-A6C34878D82A}">
                    <a16:rowId xmlns:a16="http://schemas.microsoft.com/office/drawing/2014/main" val="3361795651"/>
                  </a:ext>
                </a:extLst>
              </a:tr>
              <a:tr h="268279">
                <a:tc>
                  <a:txBody>
                    <a:bodyPr/>
                    <a:lstStyle/>
                    <a:p>
                      <a:pPr algn="l" fontAlgn="ctr"/>
                      <a:r>
                        <a:rPr lang="lt-LT" sz="1600" u="none" strike="noStrike">
                          <a:effectLst/>
                          <a:latin typeface="Montserrat" panose="00000500000000000000" pitchFamily="2" charset="0"/>
                        </a:rPr>
                        <a:t> II AIB</a:t>
                      </a:r>
                      <a:endParaRPr lang="lt-LT" sz="1600" b="0" i="0" u="none" strike="noStrike">
                        <a:solidFill>
                          <a:srgbClr val="000000"/>
                        </a:solidFill>
                        <a:effectLst/>
                        <a:latin typeface="Montserrat" panose="00000500000000000000" pitchFamily="2" charset="0"/>
                      </a:endParaRPr>
                    </a:p>
                  </a:txBody>
                  <a:tcPr marL="7620" marR="7620" marT="7620" marB="0" anchor="ctr">
                    <a:solidFill>
                      <a:schemeClr val="accent2">
                        <a:lumMod val="20000"/>
                        <a:lumOff val="80000"/>
                      </a:schemeClr>
                    </a:solidFill>
                  </a:tcPr>
                </a:tc>
                <a:tc>
                  <a:txBody>
                    <a:bodyPr/>
                    <a:lstStyle/>
                    <a:p>
                      <a:pPr algn="ctr" fontAlgn="ctr"/>
                      <a:r>
                        <a:rPr lang="lt-LT" sz="1400" b="0" i="0" u="none" strike="noStrike" cap="none" dirty="0">
                          <a:solidFill>
                            <a:srgbClr val="000000"/>
                          </a:solidFill>
                          <a:effectLst/>
                          <a:latin typeface="Montserrat" panose="00000500000000000000" pitchFamily="2" charset="0"/>
                          <a:ea typeface="Arial"/>
                          <a:cs typeface="Arial"/>
                          <a:sym typeface="Arial"/>
                        </a:rPr>
                        <a:t>0.656</a:t>
                      </a:r>
                      <a:endParaRPr lang="lt-LT" sz="1600" b="0" i="0" u="none" strike="noStrike" dirty="0">
                        <a:solidFill>
                          <a:srgbClr val="000000"/>
                        </a:solidFill>
                        <a:effectLst/>
                        <a:latin typeface="Montserrat" panose="00000500000000000000" pitchFamily="2" charset="0"/>
                      </a:endParaRPr>
                    </a:p>
                  </a:txBody>
                  <a:tcPr marL="7620" marR="7620" marT="7620" marB="0" anchor="ctr">
                    <a:solidFill>
                      <a:schemeClr val="accent2">
                        <a:lumMod val="20000"/>
                        <a:lumOff val="80000"/>
                      </a:schemeClr>
                    </a:solidFill>
                  </a:tcPr>
                </a:tc>
                <a:tc>
                  <a:txBody>
                    <a:bodyPr/>
                    <a:lstStyle/>
                    <a:p>
                      <a:pPr marL="19050" marR="25400" algn="ctr">
                        <a:lnSpc>
                          <a:spcPct val="107000"/>
                        </a:lnSpc>
                        <a:spcAft>
                          <a:spcPts val="800"/>
                        </a:spcAft>
                      </a:pPr>
                      <a:r>
                        <a:rPr lang="lt-LT" sz="1200" dirty="0">
                          <a:solidFill>
                            <a:srgbClr val="000000"/>
                          </a:solidFill>
                          <a:effectLst/>
                          <a:latin typeface="Montserrat" panose="00000500000000000000" pitchFamily="2" charset="0"/>
                          <a:ea typeface="Arial" panose="020B0604020202020204" pitchFamily="34" charset="0"/>
                          <a:cs typeface="Times New Roman" panose="02020603050405020304" pitchFamily="18" charset="0"/>
                        </a:rPr>
                        <a:t>0.249</a:t>
                      </a:r>
                      <a:endParaRPr lang="lt-LT" sz="1100" dirty="0">
                        <a:effectLst/>
                        <a:latin typeface="Montserrat" panose="00000500000000000000" pitchFamily="2" charset="0"/>
                        <a:ea typeface="Times New Roman" panose="02020603050405020304" pitchFamily="18" charset="0"/>
                        <a:cs typeface="Times New Roman" panose="02020603050405020304" pitchFamily="18" charset="0"/>
                      </a:endParaRPr>
                    </a:p>
                  </a:txBody>
                  <a:tcPr marL="6350" marR="6350" marT="0" marB="0">
                    <a:solidFill>
                      <a:schemeClr val="accent2">
                        <a:lumMod val="20000"/>
                        <a:lumOff val="80000"/>
                      </a:schemeClr>
                    </a:solidFill>
                  </a:tcPr>
                </a:tc>
                <a:tc>
                  <a:txBody>
                    <a:bodyPr/>
                    <a:lstStyle/>
                    <a:p>
                      <a:pPr marL="19050" marR="25400" algn="ctr">
                        <a:lnSpc>
                          <a:spcPct val="107000"/>
                        </a:lnSpc>
                        <a:spcAft>
                          <a:spcPts val="800"/>
                        </a:spcAft>
                      </a:pPr>
                      <a:r>
                        <a:rPr lang="lt-LT" sz="1200" dirty="0">
                          <a:solidFill>
                            <a:srgbClr val="000000"/>
                          </a:solidFill>
                          <a:effectLst/>
                          <a:latin typeface="Montserrat" panose="00000500000000000000" pitchFamily="2" charset="0"/>
                          <a:ea typeface="Arial" panose="020B0604020202020204" pitchFamily="34" charset="0"/>
                          <a:cs typeface="Times New Roman" panose="02020603050405020304" pitchFamily="18" charset="0"/>
                        </a:rPr>
                        <a:t>1.053</a:t>
                      </a:r>
                      <a:endParaRPr lang="lt-LT" sz="1100" dirty="0">
                        <a:effectLst/>
                        <a:latin typeface="Montserrat" panose="00000500000000000000" pitchFamily="2" charset="0"/>
                        <a:ea typeface="Times New Roman" panose="02020603050405020304" pitchFamily="18" charset="0"/>
                        <a:cs typeface="Times New Roman" panose="02020603050405020304" pitchFamily="18" charset="0"/>
                      </a:endParaRPr>
                    </a:p>
                  </a:txBody>
                  <a:tcPr marL="6350" marR="6350" marT="0" marB="0">
                    <a:solidFill>
                      <a:schemeClr val="accent2">
                        <a:lumMod val="20000"/>
                        <a:lumOff val="80000"/>
                      </a:schemeClr>
                    </a:solidFill>
                  </a:tcPr>
                </a:tc>
                <a:tc>
                  <a:txBody>
                    <a:bodyPr/>
                    <a:lstStyle/>
                    <a:p>
                      <a:pPr algn="ctr" fontAlgn="ctr"/>
                      <a:r>
                        <a:rPr lang="lt-LT" sz="1600" b="0" i="0" u="none" strike="noStrike" dirty="0">
                          <a:solidFill>
                            <a:srgbClr val="000000"/>
                          </a:solidFill>
                          <a:effectLst/>
                          <a:latin typeface="Montserrat" panose="00000500000000000000" pitchFamily="2" charset="0"/>
                        </a:rPr>
                        <a:t>Vidutinis</a:t>
                      </a:r>
                    </a:p>
                  </a:txBody>
                  <a:tcPr marL="7620" marR="7620" marT="7620" marB="0" anchor="ctr">
                    <a:solidFill>
                      <a:schemeClr val="accent2">
                        <a:lumMod val="20000"/>
                        <a:lumOff val="80000"/>
                      </a:schemeClr>
                    </a:solidFill>
                  </a:tcPr>
                </a:tc>
                <a:extLst>
                  <a:ext uri="{0D108BD9-81ED-4DB2-BD59-A6C34878D82A}">
                    <a16:rowId xmlns:a16="http://schemas.microsoft.com/office/drawing/2014/main" val="4247379607"/>
                  </a:ext>
                </a:extLst>
              </a:tr>
              <a:tr h="268279">
                <a:tc>
                  <a:txBody>
                    <a:bodyPr/>
                    <a:lstStyle/>
                    <a:p>
                      <a:pPr algn="l" fontAlgn="ctr"/>
                      <a:r>
                        <a:rPr lang="lt-LT" sz="1600" u="none" strike="noStrike">
                          <a:effectLst/>
                          <a:latin typeface="Montserrat" panose="00000500000000000000" pitchFamily="2" charset="0"/>
                        </a:rPr>
                        <a:t> III ABG</a:t>
                      </a:r>
                      <a:endParaRPr lang="lt-LT" sz="1600" b="0" i="0" u="none" strike="noStrike">
                        <a:solidFill>
                          <a:srgbClr val="000000"/>
                        </a:solidFill>
                        <a:effectLst/>
                        <a:latin typeface="Montserrat" panose="00000500000000000000" pitchFamily="2" charset="0"/>
                      </a:endParaRPr>
                    </a:p>
                  </a:txBody>
                  <a:tcPr marL="7620" marR="7620" marT="7620" marB="0" anchor="ctr">
                    <a:solidFill>
                      <a:schemeClr val="accent2">
                        <a:lumMod val="20000"/>
                        <a:lumOff val="80000"/>
                      </a:schemeClr>
                    </a:solidFill>
                  </a:tcPr>
                </a:tc>
                <a:tc>
                  <a:txBody>
                    <a:bodyPr/>
                    <a:lstStyle/>
                    <a:p>
                      <a:pPr algn="ctr" fontAlgn="ctr"/>
                      <a:r>
                        <a:rPr lang="lt-LT" sz="1400" b="0" i="0" u="none" strike="noStrike" cap="none" dirty="0">
                          <a:solidFill>
                            <a:srgbClr val="000000"/>
                          </a:solidFill>
                          <a:effectLst/>
                          <a:latin typeface="Montserrat" panose="00000500000000000000" pitchFamily="2" charset="0"/>
                          <a:ea typeface="Arial"/>
                          <a:cs typeface="Arial"/>
                          <a:sym typeface="Arial"/>
                        </a:rPr>
                        <a:t>0.540</a:t>
                      </a:r>
                      <a:endParaRPr lang="lt-LT" sz="1600" b="0" i="0" u="none" strike="noStrike" dirty="0">
                        <a:solidFill>
                          <a:srgbClr val="000000"/>
                        </a:solidFill>
                        <a:effectLst/>
                        <a:latin typeface="Montserrat" panose="00000500000000000000" pitchFamily="2" charset="0"/>
                      </a:endParaRPr>
                    </a:p>
                  </a:txBody>
                  <a:tcPr marL="7620" marR="7620" marT="7620" marB="0" anchor="ctr">
                    <a:solidFill>
                      <a:schemeClr val="accent2">
                        <a:lumMod val="20000"/>
                        <a:lumOff val="80000"/>
                      </a:schemeClr>
                    </a:solidFill>
                  </a:tcPr>
                </a:tc>
                <a:tc>
                  <a:txBody>
                    <a:bodyPr/>
                    <a:lstStyle/>
                    <a:p>
                      <a:pPr marL="19050" marR="25400" algn="ctr">
                        <a:lnSpc>
                          <a:spcPct val="107000"/>
                        </a:lnSpc>
                        <a:spcAft>
                          <a:spcPts val="800"/>
                        </a:spcAft>
                      </a:pPr>
                      <a:r>
                        <a:rPr lang="lt-LT" sz="1200" dirty="0">
                          <a:solidFill>
                            <a:srgbClr val="000000"/>
                          </a:solidFill>
                          <a:effectLst/>
                          <a:latin typeface="Montserrat" panose="00000500000000000000" pitchFamily="2" charset="0"/>
                          <a:ea typeface="Arial" panose="020B0604020202020204" pitchFamily="34" charset="0"/>
                          <a:cs typeface="Times New Roman" panose="02020603050405020304" pitchFamily="18" charset="0"/>
                        </a:rPr>
                        <a:t>0.153</a:t>
                      </a:r>
                      <a:endParaRPr lang="lt-LT" sz="1100" dirty="0">
                        <a:effectLst/>
                        <a:latin typeface="Montserrat" panose="00000500000000000000" pitchFamily="2" charset="0"/>
                        <a:ea typeface="Times New Roman" panose="02020603050405020304" pitchFamily="18" charset="0"/>
                        <a:cs typeface="Times New Roman" panose="02020603050405020304" pitchFamily="18" charset="0"/>
                      </a:endParaRPr>
                    </a:p>
                  </a:txBody>
                  <a:tcPr marL="6350" marR="6350" marT="0" marB="0">
                    <a:solidFill>
                      <a:schemeClr val="accent2">
                        <a:lumMod val="20000"/>
                        <a:lumOff val="80000"/>
                      </a:schemeClr>
                    </a:solidFill>
                  </a:tcPr>
                </a:tc>
                <a:tc>
                  <a:txBody>
                    <a:bodyPr/>
                    <a:lstStyle/>
                    <a:p>
                      <a:pPr marL="19050" marR="25400" algn="ctr">
                        <a:lnSpc>
                          <a:spcPct val="107000"/>
                        </a:lnSpc>
                        <a:spcAft>
                          <a:spcPts val="800"/>
                        </a:spcAft>
                      </a:pPr>
                      <a:r>
                        <a:rPr lang="lt-LT" sz="1200" dirty="0">
                          <a:solidFill>
                            <a:srgbClr val="000000"/>
                          </a:solidFill>
                          <a:effectLst/>
                          <a:latin typeface="Montserrat" panose="00000500000000000000" pitchFamily="2" charset="0"/>
                          <a:ea typeface="Arial" panose="020B0604020202020204" pitchFamily="34" charset="0"/>
                          <a:cs typeface="Times New Roman" panose="02020603050405020304" pitchFamily="18" charset="0"/>
                        </a:rPr>
                        <a:t>.920</a:t>
                      </a:r>
                      <a:endParaRPr lang="lt-LT" sz="1100" dirty="0">
                        <a:effectLst/>
                        <a:latin typeface="Montserrat" panose="00000500000000000000" pitchFamily="2" charset="0"/>
                        <a:ea typeface="Times New Roman" panose="02020603050405020304" pitchFamily="18" charset="0"/>
                        <a:cs typeface="Times New Roman" panose="02020603050405020304" pitchFamily="18" charset="0"/>
                      </a:endParaRPr>
                    </a:p>
                  </a:txBody>
                  <a:tcPr marL="6350" marR="6350" marT="0" marB="0">
                    <a:solidFill>
                      <a:schemeClr val="accent2">
                        <a:lumMod val="20000"/>
                        <a:lumOff val="80000"/>
                      </a:schemeClr>
                    </a:solidFill>
                  </a:tcPr>
                </a:tc>
                <a:tc>
                  <a:txBody>
                    <a:bodyPr/>
                    <a:lstStyle/>
                    <a:p>
                      <a:pPr algn="ctr" fontAlgn="ctr"/>
                      <a:r>
                        <a:rPr lang="lt-LT" sz="1600" b="0" i="0" u="none" strike="noStrike" dirty="0">
                          <a:solidFill>
                            <a:srgbClr val="000000"/>
                          </a:solidFill>
                          <a:effectLst/>
                          <a:latin typeface="Montserrat" panose="00000500000000000000" pitchFamily="2" charset="0"/>
                        </a:rPr>
                        <a:t>Vidutinis</a:t>
                      </a:r>
                    </a:p>
                  </a:txBody>
                  <a:tcPr marL="7620" marR="7620" marT="7620" marB="0" anchor="ctr">
                    <a:solidFill>
                      <a:schemeClr val="accent2">
                        <a:lumMod val="20000"/>
                        <a:lumOff val="80000"/>
                      </a:schemeClr>
                    </a:solidFill>
                  </a:tcPr>
                </a:tc>
                <a:extLst>
                  <a:ext uri="{0D108BD9-81ED-4DB2-BD59-A6C34878D82A}">
                    <a16:rowId xmlns:a16="http://schemas.microsoft.com/office/drawing/2014/main" val="1413008718"/>
                  </a:ext>
                </a:extLst>
              </a:tr>
              <a:tr h="268279">
                <a:tc>
                  <a:txBody>
                    <a:bodyPr/>
                    <a:lstStyle/>
                    <a:p>
                      <a:pPr algn="l" fontAlgn="ctr"/>
                      <a:r>
                        <a:rPr lang="lt-LT" sz="1600" u="none" strike="noStrike">
                          <a:effectLst/>
                          <a:latin typeface="Montserrat" panose="00000500000000000000" pitchFamily="2" charset="0"/>
                        </a:rPr>
                        <a:t> IV SB</a:t>
                      </a:r>
                      <a:endParaRPr lang="lt-LT" sz="1600" b="0" i="0" u="none" strike="noStrike">
                        <a:solidFill>
                          <a:srgbClr val="000000"/>
                        </a:solidFill>
                        <a:effectLst/>
                        <a:latin typeface="Montserrat" panose="00000500000000000000" pitchFamily="2" charset="0"/>
                      </a:endParaRPr>
                    </a:p>
                  </a:txBody>
                  <a:tcPr marL="7620" marR="7620" marT="7620" marB="0" anchor="ctr">
                    <a:solidFill>
                      <a:schemeClr val="accent2">
                        <a:lumMod val="20000"/>
                        <a:lumOff val="80000"/>
                      </a:schemeClr>
                    </a:solidFill>
                  </a:tcPr>
                </a:tc>
                <a:tc>
                  <a:txBody>
                    <a:bodyPr/>
                    <a:lstStyle/>
                    <a:p>
                      <a:pPr algn="ctr" fontAlgn="ctr"/>
                      <a:r>
                        <a:rPr lang="lt-LT" sz="1400" b="0" i="0" u="none" strike="noStrike" cap="none" dirty="0">
                          <a:solidFill>
                            <a:srgbClr val="000000"/>
                          </a:solidFill>
                          <a:effectLst/>
                          <a:latin typeface="Montserrat" panose="00000500000000000000" pitchFamily="2" charset="0"/>
                          <a:ea typeface="Arial"/>
                          <a:cs typeface="Arial"/>
                          <a:sym typeface="Arial"/>
                        </a:rPr>
                        <a:t>1.203</a:t>
                      </a:r>
                      <a:endParaRPr lang="lt-LT" sz="1600" b="0" i="0" u="none" strike="noStrike" dirty="0">
                        <a:solidFill>
                          <a:srgbClr val="000000"/>
                        </a:solidFill>
                        <a:effectLst/>
                        <a:latin typeface="Montserrat" panose="00000500000000000000" pitchFamily="2" charset="0"/>
                      </a:endParaRPr>
                    </a:p>
                  </a:txBody>
                  <a:tcPr marL="7620" marR="7620" marT="7620" marB="0" anchor="ctr">
                    <a:solidFill>
                      <a:schemeClr val="accent2">
                        <a:lumMod val="20000"/>
                        <a:lumOff val="80000"/>
                      </a:schemeClr>
                    </a:solidFill>
                  </a:tcPr>
                </a:tc>
                <a:tc>
                  <a:txBody>
                    <a:bodyPr/>
                    <a:lstStyle/>
                    <a:p>
                      <a:pPr marL="19050" marR="25400" algn="ctr">
                        <a:lnSpc>
                          <a:spcPct val="107000"/>
                        </a:lnSpc>
                        <a:spcAft>
                          <a:spcPts val="800"/>
                        </a:spcAft>
                      </a:pPr>
                      <a:r>
                        <a:rPr lang="lt-LT" sz="1200" dirty="0">
                          <a:solidFill>
                            <a:srgbClr val="000000"/>
                          </a:solidFill>
                          <a:effectLst/>
                          <a:latin typeface="Montserrat" panose="00000500000000000000" pitchFamily="2" charset="0"/>
                          <a:ea typeface="Arial" panose="020B0604020202020204" pitchFamily="34" charset="0"/>
                          <a:cs typeface="Times New Roman" panose="02020603050405020304" pitchFamily="18" charset="0"/>
                        </a:rPr>
                        <a:t>0.688</a:t>
                      </a:r>
                      <a:endParaRPr lang="lt-LT" sz="1100" dirty="0">
                        <a:effectLst/>
                        <a:latin typeface="Montserrat" panose="00000500000000000000" pitchFamily="2" charset="0"/>
                        <a:ea typeface="Times New Roman" panose="02020603050405020304" pitchFamily="18" charset="0"/>
                        <a:cs typeface="Times New Roman" panose="02020603050405020304" pitchFamily="18" charset="0"/>
                      </a:endParaRPr>
                    </a:p>
                  </a:txBody>
                  <a:tcPr marL="6350" marR="6350" marT="0" marB="0">
                    <a:solidFill>
                      <a:schemeClr val="accent2">
                        <a:lumMod val="20000"/>
                        <a:lumOff val="80000"/>
                      </a:schemeClr>
                    </a:solidFill>
                  </a:tcPr>
                </a:tc>
                <a:tc>
                  <a:txBody>
                    <a:bodyPr/>
                    <a:lstStyle/>
                    <a:p>
                      <a:pPr marL="19050" marR="25400" algn="ctr">
                        <a:lnSpc>
                          <a:spcPct val="107000"/>
                        </a:lnSpc>
                        <a:spcAft>
                          <a:spcPts val="800"/>
                        </a:spcAft>
                      </a:pPr>
                      <a:r>
                        <a:rPr lang="lt-LT" sz="1200" dirty="0">
                          <a:solidFill>
                            <a:srgbClr val="000000"/>
                          </a:solidFill>
                          <a:effectLst/>
                          <a:latin typeface="Montserrat" panose="00000500000000000000" pitchFamily="2" charset="0"/>
                          <a:ea typeface="Arial" panose="020B0604020202020204" pitchFamily="34" charset="0"/>
                          <a:cs typeface="Times New Roman" panose="02020603050405020304" pitchFamily="18" charset="0"/>
                        </a:rPr>
                        <a:t>1.703</a:t>
                      </a:r>
                      <a:endParaRPr lang="lt-LT" sz="1100" dirty="0">
                        <a:effectLst/>
                        <a:latin typeface="Montserrat" panose="00000500000000000000" pitchFamily="2" charset="0"/>
                        <a:ea typeface="Times New Roman" panose="02020603050405020304" pitchFamily="18" charset="0"/>
                        <a:cs typeface="Times New Roman" panose="02020603050405020304" pitchFamily="18" charset="0"/>
                      </a:endParaRPr>
                    </a:p>
                  </a:txBody>
                  <a:tcPr marL="6350" marR="6350" marT="0" marB="0">
                    <a:solidFill>
                      <a:schemeClr val="accent2">
                        <a:lumMod val="20000"/>
                        <a:lumOff val="80000"/>
                      </a:schemeClr>
                    </a:solidFill>
                  </a:tcPr>
                </a:tc>
                <a:tc>
                  <a:txBody>
                    <a:bodyPr/>
                    <a:lstStyle/>
                    <a:p>
                      <a:pPr algn="ctr" fontAlgn="ctr"/>
                      <a:r>
                        <a:rPr lang="lt-LT" sz="1600" b="0" i="0" u="none" strike="noStrike" dirty="0">
                          <a:solidFill>
                            <a:srgbClr val="000000"/>
                          </a:solidFill>
                          <a:effectLst/>
                          <a:latin typeface="Montserrat" panose="00000500000000000000" pitchFamily="2" charset="0"/>
                        </a:rPr>
                        <a:t>Labai didelis</a:t>
                      </a:r>
                    </a:p>
                  </a:txBody>
                  <a:tcPr marL="7620" marR="7620" marT="7620" marB="0" anchor="ctr">
                    <a:solidFill>
                      <a:schemeClr val="accent2">
                        <a:lumMod val="20000"/>
                        <a:lumOff val="80000"/>
                      </a:schemeClr>
                    </a:solidFill>
                  </a:tcPr>
                </a:tc>
                <a:extLst>
                  <a:ext uri="{0D108BD9-81ED-4DB2-BD59-A6C34878D82A}">
                    <a16:rowId xmlns:a16="http://schemas.microsoft.com/office/drawing/2014/main" val="1238760077"/>
                  </a:ext>
                </a:extLst>
              </a:tr>
              <a:tr h="268279">
                <a:tc>
                  <a:txBody>
                    <a:bodyPr/>
                    <a:lstStyle/>
                    <a:p>
                      <a:pPr algn="l" fontAlgn="ctr"/>
                      <a:r>
                        <a:rPr lang="lt-LT" sz="1600" u="none" strike="noStrike">
                          <a:effectLst/>
                          <a:latin typeface="Montserrat" panose="00000500000000000000" pitchFamily="2" charset="0"/>
                        </a:rPr>
                        <a:t> V Gt</a:t>
                      </a:r>
                      <a:endParaRPr lang="lt-LT" sz="1600" b="0" i="0" u="none" strike="noStrike">
                        <a:solidFill>
                          <a:srgbClr val="000000"/>
                        </a:solidFill>
                        <a:effectLst/>
                        <a:latin typeface="Montserrat" panose="00000500000000000000" pitchFamily="2" charset="0"/>
                      </a:endParaRPr>
                    </a:p>
                  </a:txBody>
                  <a:tcPr marL="7620" marR="7620" marT="7620" marB="0" anchor="ctr">
                    <a:solidFill>
                      <a:schemeClr val="accent2">
                        <a:lumMod val="20000"/>
                        <a:lumOff val="80000"/>
                      </a:schemeClr>
                    </a:solidFill>
                  </a:tcPr>
                </a:tc>
                <a:tc>
                  <a:txBody>
                    <a:bodyPr/>
                    <a:lstStyle/>
                    <a:p>
                      <a:pPr algn="ctr" fontAlgn="ctr"/>
                      <a:r>
                        <a:rPr lang="lt-LT" sz="1400" b="0" i="0" u="none" strike="noStrike" cap="none" dirty="0">
                          <a:solidFill>
                            <a:srgbClr val="000000"/>
                          </a:solidFill>
                          <a:effectLst/>
                          <a:latin typeface="Montserrat" panose="00000500000000000000" pitchFamily="2" charset="0"/>
                          <a:ea typeface="Arial"/>
                          <a:cs typeface="Arial"/>
                          <a:sym typeface="Arial"/>
                        </a:rPr>
                        <a:t>0.049</a:t>
                      </a:r>
                      <a:endParaRPr lang="lt-LT" sz="1600" b="0" i="0" u="none" strike="noStrike" dirty="0">
                        <a:solidFill>
                          <a:srgbClr val="000000"/>
                        </a:solidFill>
                        <a:effectLst/>
                        <a:latin typeface="Montserrat" panose="00000500000000000000" pitchFamily="2" charset="0"/>
                      </a:endParaRPr>
                    </a:p>
                  </a:txBody>
                  <a:tcPr marL="7620" marR="7620" marT="7620" marB="0" anchor="ctr">
                    <a:solidFill>
                      <a:schemeClr val="accent2">
                        <a:lumMod val="20000"/>
                        <a:lumOff val="80000"/>
                      </a:schemeClr>
                    </a:solidFill>
                  </a:tcPr>
                </a:tc>
                <a:tc>
                  <a:txBody>
                    <a:bodyPr/>
                    <a:lstStyle/>
                    <a:p>
                      <a:pPr marL="19050" marR="25400" algn="ctr">
                        <a:lnSpc>
                          <a:spcPct val="107000"/>
                        </a:lnSpc>
                        <a:spcAft>
                          <a:spcPts val="800"/>
                        </a:spcAft>
                      </a:pPr>
                      <a:r>
                        <a:rPr lang="lt-LT" sz="1200" dirty="0">
                          <a:solidFill>
                            <a:srgbClr val="000000"/>
                          </a:solidFill>
                          <a:effectLst/>
                          <a:latin typeface="Montserrat" panose="00000500000000000000" pitchFamily="2" charset="0"/>
                          <a:ea typeface="Arial" panose="020B0604020202020204" pitchFamily="34" charset="0"/>
                          <a:cs typeface="Times New Roman" panose="02020603050405020304" pitchFamily="18" charset="0"/>
                        </a:rPr>
                        <a:t>-0.401</a:t>
                      </a:r>
                      <a:endParaRPr lang="lt-LT" sz="1100" dirty="0">
                        <a:effectLst/>
                        <a:latin typeface="Montserrat" panose="00000500000000000000" pitchFamily="2" charset="0"/>
                        <a:ea typeface="Times New Roman" panose="02020603050405020304" pitchFamily="18" charset="0"/>
                        <a:cs typeface="Times New Roman" panose="02020603050405020304" pitchFamily="18" charset="0"/>
                      </a:endParaRPr>
                    </a:p>
                  </a:txBody>
                  <a:tcPr marL="6350" marR="6350" marT="0" marB="0">
                    <a:solidFill>
                      <a:schemeClr val="accent2">
                        <a:lumMod val="20000"/>
                        <a:lumOff val="80000"/>
                      </a:schemeClr>
                    </a:solidFill>
                  </a:tcPr>
                </a:tc>
                <a:tc>
                  <a:txBody>
                    <a:bodyPr/>
                    <a:lstStyle/>
                    <a:p>
                      <a:pPr marL="19050" marR="25400" algn="ctr">
                        <a:lnSpc>
                          <a:spcPct val="107000"/>
                        </a:lnSpc>
                        <a:spcAft>
                          <a:spcPts val="800"/>
                        </a:spcAft>
                      </a:pPr>
                      <a:r>
                        <a:rPr lang="lt-LT" sz="1200" dirty="0">
                          <a:solidFill>
                            <a:srgbClr val="000000"/>
                          </a:solidFill>
                          <a:effectLst/>
                          <a:latin typeface="Montserrat" panose="00000500000000000000" pitchFamily="2" charset="0"/>
                          <a:ea typeface="Arial" panose="020B0604020202020204" pitchFamily="34" charset="0"/>
                          <a:cs typeface="Times New Roman" panose="02020603050405020304" pitchFamily="18" charset="0"/>
                        </a:rPr>
                        <a:t>0.499</a:t>
                      </a:r>
                      <a:endParaRPr lang="lt-LT" sz="1100" dirty="0">
                        <a:effectLst/>
                        <a:latin typeface="Montserrat" panose="00000500000000000000" pitchFamily="2" charset="0"/>
                        <a:ea typeface="Times New Roman" panose="02020603050405020304" pitchFamily="18" charset="0"/>
                        <a:cs typeface="Times New Roman" panose="02020603050405020304" pitchFamily="18" charset="0"/>
                      </a:endParaRPr>
                    </a:p>
                  </a:txBody>
                  <a:tcPr marL="6350" marR="6350" marT="0" marB="0">
                    <a:solidFill>
                      <a:schemeClr val="accent2">
                        <a:lumMod val="20000"/>
                        <a:lumOff val="80000"/>
                      </a:schemeClr>
                    </a:solidFill>
                  </a:tcPr>
                </a:tc>
                <a:tc>
                  <a:txBody>
                    <a:bodyPr/>
                    <a:lstStyle/>
                    <a:p>
                      <a:pPr algn="ctr" fontAlgn="ctr"/>
                      <a:r>
                        <a:rPr lang="lt-LT" sz="1600" b="0" i="0" u="none" strike="noStrike" dirty="0">
                          <a:solidFill>
                            <a:srgbClr val="000000"/>
                          </a:solidFill>
                          <a:effectLst/>
                          <a:latin typeface="Montserrat" panose="00000500000000000000" pitchFamily="2" charset="0"/>
                        </a:rPr>
                        <a:t>-</a:t>
                      </a:r>
                    </a:p>
                  </a:txBody>
                  <a:tcPr marL="7620" marR="7620" marT="7620" marB="0" anchor="ctr">
                    <a:solidFill>
                      <a:schemeClr val="accent2">
                        <a:lumMod val="20000"/>
                        <a:lumOff val="80000"/>
                      </a:schemeClr>
                    </a:solidFill>
                  </a:tcPr>
                </a:tc>
                <a:extLst>
                  <a:ext uri="{0D108BD9-81ED-4DB2-BD59-A6C34878D82A}">
                    <a16:rowId xmlns:a16="http://schemas.microsoft.com/office/drawing/2014/main" val="3652573303"/>
                  </a:ext>
                </a:extLst>
              </a:tr>
              <a:tr h="268279">
                <a:tc>
                  <a:txBody>
                    <a:bodyPr/>
                    <a:lstStyle/>
                    <a:p>
                      <a:pPr algn="l" fontAlgn="ctr"/>
                      <a:r>
                        <a:rPr lang="lt-LT" sz="1600" u="none" strike="noStrike">
                          <a:effectLst/>
                          <a:latin typeface="Montserrat" panose="00000500000000000000" pitchFamily="2" charset="0"/>
                        </a:rPr>
                        <a:t> VI K</a:t>
                      </a:r>
                      <a:endParaRPr lang="lt-LT" sz="1600" b="0" i="0" u="none" strike="noStrike">
                        <a:solidFill>
                          <a:srgbClr val="000000"/>
                        </a:solidFill>
                        <a:effectLst/>
                        <a:latin typeface="Montserrat" panose="00000500000000000000" pitchFamily="2" charset="0"/>
                      </a:endParaRPr>
                    </a:p>
                  </a:txBody>
                  <a:tcPr marL="7620" marR="7620" marT="7620" marB="0" anchor="ctr">
                    <a:solidFill>
                      <a:schemeClr val="accent2">
                        <a:lumMod val="20000"/>
                        <a:lumOff val="80000"/>
                      </a:schemeClr>
                    </a:solidFill>
                  </a:tcPr>
                </a:tc>
                <a:tc>
                  <a:txBody>
                    <a:bodyPr/>
                    <a:lstStyle/>
                    <a:p>
                      <a:pPr algn="ctr" fontAlgn="ctr"/>
                      <a:r>
                        <a:rPr lang="lt-LT" sz="1400" b="0" i="0" u="none" strike="noStrike" cap="none" dirty="0">
                          <a:solidFill>
                            <a:srgbClr val="000000"/>
                          </a:solidFill>
                          <a:effectLst/>
                          <a:latin typeface="Montserrat" panose="00000500000000000000" pitchFamily="2" charset="0"/>
                          <a:ea typeface="Arial"/>
                          <a:cs typeface="Arial"/>
                          <a:sym typeface="Arial"/>
                        </a:rPr>
                        <a:t>0.116</a:t>
                      </a:r>
                      <a:endParaRPr lang="lt-LT" sz="1600" b="0" i="0" u="none" strike="noStrike" dirty="0">
                        <a:solidFill>
                          <a:srgbClr val="000000"/>
                        </a:solidFill>
                        <a:effectLst/>
                        <a:latin typeface="Montserrat" panose="00000500000000000000" pitchFamily="2" charset="0"/>
                      </a:endParaRPr>
                    </a:p>
                  </a:txBody>
                  <a:tcPr marL="7620" marR="7620" marT="7620" marB="0" anchor="ctr">
                    <a:solidFill>
                      <a:schemeClr val="accent2">
                        <a:lumMod val="20000"/>
                        <a:lumOff val="80000"/>
                      </a:schemeClr>
                    </a:solidFill>
                  </a:tcPr>
                </a:tc>
                <a:tc>
                  <a:txBody>
                    <a:bodyPr/>
                    <a:lstStyle/>
                    <a:p>
                      <a:pPr marL="19050" marR="25400" algn="ctr">
                        <a:lnSpc>
                          <a:spcPct val="107000"/>
                        </a:lnSpc>
                        <a:spcAft>
                          <a:spcPts val="800"/>
                        </a:spcAft>
                      </a:pPr>
                      <a:r>
                        <a:rPr lang="lt-LT" sz="1200" dirty="0">
                          <a:solidFill>
                            <a:srgbClr val="000000"/>
                          </a:solidFill>
                          <a:effectLst/>
                          <a:latin typeface="Montserrat" panose="00000500000000000000" pitchFamily="2" charset="0"/>
                          <a:ea typeface="Arial" panose="020B0604020202020204" pitchFamily="34" charset="0"/>
                          <a:cs typeface="Times New Roman" panose="02020603050405020304" pitchFamily="18" charset="0"/>
                        </a:rPr>
                        <a:t>-0.271</a:t>
                      </a:r>
                      <a:endParaRPr lang="lt-LT" sz="1100" dirty="0">
                        <a:effectLst/>
                        <a:latin typeface="Montserrat" panose="00000500000000000000" pitchFamily="2" charset="0"/>
                        <a:ea typeface="Times New Roman" panose="02020603050405020304" pitchFamily="18" charset="0"/>
                        <a:cs typeface="Times New Roman" panose="02020603050405020304" pitchFamily="18" charset="0"/>
                      </a:endParaRPr>
                    </a:p>
                  </a:txBody>
                  <a:tcPr marL="6350" marR="6350" marT="0" marB="0">
                    <a:solidFill>
                      <a:schemeClr val="accent2">
                        <a:lumMod val="20000"/>
                        <a:lumOff val="80000"/>
                      </a:schemeClr>
                    </a:solidFill>
                  </a:tcPr>
                </a:tc>
                <a:tc>
                  <a:txBody>
                    <a:bodyPr/>
                    <a:lstStyle/>
                    <a:p>
                      <a:pPr marL="19050" marR="25400" algn="ctr">
                        <a:lnSpc>
                          <a:spcPct val="107000"/>
                        </a:lnSpc>
                        <a:spcAft>
                          <a:spcPts val="800"/>
                        </a:spcAft>
                      </a:pPr>
                      <a:r>
                        <a:rPr lang="lt-LT" sz="1200" dirty="0">
                          <a:solidFill>
                            <a:srgbClr val="000000"/>
                          </a:solidFill>
                          <a:effectLst/>
                          <a:latin typeface="Montserrat" panose="00000500000000000000" pitchFamily="2" charset="0"/>
                          <a:ea typeface="Arial" panose="020B0604020202020204" pitchFamily="34" charset="0"/>
                          <a:cs typeface="Times New Roman" panose="02020603050405020304" pitchFamily="18" charset="0"/>
                        </a:rPr>
                        <a:t>0.501</a:t>
                      </a:r>
                      <a:endParaRPr lang="lt-LT" sz="1100" dirty="0">
                        <a:effectLst/>
                        <a:latin typeface="Montserrat" panose="00000500000000000000" pitchFamily="2" charset="0"/>
                        <a:ea typeface="Times New Roman" panose="02020603050405020304" pitchFamily="18" charset="0"/>
                        <a:cs typeface="Times New Roman" panose="02020603050405020304" pitchFamily="18" charset="0"/>
                      </a:endParaRPr>
                    </a:p>
                  </a:txBody>
                  <a:tcPr marL="6350" marR="6350" marT="0" marB="0">
                    <a:solidFill>
                      <a:schemeClr val="accent2">
                        <a:lumMod val="20000"/>
                        <a:lumOff val="80000"/>
                      </a:schemeClr>
                    </a:solidFill>
                  </a:tcPr>
                </a:tc>
                <a:tc>
                  <a:txBody>
                    <a:bodyPr/>
                    <a:lstStyle/>
                    <a:p>
                      <a:pPr algn="ctr" fontAlgn="ctr"/>
                      <a:r>
                        <a:rPr lang="lt-LT" sz="1600" b="0" i="0" u="none" strike="noStrike" dirty="0">
                          <a:solidFill>
                            <a:srgbClr val="000000"/>
                          </a:solidFill>
                          <a:effectLst/>
                          <a:latin typeface="Montserrat" panose="00000500000000000000" pitchFamily="2" charset="0"/>
                        </a:rPr>
                        <a:t>-</a:t>
                      </a:r>
                    </a:p>
                  </a:txBody>
                  <a:tcPr marL="7620" marR="7620" marT="7620" marB="0" anchor="ctr">
                    <a:solidFill>
                      <a:schemeClr val="accent2">
                        <a:lumMod val="20000"/>
                        <a:lumOff val="80000"/>
                      </a:schemeClr>
                    </a:solidFill>
                  </a:tcPr>
                </a:tc>
                <a:extLst>
                  <a:ext uri="{0D108BD9-81ED-4DB2-BD59-A6C34878D82A}">
                    <a16:rowId xmlns:a16="http://schemas.microsoft.com/office/drawing/2014/main" val="1093973134"/>
                  </a:ext>
                </a:extLst>
              </a:tr>
            </a:tbl>
          </a:graphicData>
        </a:graphic>
      </p:graphicFrame>
      <p:sp>
        <p:nvSpPr>
          <p:cNvPr id="5" name="TextBox 4">
            <a:extLst>
              <a:ext uri="{FF2B5EF4-FFF2-40B4-BE49-F238E27FC236}">
                <a16:creationId xmlns:a16="http://schemas.microsoft.com/office/drawing/2014/main" id="{886F6846-60EB-3D6C-F106-3C371C207C8B}"/>
              </a:ext>
            </a:extLst>
          </p:cNvPr>
          <p:cNvSpPr txBox="1"/>
          <p:nvPr/>
        </p:nvSpPr>
        <p:spPr>
          <a:xfrm>
            <a:off x="2051720" y="5294094"/>
            <a:ext cx="6869256" cy="584775"/>
          </a:xfrm>
          <a:prstGeom prst="rect">
            <a:avLst/>
          </a:prstGeom>
          <a:noFill/>
        </p:spPr>
        <p:txBody>
          <a:bodyPr wrap="square">
            <a:spAutoFit/>
          </a:bodyPr>
          <a:lstStyle/>
          <a:p>
            <a:r>
              <a:rPr lang="lt-LT" sz="1600" dirty="0">
                <a:latin typeface="Times New Roman" pitchFamily="18" charset="0"/>
                <a:cs typeface="Times New Roman" pitchFamily="18" charset="0"/>
              </a:rPr>
              <a:t>Didelis efekto dydis reiškia, kad </a:t>
            </a:r>
            <a:r>
              <a:rPr lang="lt-LT" sz="1600" b="1" dirty="0">
                <a:latin typeface="Times New Roman" pitchFamily="18" charset="0"/>
                <a:cs typeface="Times New Roman" pitchFamily="18" charset="0"/>
              </a:rPr>
              <a:t>tyrimo rezultatai turi praktinę reikšmę</a:t>
            </a:r>
            <a:r>
              <a:rPr lang="lt-LT" sz="1600" dirty="0">
                <a:latin typeface="Times New Roman" pitchFamily="18" charset="0"/>
                <a:cs typeface="Times New Roman" pitchFamily="18" charset="0"/>
              </a:rPr>
              <a:t>, o mažas efekto dydis rodo ribotą praktinį pritaikymą.</a:t>
            </a:r>
          </a:p>
        </p:txBody>
      </p:sp>
    </p:spTree>
    <p:extLst>
      <p:ext uri="{BB962C8B-B14F-4D97-AF65-F5344CB8AC3E}">
        <p14:creationId xmlns:p14="http://schemas.microsoft.com/office/powerpoint/2010/main" val="183992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AF311-3F04-C913-1E17-F44E0ED960A8}"/>
              </a:ext>
            </a:extLst>
          </p:cNvPr>
          <p:cNvSpPr>
            <a:spLocks noGrp="1"/>
          </p:cNvSpPr>
          <p:nvPr>
            <p:ph type="title"/>
          </p:nvPr>
        </p:nvSpPr>
        <p:spPr/>
        <p:txBody>
          <a:bodyPr>
            <a:normAutofit fontScale="90000"/>
          </a:bodyPr>
          <a:lstStyle/>
          <a:p>
            <a:r>
              <a:rPr lang="en-US" dirty="0" err="1"/>
              <a:t>Proced</a:t>
            </a:r>
            <a:r>
              <a:rPr lang="lt-LT" dirty="0" err="1"/>
              <a:t>ūrų</a:t>
            </a:r>
            <a:r>
              <a:rPr lang="en-US" dirty="0"/>
              <a:t> </a:t>
            </a:r>
            <a:r>
              <a:rPr lang="en-US" dirty="0" err="1"/>
              <a:t>poveikis</a:t>
            </a:r>
            <a:r>
              <a:rPr lang="en-US" dirty="0"/>
              <a:t> </a:t>
            </a:r>
            <a:r>
              <a:rPr lang="en-US" dirty="0" err="1"/>
              <a:t>nerimui</a:t>
            </a:r>
            <a:endParaRPr lang="lt-LT" dirty="0"/>
          </a:p>
        </p:txBody>
      </p:sp>
      <p:graphicFrame>
        <p:nvGraphicFramePr>
          <p:cNvPr id="4" name="Content Placeholder 3">
            <a:extLst>
              <a:ext uri="{FF2B5EF4-FFF2-40B4-BE49-F238E27FC236}">
                <a16:creationId xmlns:a16="http://schemas.microsoft.com/office/drawing/2014/main" id="{B970E0B8-97FE-7940-8E0F-2DB11BFF0A1C}"/>
              </a:ext>
            </a:extLst>
          </p:cNvPr>
          <p:cNvGraphicFramePr>
            <a:graphicFrameLocks noGrp="1"/>
          </p:cNvGraphicFramePr>
          <p:nvPr>
            <p:ph idx="1"/>
            <p:extLst>
              <p:ext uri="{D42A27DB-BD31-4B8C-83A1-F6EECF244321}">
                <p14:modId xmlns:p14="http://schemas.microsoft.com/office/powerpoint/2010/main" val="2991927865"/>
              </p:ext>
            </p:extLst>
          </p:nvPr>
        </p:nvGraphicFramePr>
        <p:xfrm>
          <a:off x="2362200" y="1528190"/>
          <a:ext cx="6324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66F956A3-CE7E-D32E-B2FB-53EF5D56D3E6}"/>
              </a:ext>
            </a:extLst>
          </p:cNvPr>
          <p:cNvSpPr txBox="1"/>
          <p:nvPr/>
        </p:nvSpPr>
        <p:spPr>
          <a:xfrm>
            <a:off x="7164288" y="5805264"/>
            <a:ext cx="775080" cy="215444"/>
          </a:xfrm>
          <a:prstGeom prst="rect">
            <a:avLst/>
          </a:prstGeom>
          <a:noFill/>
        </p:spPr>
        <p:txBody>
          <a:bodyPr wrap="square">
            <a:spAutoFit/>
          </a:bodyPr>
          <a:lstStyle/>
          <a:p>
            <a:r>
              <a:rPr lang="lt-LT" sz="800" kern="0" dirty="0">
                <a:solidFill>
                  <a:srgbClr val="010205"/>
                </a:solidFill>
                <a:effectLst/>
                <a:latin typeface="Arial" panose="020B0604020202020204" pitchFamily="34" charset="0"/>
                <a:ea typeface="Calibri" panose="020F0502020204030204" pitchFamily="34" charset="0"/>
              </a:rPr>
              <a:t>*</a:t>
            </a:r>
            <a:r>
              <a:rPr lang="en-US" sz="800" kern="0" dirty="0">
                <a:solidFill>
                  <a:srgbClr val="010205"/>
                </a:solidFill>
                <a:effectLst/>
                <a:latin typeface="Arial" panose="020B0604020202020204" pitchFamily="34" charset="0"/>
                <a:ea typeface="Calibri" panose="020F0502020204030204" pitchFamily="34" charset="0"/>
              </a:rPr>
              <a:t> </a:t>
            </a:r>
            <a:r>
              <a:rPr lang="lt-LT" sz="800" kern="0" dirty="0">
                <a:solidFill>
                  <a:srgbClr val="010205"/>
                </a:solidFill>
                <a:effectLst/>
                <a:latin typeface="Arial" panose="020B0604020202020204" pitchFamily="34" charset="0"/>
                <a:ea typeface="Calibri" panose="020F0502020204030204" pitchFamily="34" charset="0"/>
              </a:rPr>
              <a:t>p</a:t>
            </a:r>
            <a:r>
              <a:rPr lang="en-GB" sz="800" kern="0" dirty="0">
                <a:solidFill>
                  <a:srgbClr val="010205"/>
                </a:solidFill>
                <a:effectLst/>
                <a:latin typeface="Arial" panose="020B0604020202020204" pitchFamily="34" charset="0"/>
                <a:ea typeface="Calibri" panose="020F0502020204030204" pitchFamily="34" charset="0"/>
              </a:rPr>
              <a:t>&lt;</a:t>
            </a:r>
            <a:r>
              <a:rPr lang="lt-LT" sz="800" kern="0" dirty="0">
                <a:solidFill>
                  <a:srgbClr val="010205"/>
                </a:solidFill>
                <a:effectLst/>
                <a:latin typeface="Arial" panose="020B0604020202020204" pitchFamily="34" charset="0"/>
                <a:ea typeface="Calibri" panose="020F0502020204030204" pitchFamily="34" charset="0"/>
              </a:rPr>
              <a:t>0</a:t>
            </a:r>
            <a:r>
              <a:rPr lang="en-GB" sz="800" kern="0" dirty="0">
                <a:solidFill>
                  <a:srgbClr val="010205"/>
                </a:solidFill>
                <a:effectLst/>
                <a:latin typeface="Arial" panose="020B0604020202020204" pitchFamily="34" charset="0"/>
                <a:ea typeface="Calibri" panose="020F0502020204030204" pitchFamily="34" charset="0"/>
              </a:rPr>
              <a:t>.001</a:t>
            </a:r>
            <a:endParaRPr lang="lt-LT" sz="800" dirty="0"/>
          </a:p>
        </p:txBody>
      </p:sp>
      <p:sp>
        <p:nvSpPr>
          <p:cNvPr id="6" name="TextBox 5">
            <a:extLst>
              <a:ext uri="{FF2B5EF4-FFF2-40B4-BE49-F238E27FC236}">
                <a16:creationId xmlns:a16="http://schemas.microsoft.com/office/drawing/2014/main" id="{9F00F408-AC2A-ABC7-0794-9A1543EFFD01}"/>
              </a:ext>
            </a:extLst>
          </p:cNvPr>
          <p:cNvSpPr txBox="1"/>
          <p:nvPr/>
        </p:nvSpPr>
        <p:spPr>
          <a:xfrm>
            <a:off x="2771800" y="2924944"/>
            <a:ext cx="407462"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7" name="TextBox 6">
            <a:extLst>
              <a:ext uri="{FF2B5EF4-FFF2-40B4-BE49-F238E27FC236}">
                <a16:creationId xmlns:a16="http://schemas.microsoft.com/office/drawing/2014/main" id="{FD6C448E-DF62-B1D3-07B7-61EB6CF4F7FE}"/>
              </a:ext>
            </a:extLst>
          </p:cNvPr>
          <p:cNvSpPr txBox="1"/>
          <p:nvPr/>
        </p:nvSpPr>
        <p:spPr>
          <a:xfrm>
            <a:off x="3179262" y="2259356"/>
            <a:ext cx="407462"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8" name="TextBox 7">
            <a:extLst>
              <a:ext uri="{FF2B5EF4-FFF2-40B4-BE49-F238E27FC236}">
                <a16:creationId xmlns:a16="http://schemas.microsoft.com/office/drawing/2014/main" id="{C1FB982E-F765-6AD0-E4C3-D4A2FF75A539}"/>
              </a:ext>
            </a:extLst>
          </p:cNvPr>
          <p:cNvSpPr txBox="1"/>
          <p:nvPr/>
        </p:nvSpPr>
        <p:spPr>
          <a:xfrm>
            <a:off x="3779912" y="2928766"/>
            <a:ext cx="407462"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9" name="TextBox 8">
            <a:extLst>
              <a:ext uri="{FF2B5EF4-FFF2-40B4-BE49-F238E27FC236}">
                <a16:creationId xmlns:a16="http://schemas.microsoft.com/office/drawing/2014/main" id="{134C672B-8F42-4AD6-63B3-44210C8E206F}"/>
              </a:ext>
            </a:extLst>
          </p:cNvPr>
          <p:cNvSpPr txBox="1"/>
          <p:nvPr/>
        </p:nvSpPr>
        <p:spPr>
          <a:xfrm>
            <a:off x="4125935" y="2259356"/>
            <a:ext cx="407462"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10" name="TextBox 9">
            <a:extLst>
              <a:ext uri="{FF2B5EF4-FFF2-40B4-BE49-F238E27FC236}">
                <a16:creationId xmlns:a16="http://schemas.microsoft.com/office/drawing/2014/main" id="{A0E87BBE-ED1A-E937-F9B3-B1AFE9D8188E}"/>
              </a:ext>
            </a:extLst>
          </p:cNvPr>
          <p:cNvSpPr txBox="1"/>
          <p:nvPr/>
        </p:nvSpPr>
        <p:spPr>
          <a:xfrm>
            <a:off x="4752897" y="2852936"/>
            <a:ext cx="407462"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11" name="TextBox 10">
            <a:extLst>
              <a:ext uri="{FF2B5EF4-FFF2-40B4-BE49-F238E27FC236}">
                <a16:creationId xmlns:a16="http://schemas.microsoft.com/office/drawing/2014/main" id="{F1556D03-7753-BE97-7919-86649F77D1D6}"/>
              </a:ext>
            </a:extLst>
          </p:cNvPr>
          <p:cNvSpPr txBox="1"/>
          <p:nvPr/>
        </p:nvSpPr>
        <p:spPr>
          <a:xfrm>
            <a:off x="5099950" y="2074690"/>
            <a:ext cx="407462"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12" name="TextBox 11">
            <a:extLst>
              <a:ext uri="{FF2B5EF4-FFF2-40B4-BE49-F238E27FC236}">
                <a16:creationId xmlns:a16="http://schemas.microsoft.com/office/drawing/2014/main" id="{F7937671-4EB7-AED1-6D36-616891AB5409}"/>
              </a:ext>
            </a:extLst>
          </p:cNvPr>
          <p:cNvSpPr txBox="1"/>
          <p:nvPr/>
        </p:nvSpPr>
        <p:spPr>
          <a:xfrm>
            <a:off x="5708794" y="3113432"/>
            <a:ext cx="407462"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13" name="TextBox 12">
            <a:extLst>
              <a:ext uri="{FF2B5EF4-FFF2-40B4-BE49-F238E27FC236}">
                <a16:creationId xmlns:a16="http://schemas.microsoft.com/office/drawing/2014/main" id="{01E66AAE-1E2B-6385-BEA2-EF6D63ECF349}"/>
              </a:ext>
            </a:extLst>
          </p:cNvPr>
          <p:cNvSpPr txBox="1"/>
          <p:nvPr/>
        </p:nvSpPr>
        <p:spPr>
          <a:xfrm>
            <a:off x="6046623" y="2263178"/>
            <a:ext cx="407462"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15" name="TextBox 14">
            <a:extLst>
              <a:ext uri="{FF2B5EF4-FFF2-40B4-BE49-F238E27FC236}">
                <a16:creationId xmlns:a16="http://schemas.microsoft.com/office/drawing/2014/main" id="{51F4C0E9-CC3A-52CF-9EC7-BF0AB4DCD610}"/>
              </a:ext>
            </a:extLst>
          </p:cNvPr>
          <p:cNvSpPr txBox="1"/>
          <p:nvPr/>
        </p:nvSpPr>
        <p:spPr>
          <a:xfrm>
            <a:off x="7020272" y="2637492"/>
            <a:ext cx="668419" cy="215444"/>
          </a:xfrm>
          <a:prstGeom prst="rect">
            <a:avLst/>
          </a:prstGeom>
          <a:noFill/>
        </p:spPr>
        <p:txBody>
          <a:bodyPr wrap="square">
            <a:spAutoFit/>
          </a:bodyPr>
          <a:lstStyle/>
          <a:p>
            <a:r>
              <a:rPr lang="lt-LT" sz="800" kern="0" dirty="0">
                <a:solidFill>
                  <a:srgbClr val="010205"/>
                </a:solidFill>
                <a:effectLst/>
                <a:latin typeface="Arial" panose="020B0604020202020204" pitchFamily="34" charset="0"/>
                <a:ea typeface="Calibri" panose="020F0502020204030204" pitchFamily="34" charset="0"/>
              </a:rPr>
              <a:t>P</a:t>
            </a:r>
            <a:r>
              <a:rPr lang="ru-RU" sz="800" kern="0" dirty="0">
                <a:solidFill>
                  <a:srgbClr val="010205"/>
                </a:solidFill>
                <a:effectLst/>
                <a:latin typeface="Arial" panose="020B0604020202020204" pitchFamily="34" charset="0"/>
                <a:ea typeface="Calibri" panose="020F0502020204030204" pitchFamily="34" charset="0"/>
              </a:rPr>
              <a:t>=0</a:t>
            </a:r>
            <a:r>
              <a:rPr lang="en-GB" sz="800" kern="0" dirty="0">
                <a:solidFill>
                  <a:srgbClr val="010205"/>
                </a:solidFill>
                <a:effectLst/>
                <a:latin typeface="Arial" panose="020B0604020202020204" pitchFamily="34" charset="0"/>
                <a:ea typeface="Calibri" panose="020F0502020204030204" pitchFamily="34" charset="0"/>
              </a:rPr>
              <a:t>.004</a:t>
            </a:r>
            <a:endParaRPr lang="lt-LT" sz="800" dirty="0"/>
          </a:p>
        </p:txBody>
      </p:sp>
      <p:sp>
        <p:nvSpPr>
          <p:cNvPr id="16" name="TextBox 15">
            <a:extLst>
              <a:ext uri="{FF2B5EF4-FFF2-40B4-BE49-F238E27FC236}">
                <a16:creationId xmlns:a16="http://schemas.microsoft.com/office/drawing/2014/main" id="{BBD17497-C3FF-EDAF-5ADD-8E5E4D68373E}"/>
              </a:ext>
            </a:extLst>
          </p:cNvPr>
          <p:cNvSpPr txBox="1"/>
          <p:nvPr/>
        </p:nvSpPr>
        <p:spPr>
          <a:xfrm>
            <a:off x="6664691" y="3245819"/>
            <a:ext cx="407462"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17" name="TextBox 16">
            <a:extLst>
              <a:ext uri="{FF2B5EF4-FFF2-40B4-BE49-F238E27FC236}">
                <a16:creationId xmlns:a16="http://schemas.microsoft.com/office/drawing/2014/main" id="{8A8DD8EF-29E4-BF3E-E26C-3596DB78F490}"/>
              </a:ext>
            </a:extLst>
          </p:cNvPr>
          <p:cNvSpPr txBox="1"/>
          <p:nvPr/>
        </p:nvSpPr>
        <p:spPr>
          <a:xfrm>
            <a:off x="7662747" y="3333400"/>
            <a:ext cx="407462"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18" name="TextBox 17">
            <a:extLst>
              <a:ext uri="{FF2B5EF4-FFF2-40B4-BE49-F238E27FC236}">
                <a16:creationId xmlns:a16="http://schemas.microsoft.com/office/drawing/2014/main" id="{2ACF1F0E-D19F-933F-6F0A-C5F1C902A2F1}"/>
              </a:ext>
            </a:extLst>
          </p:cNvPr>
          <p:cNvSpPr txBox="1"/>
          <p:nvPr/>
        </p:nvSpPr>
        <p:spPr>
          <a:xfrm>
            <a:off x="7977369" y="2948301"/>
            <a:ext cx="668419" cy="215444"/>
          </a:xfrm>
          <a:prstGeom prst="rect">
            <a:avLst/>
          </a:prstGeom>
          <a:noFill/>
        </p:spPr>
        <p:txBody>
          <a:bodyPr wrap="square">
            <a:spAutoFit/>
          </a:bodyPr>
          <a:lstStyle/>
          <a:p>
            <a:r>
              <a:rPr lang="lt-LT" sz="800" kern="0" dirty="0">
                <a:solidFill>
                  <a:srgbClr val="010205"/>
                </a:solidFill>
                <a:effectLst/>
                <a:latin typeface="Arial" panose="020B0604020202020204" pitchFamily="34" charset="0"/>
                <a:ea typeface="Calibri" panose="020F0502020204030204" pitchFamily="34" charset="0"/>
              </a:rPr>
              <a:t>P</a:t>
            </a:r>
            <a:r>
              <a:rPr lang="ru-RU" sz="800" kern="0" dirty="0">
                <a:solidFill>
                  <a:srgbClr val="010205"/>
                </a:solidFill>
                <a:effectLst/>
                <a:latin typeface="Arial" panose="020B0604020202020204" pitchFamily="34" charset="0"/>
                <a:ea typeface="Calibri" panose="020F0502020204030204" pitchFamily="34" charset="0"/>
              </a:rPr>
              <a:t>=0</a:t>
            </a:r>
            <a:r>
              <a:rPr lang="en-GB" sz="800" kern="0" dirty="0">
                <a:solidFill>
                  <a:srgbClr val="010205"/>
                </a:solidFill>
                <a:effectLst/>
                <a:latin typeface="Arial" panose="020B0604020202020204" pitchFamily="34" charset="0"/>
                <a:ea typeface="Calibri" panose="020F0502020204030204" pitchFamily="34" charset="0"/>
              </a:rPr>
              <a:t>.00</a:t>
            </a:r>
            <a:r>
              <a:rPr lang="ru-RU" sz="800" kern="0" dirty="0">
                <a:solidFill>
                  <a:srgbClr val="010205"/>
                </a:solidFill>
                <a:effectLst/>
                <a:latin typeface="Arial" panose="020B0604020202020204" pitchFamily="34" charset="0"/>
                <a:ea typeface="Calibri" panose="020F0502020204030204" pitchFamily="34" charset="0"/>
              </a:rPr>
              <a:t>3</a:t>
            </a:r>
            <a:endParaRPr lang="lt-LT" sz="800" dirty="0"/>
          </a:p>
        </p:txBody>
      </p:sp>
      <p:graphicFrame>
        <p:nvGraphicFramePr>
          <p:cNvPr id="19" name="Table 18">
            <a:extLst>
              <a:ext uri="{FF2B5EF4-FFF2-40B4-BE49-F238E27FC236}">
                <a16:creationId xmlns:a16="http://schemas.microsoft.com/office/drawing/2014/main" id="{115B56A8-92A4-4658-FE9C-E01E52B7C63D}"/>
              </a:ext>
            </a:extLst>
          </p:cNvPr>
          <p:cNvGraphicFramePr>
            <a:graphicFrameLocks noGrp="1"/>
          </p:cNvGraphicFramePr>
          <p:nvPr>
            <p:extLst>
              <p:ext uri="{D42A27DB-BD31-4B8C-83A1-F6EECF244321}">
                <p14:modId xmlns:p14="http://schemas.microsoft.com/office/powerpoint/2010/main" val="2776085482"/>
              </p:ext>
            </p:extLst>
          </p:nvPr>
        </p:nvGraphicFramePr>
        <p:xfrm>
          <a:off x="2097096" y="6009712"/>
          <a:ext cx="6820632" cy="775607"/>
        </p:xfrm>
        <a:graphic>
          <a:graphicData uri="http://schemas.openxmlformats.org/drawingml/2006/table">
            <a:tbl>
              <a:tblPr>
                <a:tableStyleId>{5C22544A-7EE6-4342-B048-85BDC9FD1C3A}</a:tableStyleId>
              </a:tblPr>
              <a:tblGrid>
                <a:gridCol w="974376">
                  <a:extLst>
                    <a:ext uri="{9D8B030D-6E8A-4147-A177-3AD203B41FA5}">
                      <a16:colId xmlns:a16="http://schemas.microsoft.com/office/drawing/2014/main" val="3722818881"/>
                    </a:ext>
                  </a:extLst>
                </a:gridCol>
                <a:gridCol w="974376">
                  <a:extLst>
                    <a:ext uri="{9D8B030D-6E8A-4147-A177-3AD203B41FA5}">
                      <a16:colId xmlns:a16="http://schemas.microsoft.com/office/drawing/2014/main" val="9942976"/>
                    </a:ext>
                  </a:extLst>
                </a:gridCol>
                <a:gridCol w="974376">
                  <a:extLst>
                    <a:ext uri="{9D8B030D-6E8A-4147-A177-3AD203B41FA5}">
                      <a16:colId xmlns:a16="http://schemas.microsoft.com/office/drawing/2014/main" val="2161787317"/>
                    </a:ext>
                  </a:extLst>
                </a:gridCol>
                <a:gridCol w="974376">
                  <a:extLst>
                    <a:ext uri="{9D8B030D-6E8A-4147-A177-3AD203B41FA5}">
                      <a16:colId xmlns:a16="http://schemas.microsoft.com/office/drawing/2014/main" val="3390079161"/>
                    </a:ext>
                  </a:extLst>
                </a:gridCol>
                <a:gridCol w="974376">
                  <a:extLst>
                    <a:ext uri="{9D8B030D-6E8A-4147-A177-3AD203B41FA5}">
                      <a16:colId xmlns:a16="http://schemas.microsoft.com/office/drawing/2014/main" val="2527890555"/>
                    </a:ext>
                  </a:extLst>
                </a:gridCol>
                <a:gridCol w="974376">
                  <a:extLst>
                    <a:ext uri="{9D8B030D-6E8A-4147-A177-3AD203B41FA5}">
                      <a16:colId xmlns:a16="http://schemas.microsoft.com/office/drawing/2014/main" val="703559618"/>
                    </a:ext>
                  </a:extLst>
                </a:gridCol>
                <a:gridCol w="974376">
                  <a:extLst>
                    <a:ext uri="{9D8B030D-6E8A-4147-A177-3AD203B41FA5}">
                      <a16:colId xmlns:a16="http://schemas.microsoft.com/office/drawing/2014/main" val="3365527922"/>
                    </a:ext>
                  </a:extLst>
                </a:gridCol>
              </a:tblGrid>
              <a:tr h="267864">
                <a:tc>
                  <a:txBody>
                    <a:bodyPr/>
                    <a:lstStyle/>
                    <a:p>
                      <a:pPr algn="ctr" rtl="0" fontAlgn="b"/>
                      <a:r>
                        <a:rPr lang="lt-LT" sz="1000" u="none" strike="noStrike" dirty="0">
                          <a:effectLst/>
                        </a:rPr>
                        <a:t>Pokytis</a:t>
                      </a:r>
                      <a:endParaRPr lang="lt-LT" sz="1000" b="0"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lt-LT" sz="1000" u="none" strike="noStrike" dirty="0">
                          <a:effectLst/>
                        </a:rPr>
                        <a:t>1 I ATB</a:t>
                      </a:r>
                      <a:endParaRPr lang="lt-LT" sz="1000" b="0" i="0" u="none" strike="noStrike" dirty="0">
                        <a:solidFill>
                          <a:srgbClr val="000000"/>
                        </a:solidFill>
                        <a:effectLst/>
                        <a:latin typeface="Calibri" panose="020F0502020204030204" pitchFamily="34" charset="0"/>
                      </a:endParaRPr>
                    </a:p>
                  </a:txBody>
                  <a:tcPr marL="0" marR="0" marT="0" marB="0" anchor="b"/>
                </a:tc>
                <a:tc>
                  <a:txBody>
                    <a:bodyPr/>
                    <a:lstStyle/>
                    <a:p>
                      <a:pPr algn="ctr" rtl="0" fontAlgn="b"/>
                      <a:r>
                        <a:rPr lang="lt-LT" sz="1000" u="none" strike="noStrike">
                          <a:effectLst/>
                        </a:rPr>
                        <a:t>2 II AIB</a:t>
                      </a:r>
                      <a:endParaRPr lang="lt-LT" sz="10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lt-LT" sz="1000" u="none" strike="noStrike">
                          <a:effectLst/>
                        </a:rPr>
                        <a:t>3 III ABG</a:t>
                      </a:r>
                      <a:endParaRPr lang="lt-LT" sz="10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lt-LT" sz="1000" u="none" strike="noStrike">
                          <a:effectLst/>
                        </a:rPr>
                        <a:t>4 IV SB</a:t>
                      </a:r>
                      <a:endParaRPr lang="lt-LT" sz="10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lt-LT" sz="1000" u="none" strike="noStrike">
                          <a:effectLst/>
                        </a:rPr>
                        <a:t>5 V Gt</a:t>
                      </a:r>
                      <a:endParaRPr lang="lt-LT" sz="1000" b="0" i="0" u="none" strike="noStrike">
                        <a:solidFill>
                          <a:srgbClr val="000000"/>
                        </a:solidFill>
                        <a:effectLst/>
                        <a:latin typeface="Calibri" panose="020F0502020204030204" pitchFamily="34" charset="0"/>
                      </a:endParaRPr>
                    </a:p>
                  </a:txBody>
                  <a:tcPr marL="0" marR="0" marT="0" marB="0" anchor="b"/>
                </a:tc>
                <a:tc>
                  <a:txBody>
                    <a:bodyPr/>
                    <a:lstStyle/>
                    <a:p>
                      <a:pPr algn="ctr" rtl="0" fontAlgn="b"/>
                      <a:r>
                        <a:rPr lang="lt-LT" sz="1000" u="none" strike="noStrike">
                          <a:effectLst/>
                        </a:rPr>
                        <a:t>6 VI K</a:t>
                      </a:r>
                      <a:endParaRPr lang="lt-LT"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631116381"/>
                  </a:ext>
                </a:extLst>
              </a:tr>
              <a:tr h="203897">
                <a:tc>
                  <a:txBody>
                    <a:bodyPr/>
                    <a:lstStyle/>
                    <a:p>
                      <a:pPr algn="ctr" rtl="0" fontAlgn="b"/>
                      <a:r>
                        <a:rPr lang="lt-LT" sz="1000" u="none" strike="noStrike">
                          <a:effectLst/>
                        </a:rPr>
                        <a:t>STAIS</a:t>
                      </a:r>
                      <a:endParaRPr lang="lt-LT"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GB" sz="1000" b="1" u="none" strike="noStrike" kern="0" dirty="0">
                          <a:effectLst/>
                        </a:rPr>
                        <a:t>4.0</a:t>
                      </a:r>
                      <a:r>
                        <a:rPr lang="ru-RU" sz="1000" b="1" u="none" strike="noStrike" kern="0" dirty="0">
                          <a:effectLst/>
                        </a:rPr>
                        <a:t>2</a:t>
                      </a:r>
                      <a:endParaRPr lang="en-GB" sz="1000" b="1" i="0" u="none" strike="noStrike" dirty="0">
                        <a:solidFill>
                          <a:srgbClr val="010205"/>
                        </a:solidFill>
                        <a:effectLst/>
                        <a:latin typeface="Arial" panose="020B0604020202020204" pitchFamily="34" charset="0"/>
                      </a:endParaRPr>
                    </a:p>
                  </a:txBody>
                  <a:tcPr marL="0" marR="0" marT="0" marB="0" anchor="b"/>
                </a:tc>
                <a:tc>
                  <a:txBody>
                    <a:bodyPr/>
                    <a:lstStyle/>
                    <a:p>
                      <a:pPr algn="ctr" fontAlgn="b"/>
                      <a:r>
                        <a:rPr lang="en-GB" sz="1000" u="none" strike="noStrike" kern="0" dirty="0">
                          <a:effectLst/>
                        </a:rPr>
                        <a:t>3.8</a:t>
                      </a:r>
                      <a:r>
                        <a:rPr lang="ru-RU" sz="1000" u="none" strike="noStrike" kern="0" dirty="0">
                          <a:effectLst/>
                        </a:rPr>
                        <a:t>9</a:t>
                      </a:r>
                      <a:endParaRPr lang="en-GB" sz="1000" b="0" i="0" u="none" strike="noStrike" dirty="0">
                        <a:solidFill>
                          <a:srgbClr val="010205"/>
                        </a:solidFill>
                        <a:effectLst/>
                        <a:latin typeface="Arial" panose="020B0604020202020204" pitchFamily="34" charset="0"/>
                      </a:endParaRPr>
                    </a:p>
                  </a:txBody>
                  <a:tcPr marL="0" marR="0" marT="0" marB="0" anchor="b"/>
                </a:tc>
                <a:tc>
                  <a:txBody>
                    <a:bodyPr/>
                    <a:lstStyle/>
                    <a:p>
                      <a:pPr algn="ctr" fontAlgn="b"/>
                      <a:r>
                        <a:rPr lang="en-GB" sz="1000" u="none" strike="noStrike" kern="0" dirty="0">
                          <a:effectLst/>
                        </a:rPr>
                        <a:t>3.73</a:t>
                      </a:r>
                      <a:endParaRPr lang="en-GB" sz="1000" b="0" i="0" u="none" strike="noStrike" dirty="0">
                        <a:solidFill>
                          <a:srgbClr val="010205"/>
                        </a:solidFill>
                        <a:effectLst/>
                        <a:latin typeface="Arial" panose="020B0604020202020204" pitchFamily="34" charset="0"/>
                      </a:endParaRPr>
                    </a:p>
                  </a:txBody>
                  <a:tcPr marL="0" marR="0" marT="0" marB="0" anchor="b"/>
                </a:tc>
                <a:tc>
                  <a:txBody>
                    <a:bodyPr/>
                    <a:lstStyle/>
                    <a:p>
                      <a:pPr algn="ctr" fontAlgn="b"/>
                      <a:r>
                        <a:rPr lang="en-GB" sz="1000" u="none" strike="noStrike" dirty="0">
                          <a:effectLst/>
                        </a:rPr>
                        <a:t>2.67</a:t>
                      </a:r>
                      <a:endParaRPr lang="en-GB" sz="1000" b="0" i="0" u="none" strike="noStrike" dirty="0">
                        <a:solidFill>
                          <a:srgbClr val="010205"/>
                        </a:solidFill>
                        <a:effectLst/>
                        <a:latin typeface="Arial" panose="020B0604020202020204" pitchFamily="34" charset="0"/>
                      </a:endParaRPr>
                    </a:p>
                  </a:txBody>
                  <a:tcPr marL="0" marR="0" marT="0" marB="0" anchor="b"/>
                </a:tc>
                <a:tc>
                  <a:txBody>
                    <a:bodyPr/>
                    <a:lstStyle/>
                    <a:p>
                      <a:pPr algn="ctr" fontAlgn="b"/>
                      <a:r>
                        <a:rPr lang="en-GB" sz="1000" u="none" strike="noStrike" kern="0" dirty="0">
                          <a:effectLst/>
                        </a:rPr>
                        <a:t>2.5</a:t>
                      </a:r>
                      <a:r>
                        <a:rPr lang="ru-RU" sz="1000" u="none" strike="noStrike" kern="0" dirty="0">
                          <a:effectLst/>
                        </a:rPr>
                        <a:t>6</a:t>
                      </a:r>
                      <a:endParaRPr lang="en-GB" sz="1000" b="0" i="0" u="none" strike="noStrike" dirty="0">
                        <a:solidFill>
                          <a:srgbClr val="010205"/>
                        </a:solidFill>
                        <a:effectLst/>
                        <a:latin typeface="Arial" panose="020B0604020202020204" pitchFamily="34" charset="0"/>
                      </a:endParaRPr>
                    </a:p>
                  </a:txBody>
                  <a:tcPr marL="0" marR="0" marT="0" marB="0" anchor="b"/>
                </a:tc>
                <a:tc>
                  <a:txBody>
                    <a:bodyPr/>
                    <a:lstStyle/>
                    <a:p>
                      <a:pPr algn="ctr" fontAlgn="b"/>
                      <a:r>
                        <a:rPr lang="en-GB" sz="1000" u="none" strike="noStrike" kern="0" dirty="0">
                          <a:effectLst/>
                        </a:rPr>
                        <a:t>2.1</a:t>
                      </a:r>
                      <a:r>
                        <a:rPr lang="ru-RU" sz="1000" u="none" strike="noStrike" kern="0" dirty="0">
                          <a:effectLst/>
                        </a:rPr>
                        <a:t>6</a:t>
                      </a:r>
                      <a:endParaRPr lang="en-GB" sz="1000" b="0" i="0" u="none" strike="noStrike" dirty="0">
                        <a:solidFill>
                          <a:srgbClr val="010205"/>
                        </a:solidFill>
                        <a:effectLst/>
                        <a:latin typeface="Arial" panose="020B0604020202020204" pitchFamily="34" charset="0"/>
                      </a:endParaRPr>
                    </a:p>
                  </a:txBody>
                  <a:tcPr marL="0" marR="0" marT="0" marB="0" anchor="b"/>
                </a:tc>
                <a:extLst>
                  <a:ext uri="{0D108BD9-81ED-4DB2-BD59-A6C34878D82A}">
                    <a16:rowId xmlns:a16="http://schemas.microsoft.com/office/drawing/2014/main" val="1879806351"/>
                  </a:ext>
                </a:extLst>
              </a:tr>
              <a:tr h="303846">
                <a:tc>
                  <a:txBody>
                    <a:bodyPr/>
                    <a:lstStyle/>
                    <a:p>
                      <a:pPr algn="ctr" rtl="0" fontAlgn="b"/>
                      <a:r>
                        <a:rPr lang="lt-LT" sz="1000" u="none" strike="noStrike">
                          <a:effectLst/>
                        </a:rPr>
                        <a:t>STAIT</a:t>
                      </a:r>
                      <a:endParaRPr lang="lt-LT"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GB" sz="1000" u="none" strike="noStrike" kern="0" dirty="0">
                          <a:effectLst/>
                        </a:rPr>
                        <a:t>2.50</a:t>
                      </a:r>
                      <a:endParaRPr lang="en-GB" sz="1000" b="0" i="0" u="none" strike="noStrike" dirty="0">
                        <a:solidFill>
                          <a:srgbClr val="010205"/>
                        </a:solidFill>
                        <a:effectLst/>
                        <a:latin typeface="Arial" panose="020B0604020202020204" pitchFamily="34" charset="0"/>
                      </a:endParaRPr>
                    </a:p>
                  </a:txBody>
                  <a:tcPr marL="0" marR="0" marT="0" marB="0" anchor="b"/>
                </a:tc>
                <a:tc>
                  <a:txBody>
                    <a:bodyPr/>
                    <a:lstStyle/>
                    <a:p>
                      <a:pPr algn="ctr" fontAlgn="b"/>
                      <a:r>
                        <a:rPr lang="en-GB" sz="1000" u="none" strike="noStrike" kern="0" dirty="0">
                          <a:effectLst/>
                        </a:rPr>
                        <a:t>3.0</a:t>
                      </a:r>
                      <a:r>
                        <a:rPr lang="ru-RU" sz="1000" u="none" strike="noStrike" kern="0" dirty="0">
                          <a:effectLst/>
                        </a:rPr>
                        <a:t>5</a:t>
                      </a:r>
                      <a:endParaRPr lang="en-GB" sz="1000" b="0" i="0" u="none" strike="noStrike" dirty="0">
                        <a:solidFill>
                          <a:srgbClr val="010205"/>
                        </a:solidFill>
                        <a:effectLst/>
                        <a:latin typeface="Arial" panose="020B0604020202020204" pitchFamily="34" charset="0"/>
                      </a:endParaRPr>
                    </a:p>
                  </a:txBody>
                  <a:tcPr marL="0" marR="0" marT="0" marB="0" anchor="b"/>
                </a:tc>
                <a:tc>
                  <a:txBody>
                    <a:bodyPr/>
                    <a:lstStyle/>
                    <a:p>
                      <a:pPr algn="ctr" fontAlgn="b"/>
                      <a:r>
                        <a:rPr lang="en-GB" sz="1000" b="1" u="none" strike="noStrike" kern="0" dirty="0">
                          <a:effectLst/>
                        </a:rPr>
                        <a:t>3.5</a:t>
                      </a:r>
                      <a:r>
                        <a:rPr lang="ru-RU" sz="1000" b="1" u="none" strike="noStrike" kern="0" dirty="0">
                          <a:effectLst/>
                        </a:rPr>
                        <a:t>1</a:t>
                      </a:r>
                      <a:endParaRPr lang="en-GB" sz="1000" b="1" i="0" u="none" strike="noStrike" dirty="0">
                        <a:solidFill>
                          <a:srgbClr val="010205"/>
                        </a:solidFill>
                        <a:effectLst/>
                        <a:latin typeface="Arial" panose="020B0604020202020204" pitchFamily="34" charset="0"/>
                      </a:endParaRPr>
                    </a:p>
                  </a:txBody>
                  <a:tcPr marL="0" marR="0" marT="0" marB="0" anchor="b"/>
                </a:tc>
                <a:tc>
                  <a:txBody>
                    <a:bodyPr/>
                    <a:lstStyle/>
                    <a:p>
                      <a:pPr algn="ctr" fontAlgn="b"/>
                      <a:r>
                        <a:rPr lang="en-GB" sz="1000" u="none" strike="noStrike" dirty="0">
                          <a:effectLst/>
                        </a:rPr>
                        <a:t>3.1</a:t>
                      </a:r>
                      <a:r>
                        <a:rPr lang="ru-RU" sz="1000" u="none" strike="noStrike" dirty="0">
                          <a:effectLst/>
                        </a:rPr>
                        <a:t>8</a:t>
                      </a:r>
                      <a:endParaRPr lang="en-GB" sz="1000" b="0" i="0" u="none" strike="noStrike" dirty="0">
                        <a:solidFill>
                          <a:srgbClr val="010205"/>
                        </a:solidFill>
                        <a:effectLst/>
                        <a:latin typeface="Arial" panose="020B0604020202020204" pitchFamily="34" charset="0"/>
                      </a:endParaRPr>
                    </a:p>
                  </a:txBody>
                  <a:tcPr marL="0" marR="0" marT="0" marB="0" anchor="b"/>
                </a:tc>
                <a:tc>
                  <a:txBody>
                    <a:bodyPr/>
                    <a:lstStyle/>
                    <a:p>
                      <a:pPr algn="ctr" fontAlgn="b"/>
                      <a:r>
                        <a:rPr lang="en-GB" sz="1000" u="none" strike="noStrike" kern="0" dirty="0">
                          <a:effectLst/>
                        </a:rPr>
                        <a:t>1.6</a:t>
                      </a:r>
                      <a:r>
                        <a:rPr lang="ru-RU" sz="1000" u="none" strike="noStrike" kern="0" dirty="0">
                          <a:effectLst/>
                        </a:rPr>
                        <a:t>3</a:t>
                      </a:r>
                      <a:endParaRPr lang="en-GB" sz="1000" b="0" i="0" u="none" strike="noStrike" dirty="0">
                        <a:solidFill>
                          <a:srgbClr val="010205"/>
                        </a:solidFill>
                        <a:effectLst/>
                        <a:latin typeface="Arial" panose="020B0604020202020204" pitchFamily="34" charset="0"/>
                      </a:endParaRPr>
                    </a:p>
                  </a:txBody>
                  <a:tcPr marL="0" marR="0" marT="0" marB="0" anchor="b"/>
                </a:tc>
                <a:tc>
                  <a:txBody>
                    <a:bodyPr/>
                    <a:lstStyle/>
                    <a:p>
                      <a:pPr algn="ctr" fontAlgn="b"/>
                      <a:r>
                        <a:rPr lang="ru-RU" sz="1000" u="none" strike="noStrike" kern="0" dirty="0">
                          <a:effectLst/>
                        </a:rPr>
                        <a:t>0</a:t>
                      </a:r>
                      <a:r>
                        <a:rPr lang="en-GB" sz="1000" u="none" strike="noStrike" kern="0" dirty="0">
                          <a:effectLst/>
                        </a:rPr>
                        <a:t>.94</a:t>
                      </a:r>
                      <a:endParaRPr lang="en-GB" sz="1000" b="0" i="0" u="none" strike="noStrike" dirty="0">
                        <a:solidFill>
                          <a:srgbClr val="010205"/>
                        </a:solidFill>
                        <a:effectLst/>
                        <a:latin typeface="Arial" panose="020B0604020202020204" pitchFamily="34" charset="0"/>
                      </a:endParaRPr>
                    </a:p>
                  </a:txBody>
                  <a:tcPr marL="0" marR="0" marT="0" marB="0" anchor="b"/>
                </a:tc>
                <a:extLst>
                  <a:ext uri="{0D108BD9-81ED-4DB2-BD59-A6C34878D82A}">
                    <a16:rowId xmlns:a16="http://schemas.microsoft.com/office/drawing/2014/main" val="2163973136"/>
                  </a:ext>
                </a:extLst>
              </a:tr>
            </a:tbl>
          </a:graphicData>
        </a:graphic>
      </p:graphicFrame>
      <p:sp>
        <p:nvSpPr>
          <p:cNvPr id="14" name="TextBox 13">
            <a:extLst>
              <a:ext uri="{FF2B5EF4-FFF2-40B4-BE49-F238E27FC236}">
                <a16:creationId xmlns:a16="http://schemas.microsoft.com/office/drawing/2014/main" id="{FE02C8EF-B7EE-250D-E538-657C3EE3637C}"/>
              </a:ext>
            </a:extLst>
          </p:cNvPr>
          <p:cNvSpPr txBox="1"/>
          <p:nvPr/>
        </p:nvSpPr>
        <p:spPr>
          <a:xfrm>
            <a:off x="1858" y="4204086"/>
            <a:ext cx="1930309" cy="2585323"/>
          </a:xfrm>
          <a:prstGeom prst="rect">
            <a:avLst/>
          </a:prstGeom>
          <a:solidFill>
            <a:schemeClr val="accent1">
              <a:tint val="20000"/>
            </a:schemeClr>
          </a:solidFill>
        </p:spPr>
        <p:txBody>
          <a:bodyPr wrap="square">
            <a:spAutoFit/>
          </a:bodyPr>
          <a:lstStyle/>
          <a:p>
            <a:r>
              <a:rPr lang="lt-LT" sz="900" dirty="0"/>
              <a:t>Būsenos nerimas (S-nerimas) gali būti apibrėžiamas kaip baimė, nervingumas, diskomfortas ir kt. bei autonominės nervų sistemos sužadinimas, kurį sukelia įvairios situacijos, kurios suvokiamos kaip pavojingos. Šis nerimo tipas labiau susijęs su tuo, kaip žmogus jaučiasi suvokiamos grėsmės metu, ir yra laikomas laikinu.</a:t>
            </a:r>
            <a:endParaRPr lang="en-US" sz="900" dirty="0"/>
          </a:p>
          <a:p>
            <a:endParaRPr lang="en-US" sz="900" dirty="0"/>
          </a:p>
          <a:p>
            <a:r>
              <a:rPr lang="lt-LT" sz="900" dirty="0"/>
              <a:t>Savybės nerimas (T-nerimas) gali būti apibrėžiamas kaip streso, nerimo, diskomforto ir </a:t>
            </a:r>
            <a:r>
              <a:rPr lang="lt-LT" sz="900" dirty="0" err="1"/>
              <a:t>tt</a:t>
            </a:r>
            <a:r>
              <a:rPr lang="lt-LT" sz="900" dirty="0"/>
              <a:t> jausmas, kurį žmogus patiria kasdien. Paprastai tai suvokiama taip, kaip žmonės jaučiasi tipinėse situacijose, kurias kiekvienas patiria kasdien.</a:t>
            </a:r>
          </a:p>
        </p:txBody>
      </p:sp>
    </p:spTree>
    <p:extLst>
      <p:ext uri="{BB962C8B-B14F-4D97-AF65-F5344CB8AC3E}">
        <p14:creationId xmlns:p14="http://schemas.microsoft.com/office/powerpoint/2010/main" val="1369646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192C6-807A-1C53-0235-49035ACA201F}"/>
              </a:ext>
            </a:extLst>
          </p:cNvPr>
          <p:cNvSpPr>
            <a:spLocks noGrp="1"/>
          </p:cNvSpPr>
          <p:nvPr>
            <p:ph type="title"/>
          </p:nvPr>
        </p:nvSpPr>
        <p:spPr/>
        <p:txBody>
          <a:bodyPr/>
          <a:lstStyle/>
          <a:p>
            <a:r>
              <a:rPr lang="en-US" dirty="0" err="1"/>
              <a:t>Kortizolis</a:t>
            </a:r>
            <a:endParaRPr lang="lt-LT" dirty="0"/>
          </a:p>
        </p:txBody>
      </p:sp>
      <p:sp>
        <p:nvSpPr>
          <p:cNvPr id="3" name="Content Placeholder 2">
            <a:extLst>
              <a:ext uri="{FF2B5EF4-FFF2-40B4-BE49-F238E27FC236}">
                <a16:creationId xmlns:a16="http://schemas.microsoft.com/office/drawing/2014/main" id="{6E44CF7E-749D-8300-59D9-36968CBAFECF}"/>
              </a:ext>
            </a:extLst>
          </p:cNvPr>
          <p:cNvSpPr>
            <a:spLocks noGrp="1"/>
          </p:cNvSpPr>
          <p:nvPr>
            <p:ph idx="1"/>
          </p:nvPr>
        </p:nvSpPr>
        <p:spPr>
          <a:xfrm>
            <a:off x="1979712" y="1268760"/>
            <a:ext cx="6984776" cy="5400600"/>
          </a:xfrm>
        </p:spPr>
        <p:txBody>
          <a:bodyPr>
            <a:normAutofit fontScale="55000" lnSpcReduction="20000"/>
          </a:bodyPr>
          <a:lstStyle/>
          <a:p>
            <a:r>
              <a:rPr lang="en-US" dirty="0"/>
              <a:t>“</a:t>
            </a:r>
            <a:r>
              <a:rPr lang="en-US" b="1" dirty="0"/>
              <a:t>A window on the brain”</a:t>
            </a:r>
            <a:r>
              <a:rPr lang="lt-LT" b="1" dirty="0"/>
              <a:t>, smegenų sveikatos žymuo </a:t>
            </a:r>
            <a:endParaRPr lang="en-US" b="1" dirty="0"/>
          </a:p>
          <a:p>
            <a:r>
              <a:rPr lang="lt-LT" dirty="0"/>
              <a:t>Kortizolis yra svarbus steroidinis hormonas, </a:t>
            </a:r>
            <a:r>
              <a:rPr lang="en-US" dirty="0" err="1"/>
              <a:t>kurio</a:t>
            </a:r>
            <a:r>
              <a:rPr lang="en-US" dirty="0"/>
              <a:t> </a:t>
            </a:r>
            <a:r>
              <a:rPr lang="lt-LT" dirty="0"/>
              <a:t>receptorių</a:t>
            </a:r>
            <a:r>
              <a:rPr lang="en-US" dirty="0"/>
              <a:t> </a:t>
            </a:r>
            <a:r>
              <a:rPr lang="en-US" dirty="0" err="1"/>
              <a:t>yra</a:t>
            </a:r>
            <a:r>
              <a:rPr lang="en-US" dirty="0"/>
              <a:t> </a:t>
            </a:r>
            <a:r>
              <a:rPr lang="lt-LT" dirty="0"/>
              <a:t>daugumoje kūno ląstelių</a:t>
            </a:r>
            <a:r>
              <a:rPr lang="en-US" dirty="0"/>
              <a:t>, </a:t>
            </a:r>
            <a:r>
              <a:rPr lang="lt-LT" dirty="0"/>
              <a:t>atliekantis įvairias </a:t>
            </a:r>
            <a:r>
              <a:rPr lang="lt-LT" b="1" dirty="0"/>
              <a:t>„namų tvarkymo“ </a:t>
            </a:r>
            <a:r>
              <a:rPr lang="lt-LT" dirty="0"/>
              <a:t>funkcijas</a:t>
            </a:r>
            <a:r>
              <a:rPr lang="en-US" dirty="0"/>
              <a:t>- </a:t>
            </a:r>
            <a:r>
              <a:rPr lang="lt-LT" dirty="0"/>
              <a:t>medžiagų apykaitos, imuninės, širdies ir kraujagyslių bei pažinimo sistemų reguliavimą (</a:t>
            </a:r>
            <a:r>
              <a:rPr lang="lt-LT" dirty="0" err="1"/>
              <a:t>McEwan</a:t>
            </a:r>
            <a:r>
              <a:rPr lang="lt-LT" dirty="0"/>
              <a:t>, 2000).</a:t>
            </a:r>
          </a:p>
          <a:p>
            <a:r>
              <a:rPr lang="lt-LT" dirty="0"/>
              <a:t>Itin jautriais ir specifiniais metodais galima nustatyti laisvąsias hormono frakcijas seilėse- </a:t>
            </a:r>
            <a:r>
              <a:rPr lang="lt-LT" b="1" dirty="0"/>
              <a:t>paprastesnis ir tikslesnis būdas- </a:t>
            </a:r>
            <a:r>
              <a:rPr lang="lt-LT" dirty="0"/>
              <a:t>seilėse yra tik laisva aktyvioji hormonų dalis ir transportavimo molekulės netrukdo tyrimui (Steroidiniai hormonai kraujyje daugiausia (90–98 %) yra susieti su baltymais).</a:t>
            </a:r>
          </a:p>
          <a:p>
            <a:r>
              <a:rPr lang="lt-LT" dirty="0"/>
              <a:t>Seilių kortizolis yra labiausiai ištirtas endokrinologinio </a:t>
            </a:r>
            <a:r>
              <a:rPr lang="lt-LT" b="1" dirty="0"/>
              <a:t>streso atsako </a:t>
            </a:r>
            <a:r>
              <a:rPr lang="lt-LT" b="1" dirty="0" err="1"/>
              <a:t>biomarkeris</a:t>
            </a:r>
            <a:r>
              <a:rPr lang="lt-LT" dirty="0"/>
              <a:t>.</a:t>
            </a:r>
          </a:p>
          <a:p>
            <a:r>
              <a:rPr lang="lt-LT" dirty="0"/>
              <a:t>Jei žmogus kenčia nuo lėtinio streso, kortizolio sekrecija gali išlikti labai </a:t>
            </a:r>
            <a:r>
              <a:rPr lang="lt-LT" b="1" dirty="0"/>
              <a:t>aukšta</a:t>
            </a:r>
            <a:r>
              <a:rPr lang="lt-LT" dirty="0"/>
              <a:t> visą dieną (</a:t>
            </a:r>
            <a:r>
              <a:rPr lang="lt-LT" dirty="0" err="1"/>
              <a:t>distress</a:t>
            </a:r>
            <a:r>
              <a:rPr lang="lt-LT" dirty="0"/>
              <a:t>).</a:t>
            </a:r>
          </a:p>
          <a:p>
            <a:r>
              <a:rPr lang="lt-LT" dirty="0"/>
              <a:t>Ilgai trunkančios stresinės situacijos gali sukelti </a:t>
            </a:r>
            <a:r>
              <a:rPr lang="lt-LT" b="1" dirty="0"/>
              <a:t>išsekimo (perdegimo</a:t>
            </a:r>
            <a:r>
              <a:rPr lang="lt-LT" dirty="0"/>
              <a:t>) simptomus- tuomet sekrecijos pajėgumas gali išlikti </a:t>
            </a:r>
            <a:r>
              <a:rPr lang="lt-LT" b="1" dirty="0"/>
              <a:t>žemas</a:t>
            </a:r>
            <a:r>
              <a:rPr lang="lt-LT" dirty="0"/>
              <a:t>; didesnis perdegimo lygis susijęs su mažesniu seilių kortizolio atsaku į stresą, o tai rodo, kad sunkesni perdegimo simptomai gali būti susiję su </a:t>
            </a:r>
            <a:r>
              <a:rPr lang="lt-LT" dirty="0" err="1"/>
              <a:t>hipokortizolizmu</a:t>
            </a:r>
            <a:r>
              <a:rPr lang="lt-LT" dirty="0"/>
              <a:t> (</a:t>
            </a:r>
            <a:r>
              <a:rPr lang="lt-LT" dirty="0" err="1"/>
              <a:t>Lennartsson</a:t>
            </a:r>
            <a:r>
              <a:rPr lang="lt-LT" dirty="0"/>
              <a:t> ir kt. , 2015)</a:t>
            </a:r>
          </a:p>
          <a:p>
            <a:r>
              <a:rPr lang="lt-LT" dirty="0"/>
              <a:t>Ši priemonė suteikia vertingų </a:t>
            </a:r>
            <a:r>
              <a:rPr lang="lt-LT" b="1" dirty="0"/>
              <a:t>netiesioginių užuominų apie dabartinę smegenų funkciją ir ankstyvą įspėjimą apie galimą </a:t>
            </a:r>
            <a:r>
              <a:rPr lang="lt-LT" b="1" dirty="0" err="1"/>
              <a:t>neurotoksinį</a:t>
            </a:r>
            <a:r>
              <a:rPr lang="lt-LT" b="1" dirty="0"/>
              <a:t> poveikį.</a:t>
            </a:r>
          </a:p>
          <a:p>
            <a:endParaRPr lang="lt-LT" dirty="0"/>
          </a:p>
        </p:txBody>
      </p:sp>
      <p:pic>
        <p:nvPicPr>
          <p:cNvPr id="4" name="Picture 3">
            <a:extLst>
              <a:ext uri="{FF2B5EF4-FFF2-40B4-BE49-F238E27FC236}">
                <a16:creationId xmlns:a16="http://schemas.microsoft.com/office/drawing/2014/main" id="{C6209E03-7D44-1B98-4C30-A7061A51F225}"/>
              </a:ext>
            </a:extLst>
          </p:cNvPr>
          <p:cNvPicPr>
            <a:picLocks noChangeAspect="1"/>
          </p:cNvPicPr>
          <p:nvPr/>
        </p:nvPicPr>
        <p:blipFill>
          <a:blip r:embed="rId3"/>
          <a:stretch>
            <a:fillRect/>
          </a:stretch>
        </p:blipFill>
        <p:spPr>
          <a:xfrm>
            <a:off x="2364484" y="1268760"/>
            <a:ext cx="6322315" cy="2914015"/>
          </a:xfrm>
          <a:prstGeom prst="rect">
            <a:avLst/>
          </a:prstGeom>
        </p:spPr>
      </p:pic>
      <p:pic>
        <p:nvPicPr>
          <p:cNvPr id="5" name="Picture 4">
            <a:extLst>
              <a:ext uri="{FF2B5EF4-FFF2-40B4-BE49-F238E27FC236}">
                <a16:creationId xmlns:a16="http://schemas.microsoft.com/office/drawing/2014/main" id="{0244C9ED-FA9C-C9D8-2E06-1E243F8F8DD0}"/>
              </a:ext>
            </a:extLst>
          </p:cNvPr>
          <p:cNvPicPr>
            <a:picLocks noChangeAspect="1"/>
          </p:cNvPicPr>
          <p:nvPr/>
        </p:nvPicPr>
        <p:blipFill>
          <a:blip r:embed="rId4"/>
          <a:stretch>
            <a:fillRect/>
          </a:stretch>
        </p:blipFill>
        <p:spPr>
          <a:xfrm>
            <a:off x="2364484" y="4172048"/>
            <a:ext cx="6600003" cy="2435860"/>
          </a:xfrm>
          <a:prstGeom prst="rect">
            <a:avLst/>
          </a:prstGeom>
        </p:spPr>
      </p:pic>
    </p:spTree>
    <p:extLst>
      <p:ext uri="{BB962C8B-B14F-4D97-AF65-F5344CB8AC3E}">
        <p14:creationId xmlns:p14="http://schemas.microsoft.com/office/powerpoint/2010/main" val="139838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2462C-4643-43B3-729D-9820FB3C8B28}"/>
              </a:ext>
            </a:extLst>
          </p:cNvPr>
          <p:cNvSpPr>
            <a:spLocks noGrp="1"/>
          </p:cNvSpPr>
          <p:nvPr>
            <p:ph type="title"/>
          </p:nvPr>
        </p:nvSpPr>
        <p:spPr/>
        <p:txBody>
          <a:bodyPr/>
          <a:lstStyle/>
          <a:p>
            <a:r>
              <a:rPr lang="en-US" dirty="0" err="1"/>
              <a:t>Kortizolio</a:t>
            </a:r>
            <a:r>
              <a:rPr lang="en-US" dirty="0"/>
              <a:t> </a:t>
            </a:r>
            <a:r>
              <a:rPr lang="en-US" dirty="0" err="1"/>
              <a:t>seil</a:t>
            </a:r>
            <a:r>
              <a:rPr lang="lt-LT" dirty="0"/>
              <a:t>ė</a:t>
            </a:r>
            <a:r>
              <a:rPr lang="en-US" dirty="0"/>
              <a:t>se </a:t>
            </a:r>
            <a:r>
              <a:rPr lang="en-US" dirty="0" err="1"/>
              <a:t>tyrimai</a:t>
            </a:r>
            <a:endParaRPr lang="lt-LT" dirty="0"/>
          </a:p>
        </p:txBody>
      </p:sp>
      <p:pic>
        <p:nvPicPr>
          <p:cNvPr id="4" name="Picture 3">
            <a:extLst>
              <a:ext uri="{FF2B5EF4-FFF2-40B4-BE49-F238E27FC236}">
                <a16:creationId xmlns:a16="http://schemas.microsoft.com/office/drawing/2014/main" id="{6A147412-560F-8FDC-8D2C-6C95D6957E2C}"/>
              </a:ext>
            </a:extLst>
          </p:cNvPr>
          <p:cNvPicPr>
            <a:picLocks noChangeAspect="1"/>
          </p:cNvPicPr>
          <p:nvPr/>
        </p:nvPicPr>
        <p:blipFill>
          <a:blip r:embed="rId2"/>
          <a:stretch>
            <a:fillRect/>
          </a:stretch>
        </p:blipFill>
        <p:spPr>
          <a:xfrm>
            <a:off x="2138142" y="2204864"/>
            <a:ext cx="6548658" cy="3687721"/>
          </a:xfrm>
          <a:prstGeom prst="rect">
            <a:avLst/>
          </a:prstGeom>
        </p:spPr>
      </p:pic>
    </p:spTree>
    <p:extLst>
      <p:ext uri="{BB962C8B-B14F-4D97-AF65-F5344CB8AC3E}">
        <p14:creationId xmlns:p14="http://schemas.microsoft.com/office/powerpoint/2010/main" val="4054982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C8138-15A1-B696-3EAB-57E2DA991925}"/>
              </a:ext>
            </a:extLst>
          </p:cNvPr>
          <p:cNvSpPr>
            <a:spLocks noGrp="1"/>
          </p:cNvSpPr>
          <p:nvPr>
            <p:ph type="title"/>
          </p:nvPr>
        </p:nvSpPr>
        <p:spPr/>
        <p:txBody>
          <a:bodyPr>
            <a:normAutofit fontScale="90000"/>
          </a:bodyPr>
          <a:lstStyle/>
          <a:p>
            <a:r>
              <a:rPr lang="en-US" dirty="0" err="1"/>
              <a:t>Proced</a:t>
            </a:r>
            <a:r>
              <a:rPr lang="lt-LT" dirty="0" err="1"/>
              <a:t>ūrų</a:t>
            </a:r>
            <a:r>
              <a:rPr lang="en-US" dirty="0"/>
              <a:t> </a:t>
            </a:r>
            <a:r>
              <a:rPr lang="en-US" dirty="0" err="1"/>
              <a:t>poveikis</a:t>
            </a:r>
            <a:r>
              <a:rPr lang="en-US" dirty="0"/>
              <a:t> </a:t>
            </a:r>
            <a:r>
              <a:rPr lang="en-US" dirty="0" err="1"/>
              <a:t>kortizolio</a:t>
            </a:r>
            <a:r>
              <a:rPr lang="en-US" dirty="0"/>
              <a:t> </a:t>
            </a:r>
            <a:r>
              <a:rPr lang="en-US" dirty="0" err="1"/>
              <a:t>kiekiui</a:t>
            </a:r>
            <a:r>
              <a:rPr lang="en-US" dirty="0"/>
              <a:t> </a:t>
            </a:r>
            <a:r>
              <a:rPr lang="en-US" dirty="0" err="1"/>
              <a:t>seil</a:t>
            </a:r>
            <a:r>
              <a:rPr lang="lt-LT" dirty="0" err="1"/>
              <a:t>ėse</a:t>
            </a:r>
            <a:endParaRPr lang="lt-LT" dirty="0"/>
          </a:p>
        </p:txBody>
      </p:sp>
      <p:graphicFrame>
        <p:nvGraphicFramePr>
          <p:cNvPr id="7" name="Content Placeholder 6">
            <a:extLst>
              <a:ext uri="{FF2B5EF4-FFF2-40B4-BE49-F238E27FC236}">
                <a16:creationId xmlns:a16="http://schemas.microsoft.com/office/drawing/2014/main" id="{C1F809A7-27E4-D091-AEDE-E13258136B6C}"/>
              </a:ext>
            </a:extLst>
          </p:cNvPr>
          <p:cNvGraphicFramePr>
            <a:graphicFrameLocks noGrp="1"/>
          </p:cNvGraphicFramePr>
          <p:nvPr>
            <p:ph idx="1"/>
            <p:extLst>
              <p:ext uri="{D42A27DB-BD31-4B8C-83A1-F6EECF244321}">
                <p14:modId xmlns:p14="http://schemas.microsoft.com/office/powerpoint/2010/main" val="998301166"/>
              </p:ext>
            </p:extLst>
          </p:nvPr>
        </p:nvGraphicFramePr>
        <p:xfrm>
          <a:off x="2362200" y="1600201"/>
          <a:ext cx="6324600" cy="40610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able 7">
            <a:extLst>
              <a:ext uri="{FF2B5EF4-FFF2-40B4-BE49-F238E27FC236}">
                <a16:creationId xmlns:a16="http://schemas.microsoft.com/office/drawing/2014/main" id="{9B335E9F-1DEA-B1E7-490D-DA975932DAE5}"/>
              </a:ext>
            </a:extLst>
          </p:cNvPr>
          <p:cNvGraphicFramePr>
            <a:graphicFrameLocks noGrp="1"/>
          </p:cNvGraphicFramePr>
          <p:nvPr>
            <p:extLst>
              <p:ext uri="{D42A27DB-BD31-4B8C-83A1-F6EECF244321}">
                <p14:modId xmlns:p14="http://schemas.microsoft.com/office/powerpoint/2010/main" val="183362330"/>
              </p:ext>
            </p:extLst>
          </p:nvPr>
        </p:nvGraphicFramePr>
        <p:xfrm>
          <a:off x="2438397" y="5661249"/>
          <a:ext cx="6248403" cy="1016881"/>
        </p:xfrm>
        <a:graphic>
          <a:graphicData uri="http://schemas.openxmlformats.org/drawingml/2006/table">
            <a:tbl>
              <a:tblPr>
                <a:tableStyleId>{5C22544A-7EE6-4342-B048-85BDC9FD1C3A}</a:tableStyleId>
              </a:tblPr>
              <a:tblGrid>
                <a:gridCol w="892629">
                  <a:extLst>
                    <a:ext uri="{9D8B030D-6E8A-4147-A177-3AD203B41FA5}">
                      <a16:colId xmlns:a16="http://schemas.microsoft.com/office/drawing/2014/main" val="1735588909"/>
                    </a:ext>
                  </a:extLst>
                </a:gridCol>
                <a:gridCol w="892629">
                  <a:extLst>
                    <a:ext uri="{9D8B030D-6E8A-4147-A177-3AD203B41FA5}">
                      <a16:colId xmlns:a16="http://schemas.microsoft.com/office/drawing/2014/main" val="3800552923"/>
                    </a:ext>
                  </a:extLst>
                </a:gridCol>
                <a:gridCol w="892629">
                  <a:extLst>
                    <a:ext uri="{9D8B030D-6E8A-4147-A177-3AD203B41FA5}">
                      <a16:colId xmlns:a16="http://schemas.microsoft.com/office/drawing/2014/main" val="2654078001"/>
                    </a:ext>
                  </a:extLst>
                </a:gridCol>
                <a:gridCol w="892629">
                  <a:extLst>
                    <a:ext uri="{9D8B030D-6E8A-4147-A177-3AD203B41FA5}">
                      <a16:colId xmlns:a16="http://schemas.microsoft.com/office/drawing/2014/main" val="1620604908"/>
                    </a:ext>
                  </a:extLst>
                </a:gridCol>
                <a:gridCol w="892629">
                  <a:extLst>
                    <a:ext uri="{9D8B030D-6E8A-4147-A177-3AD203B41FA5}">
                      <a16:colId xmlns:a16="http://schemas.microsoft.com/office/drawing/2014/main" val="3635128202"/>
                    </a:ext>
                  </a:extLst>
                </a:gridCol>
                <a:gridCol w="892629">
                  <a:extLst>
                    <a:ext uri="{9D8B030D-6E8A-4147-A177-3AD203B41FA5}">
                      <a16:colId xmlns:a16="http://schemas.microsoft.com/office/drawing/2014/main" val="4011316192"/>
                    </a:ext>
                  </a:extLst>
                </a:gridCol>
                <a:gridCol w="892629">
                  <a:extLst>
                    <a:ext uri="{9D8B030D-6E8A-4147-A177-3AD203B41FA5}">
                      <a16:colId xmlns:a16="http://schemas.microsoft.com/office/drawing/2014/main" val="59431145"/>
                    </a:ext>
                  </a:extLst>
                </a:gridCol>
              </a:tblGrid>
              <a:tr h="462219">
                <a:tc>
                  <a:txBody>
                    <a:bodyPr/>
                    <a:lstStyle/>
                    <a:p>
                      <a:pPr algn="ctr" rtl="0" fontAlgn="b"/>
                      <a:r>
                        <a:rPr lang="lt-LT" sz="1200" u="none" strike="noStrike" dirty="0">
                          <a:effectLst/>
                          <a:latin typeface="+mn-lt"/>
                        </a:rPr>
                        <a:t>Pokytis</a:t>
                      </a:r>
                      <a:endParaRPr lang="lt-LT" sz="1200" b="0" i="0" u="none" strike="noStrike" dirty="0">
                        <a:solidFill>
                          <a:srgbClr val="000000"/>
                        </a:solidFill>
                        <a:effectLst/>
                        <a:latin typeface="+mn-lt"/>
                      </a:endParaRPr>
                    </a:p>
                  </a:txBody>
                  <a:tcPr marL="0" marR="0" marT="0" marB="0" anchor="b"/>
                </a:tc>
                <a:tc>
                  <a:txBody>
                    <a:bodyPr/>
                    <a:lstStyle/>
                    <a:p>
                      <a:pPr algn="ctr" rtl="0" fontAlgn="b"/>
                      <a:r>
                        <a:rPr lang="lt-LT" sz="1200" u="none" strike="noStrike" dirty="0">
                          <a:effectLst/>
                          <a:latin typeface="+mn-lt"/>
                        </a:rPr>
                        <a:t>1 I ATB</a:t>
                      </a:r>
                      <a:endParaRPr lang="lt-LT" sz="1200" b="0" i="0" u="none" strike="noStrike" dirty="0">
                        <a:solidFill>
                          <a:srgbClr val="000000"/>
                        </a:solidFill>
                        <a:effectLst/>
                        <a:latin typeface="+mn-lt"/>
                      </a:endParaRPr>
                    </a:p>
                  </a:txBody>
                  <a:tcPr marL="0" marR="0" marT="0" marB="0" anchor="b"/>
                </a:tc>
                <a:tc>
                  <a:txBody>
                    <a:bodyPr/>
                    <a:lstStyle/>
                    <a:p>
                      <a:pPr algn="ctr" rtl="0" fontAlgn="b"/>
                      <a:r>
                        <a:rPr lang="lt-LT" sz="1200" u="none" strike="noStrike">
                          <a:effectLst/>
                          <a:latin typeface="+mn-lt"/>
                        </a:rPr>
                        <a:t>2 II AIB</a:t>
                      </a:r>
                      <a:endParaRPr lang="lt-LT" sz="1200" b="0" i="0" u="none" strike="noStrike">
                        <a:solidFill>
                          <a:srgbClr val="000000"/>
                        </a:solidFill>
                        <a:effectLst/>
                        <a:latin typeface="+mn-lt"/>
                      </a:endParaRPr>
                    </a:p>
                  </a:txBody>
                  <a:tcPr marL="0" marR="0" marT="0" marB="0" anchor="b"/>
                </a:tc>
                <a:tc>
                  <a:txBody>
                    <a:bodyPr/>
                    <a:lstStyle/>
                    <a:p>
                      <a:pPr algn="ctr" rtl="0" fontAlgn="b"/>
                      <a:r>
                        <a:rPr lang="lt-LT" sz="1200" u="none" strike="noStrike">
                          <a:effectLst/>
                          <a:latin typeface="+mn-lt"/>
                        </a:rPr>
                        <a:t>3 III ABG</a:t>
                      </a:r>
                      <a:endParaRPr lang="lt-LT" sz="1200" b="0" i="0" u="none" strike="noStrike">
                        <a:solidFill>
                          <a:srgbClr val="000000"/>
                        </a:solidFill>
                        <a:effectLst/>
                        <a:latin typeface="+mn-lt"/>
                      </a:endParaRPr>
                    </a:p>
                  </a:txBody>
                  <a:tcPr marL="0" marR="0" marT="0" marB="0" anchor="b"/>
                </a:tc>
                <a:tc>
                  <a:txBody>
                    <a:bodyPr/>
                    <a:lstStyle/>
                    <a:p>
                      <a:pPr algn="ctr" rtl="0" fontAlgn="b"/>
                      <a:r>
                        <a:rPr lang="lt-LT" sz="1200" u="none" strike="noStrike">
                          <a:effectLst/>
                          <a:latin typeface="+mn-lt"/>
                        </a:rPr>
                        <a:t>4 IV SB</a:t>
                      </a:r>
                      <a:endParaRPr lang="lt-LT" sz="1200" b="0" i="0" u="none" strike="noStrike">
                        <a:solidFill>
                          <a:srgbClr val="000000"/>
                        </a:solidFill>
                        <a:effectLst/>
                        <a:latin typeface="+mn-lt"/>
                      </a:endParaRPr>
                    </a:p>
                  </a:txBody>
                  <a:tcPr marL="0" marR="0" marT="0" marB="0" anchor="b"/>
                </a:tc>
                <a:tc>
                  <a:txBody>
                    <a:bodyPr/>
                    <a:lstStyle/>
                    <a:p>
                      <a:pPr algn="ctr" rtl="0" fontAlgn="b"/>
                      <a:r>
                        <a:rPr lang="lt-LT" sz="1200" u="none" strike="noStrike">
                          <a:effectLst/>
                          <a:latin typeface="+mn-lt"/>
                        </a:rPr>
                        <a:t>5 V Gt</a:t>
                      </a:r>
                      <a:endParaRPr lang="lt-LT" sz="1200" b="0" i="0" u="none" strike="noStrike">
                        <a:solidFill>
                          <a:srgbClr val="000000"/>
                        </a:solidFill>
                        <a:effectLst/>
                        <a:latin typeface="+mn-lt"/>
                      </a:endParaRPr>
                    </a:p>
                  </a:txBody>
                  <a:tcPr marL="0" marR="0" marT="0" marB="0" anchor="b"/>
                </a:tc>
                <a:tc>
                  <a:txBody>
                    <a:bodyPr/>
                    <a:lstStyle/>
                    <a:p>
                      <a:pPr algn="ctr" rtl="0" fontAlgn="b"/>
                      <a:r>
                        <a:rPr lang="lt-LT" sz="1200" u="none" strike="noStrike">
                          <a:effectLst/>
                          <a:latin typeface="+mn-lt"/>
                        </a:rPr>
                        <a:t>6 VI K</a:t>
                      </a:r>
                      <a:endParaRPr lang="lt-LT" sz="1200" b="0" i="0" u="none" strike="noStrike">
                        <a:solidFill>
                          <a:srgbClr val="000000"/>
                        </a:solidFill>
                        <a:effectLst/>
                        <a:latin typeface="+mn-lt"/>
                      </a:endParaRPr>
                    </a:p>
                  </a:txBody>
                  <a:tcPr marL="0" marR="0" marT="0" marB="0" anchor="b"/>
                </a:tc>
                <a:extLst>
                  <a:ext uri="{0D108BD9-81ED-4DB2-BD59-A6C34878D82A}">
                    <a16:rowId xmlns:a16="http://schemas.microsoft.com/office/drawing/2014/main" val="552115687"/>
                  </a:ext>
                </a:extLst>
              </a:tr>
              <a:tr h="277331">
                <a:tc>
                  <a:txBody>
                    <a:bodyPr/>
                    <a:lstStyle/>
                    <a:p>
                      <a:pPr algn="ctr" rtl="0" fontAlgn="b"/>
                      <a:r>
                        <a:rPr lang="lt-LT" sz="1200" u="none" strike="noStrike">
                          <a:effectLst/>
                          <a:latin typeface="+mn-lt"/>
                        </a:rPr>
                        <a:t> </a:t>
                      </a:r>
                      <a:endParaRPr lang="lt-LT" sz="1200" b="0" i="0" u="none" strike="noStrike">
                        <a:solidFill>
                          <a:srgbClr val="000000"/>
                        </a:solidFill>
                        <a:effectLst/>
                        <a:latin typeface="+mn-lt"/>
                      </a:endParaRPr>
                    </a:p>
                  </a:txBody>
                  <a:tcPr marL="0" marR="0" marT="0" marB="0" anchor="b"/>
                </a:tc>
                <a:tc>
                  <a:txBody>
                    <a:bodyPr/>
                    <a:lstStyle/>
                    <a:p>
                      <a:pPr algn="ctr" rtl="0" fontAlgn="b"/>
                      <a:r>
                        <a:rPr lang="lt-LT" sz="1200" u="none" strike="noStrike" dirty="0">
                          <a:effectLst/>
                          <a:latin typeface="+mn-lt"/>
                        </a:rPr>
                        <a:t>1,07</a:t>
                      </a:r>
                      <a:endParaRPr lang="lt-LT" sz="1200" b="1" i="0" u="none" strike="noStrike" dirty="0">
                        <a:solidFill>
                          <a:srgbClr val="000000"/>
                        </a:solidFill>
                        <a:effectLst/>
                        <a:latin typeface="+mn-lt"/>
                      </a:endParaRPr>
                    </a:p>
                  </a:txBody>
                  <a:tcPr marL="0" marR="0" marT="0" marB="0" anchor="b"/>
                </a:tc>
                <a:tc>
                  <a:txBody>
                    <a:bodyPr/>
                    <a:lstStyle/>
                    <a:p>
                      <a:pPr algn="ctr" rtl="0" fontAlgn="b"/>
                      <a:r>
                        <a:rPr lang="lt-LT" sz="1200" u="none" strike="noStrike" dirty="0">
                          <a:effectLst/>
                          <a:latin typeface="+mn-lt"/>
                        </a:rPr>
                        <a:t>1,13</a:t>
                      </a:r>
                      <a:endParaRPr lang="lt-LT" sz="1200" b="0" i="0" u="none" strike="noStrike" dirty="0">
                        <a:solidFill>
                          <a:srgbClr val="000000"/>
                        </a:solidFill>
                        <a:effectLst/>
                        <a:latin typeface="+mn-lt"/>
                      </a:endParaRPr>
                    </a:p>
                  </a:txBody>
                  <a:tcPr marL="0" marR="0" marT="0" marB="0" anchor="b"/>
                </a:tc>
                <a:tc>
                  <a:txBody>
                    <a:bodyPr/>
                    <a:lstStyle/>
                    <a:p>
                      <a:pPr algn="ctr" rtl="0" fontAlgn="b"/>
                      <a:r>
                        <a:rPr lang="lt-LT" sz="1200" b="1" u="none" strike="noStrike" dirty="0">
                          <a:effectLst/>
                          <a:latin typeface="+mn-lt"/>
                        </a:rPr>
                        <a:t>2,11</a:t>
                      </a:r>
                      <a:endParaRPr lang="lt-LT" sz="1200" b="1" i="0" u="none" strike="noStrike" dirty="0">
                        <a:solidFill>
                          <a:srgbClr val="000000"/>
                        </a:solidFill>
                        <a:effectLst/>
                        <a:latin typeface="+mn-lt"/>
                      </a:endParaRPr>
                    </a:p>
                  </a:txBody>
                  <a:tcPr marL="0" marR="0" marT="0" marB="0" anchor="b"/>
                </a:tc>
                <a:tc>
                  <a:txBody>
                    <a:bodyPr/>
                    <a:lstStyle/>
                    <a:p>
                      <a:pPr algn="ctr" rtl="0" fontAlgn="b"/>
                      <a:r>
                        <a:rPr lang="lt-LT" sz="1200" b="1" u="none" strike="noStrike" dirty="0">
                          <a:effectLst/>
                          <a:latin typeface="+mn-lt"/>
                        </a:rPr>
                        <a:t>2,02</a:t>
                      </a:r>
                      <a:endParaRPr lang="lt-LT" sz="1200" b="1" i="0" u="none" strike="noStrike" dirty="0">
                        <a:solidFill>
                          <a:srgbClr val="000000"/>
                        </a:solidFill>
                        <a:effectLst/>
                        <a:latin typeface="+mn-lt"/>
                      </a:endParaRPr>
                    </a:p>
                  </a:txBody>
                  <a:tcPr marL="0" marR="0" marT="0" marB="0" anchor="b"/>
                </a:tc>
                <a:tc>
                  <a:txBody>
                    <a:bodyPr/>
                    <a:lstStyle/>
                    <a:p>
                      <a:pPr algn="ctr" rtl="0" fontAlgn="b"/>
                      <a:r>
                        <a:rPr lang="lt-LT" sz="1200" u="none" strike="noStrike">
                          <a:effectLst/>
                          <a:latin typeface="+mn-lt"/>
                        </a:rPr>
                        <a:t>0,57</a:t>
                      </a:r>
                      <a:endParaRPr lang="lt-LT" sz="1200" b="0" i="0" u="none" strike="noStrike">
                        <a:solidFill>
                          <a:srgbClr val="000000"/>
                        </a:solidFill>
                        <a:effectLst/>
                        <a:latin typeface="+mn-lt"/>
                      </a:endParaRPr>
                    </a:p>
                  </a:txBody>
                  <a:tcPr marL="0" marR="0" marT="0" marB="0" anchor="b"/>
                </a:tc>
                <a:tc>
                  <a:txBody>
                    <a:bodyPr/>
                    <a:lstStyle/>
                    <a:p>
                      <a:pPr algn="ctr" rtl="0" fontAlgn="b"/>
                      <a:r>
                        <a:rPr lang="lt-LT" sz="1200" u="none" strike="noStrike" dirty="0">
                          <a:effectLst/>
                          <a:latin typeface="+mn-lt"/>
                        </a:rPr>
                        <a:t>-0,15</a:t>
                      </a:r>
                      <a:endParaRPr lang="lt-LT" sz="12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587671722"/>
                  </a:ext>
                </a:extLst>
              </a:tr>
              <a:tr h="277331">
                <a:tc>
                  <a:txBody>
                    <a:bodyPr/>
                    <a:lstStyle/>
                    <a:p>
                      <a:pPr algn="ctr" rtl="0" fontAlgn="b"/>
                      <a:r>
                        <a:rPr lang="lt-LT" sz="1200" b="0" i="0" u="none" strike="noStrike" dirty="0">
                          <a:solidFill>
                            <a:srgbClr val="000000"/>
                          </a:solidFill>
                          <a:effectLst/>
                          <a:latin typeface="+mn-lt"/>
                        </a:rPr>
                        <a:t>p</a:t>
                      </a:r>
                    </a:p>
                  </a:txBody>
                  <a:tcPr marL="0" marR="0" marT="0" marB="0" anchor="b"/>
                </a:tc>
                <a:tc>
                  <a:txBody>
                    <a:bodyPr/>
                    <a:lstStyle/>
                    <a:p>
                      <a:pPr algn="ctr" fontAlgn="b"/>
                      <a:r>
                        <a:rPr lang="lt-LT" sz="1200" b="0" i="0" u="none" strike="noStrike" dirty="0">
                          <a:solidFill>
                            <a:srgbClr val="010205"/>
                          </a:solidFill>
                          <a:effectLst/>
                          <a:latin typeface="+mn-lt"/>
                        </a:rPr>
                        <a:t>0.016</a:t>
                      </a:r>
                    </a:p>
                  </a:txBody>
                  <a:tcPr marL="0" marR="0" marT="0" marB="0" anchor="b"/>
                </a:tc>
                <a:tc>
                  <a:txBody>
                    <a:bodyPr/>
                    <a:lstStyle/>
                    <a:p>
                      <a:pPr algn="ctr" fontAlgn="b"/>
                      <a:r>
                        <a:rPr lang="lt-LT" sz="1200" b="0" i="0" u="none" strike="noStrike" dirty="0">
                          <a:solidFill>
                            <a:srgbClr val="010205"/>
                          </a:solidFill>
                          <a:effectLst/>
                          <a:latin typeface="+mn-lt"/>
                        </a:rPr>
                        <a:t>0.009</a:t>
                      </a:r>
                    </a:p>
                  </a:txBody>
                  <a:tcPr marL="0" marR="0" marT="0" marB="0" anchor="b"/>
                </a:tc>
                <a:tc>
                  <a:txBody>
                    <a:bodyPr/>
                    <a:lstStyle/>
                    <a:p>
                      <a:pPr algn="ctr" fontAlgn="b"/>
                      <a:r>
                        <a:rPr lang="lt-LT" sz="1200" b="0" i="0" u="none" strike="noStrike" dirty="0">
                          <a:solidFill>
                            <a:srgbClr val="010205"/>
                          </a:solidFill>
                          <a:effectLst/>
                          <a:latin typeface="+mn-lt"/>
                        </a:rPr>
                        <a:t>&lt;0.001</a:t>
                      </a:r>
                    </a:p>
                  </a:txBody>
                  <a:tcPr marL="0" marR="0" marT="0" marB="0" anchor="b"/>
                </a:tc>
                <a:tc>
                  <a:txBody>
                    <a:bodyPr/>
                    <a:lstStyle/>
                    <a:p>
                      <a:pPr algn="ctr" fontAlgn="b"/>
                      <a:r>
                        <a:rPr lang="lt-LT" sz="1200" b="0" i="0" u="none" strike="noStrike" dirty="0">
                          <a:solidFill>
                            <a:srgbClr val="010205"/>
                          </a:solidFill>
                          <a:effectLst/>
                          <a:latin typeface="+mn-lt"/>
                        </a:rPr>
                        <a:t>&lt;0.001</a:t>
                      </a:r>
                    </a:p>
                  </a:txBody>
                  <a:tcPr marL="0" marR="0" marT="0" marB="0" anchor="b"/>
                </a:tc>
                <a:tc>
                  <a:txBody>
                    <a:bodyPr/>
                    <a:lstStyle/>
                    <a:p>
                      <a:pPr algn="ctr" fontAlgn="b"/>
                      <a:r>
                        <a:rPr lang="lt-LT" sz="1200" b="0" i="0" u="none" strike="noStrike" dirty="0">
                          <a:solidFill>
                            <a:srgbClr val="010205"/>
                          </a:solidFill>
                          <a:effectLst/>
                          <a:latin typeface="+mn-lt"/>
                        </a:rPr>
                        <a:t>0.085</a:t>
                      </a:r>
                    </a:p>
                  </a:txBody>
                  <a:tcPr marL="0" marR="0" marT="0" marB="0" anchor="b"/>
                </a:tc>
                <a:tc>
                  <a:txBody>
                    <a:bodyPr/>
                    <a:lstStyle/>
                    <a:p>
                      <a:pPr algn="ctr" fontAlgn="b"/>
                      <a:r>
                        <a:rPr lang="lt-LT" sz="1200" b="0" i="0" u="none" strike="noStrike" dirty="0">
                          <a:solidFill>
                            <a:srgbClr val="010205"/>
                          </a:solidFill>
                          <a:effectLst/>
                          <a:latin typeface="+mn-lt"/>
                        </a:rPr>
                        <a:t>0.659</a:t>
                      </a:r>
                    </a:p>
                  </a:txBody>
                  <a:tcPr marL="0" marR="0" marT="0" marB="0" anchor="b"/>
                </a:tc>
                <a:extLst>
                  <a:ext uri="{0D108BD9-81ED-4DB2-BD59-A6C34878D82A}">
                    <a16:rowId xmlns:a16="http://schemas.microsoft.com/office/drawing/2014/main" val="2121477639"/>
                  </a:ext>
                </a:extLst>
              </a:tr>
            </a:tbl>
          </a:graphicData>
        </a:graphic>
      </p:graphicFrame>
    </p:spTree>
    <p:extLst>
      <p:ext uri="{BB962C8B-B14F-4D97-AF65-F5344CB8AC3E}">
        <p14:creationId xmlns:p14="http://schemas.microsoft.com/office/powerpoint/2010/main" val="3150804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D43EA-48DC-0457-6F47-CB50EAC2B4C9}"/>
              </a:ext>
            </a:extLst>
          </p:cNvPr>
          <p:cNvSpPr>
            <a:spLocks noGrp="1"/>
          </p:cNvSpPr>
          <p:nvPr>
            <p:ph type="title"/>
          </p:nvPr>
        </p:nvSpPr>
        <p:spPr>
          <a:xfrm>
            <a:off x="2123728" y="1052736"/>
            <a:ext cx="6522186" cy="201843"/>
          </a:xfrm>
        </p:spPr>
        <p:txBody>
          <a:bodyPr>
            <a:normAutofit fontScale="90000"/>
          </a:bodyPr>
          <a:lstStyle/>
          <a:p>
            <a:br>
              <a:rPr lang="lt-LT" dirty="0"/>
            </a:br>
            <a:r>
              <a:rPr lang="lt-LT" dirty="0"/>
              <a:t>Kortizolio pokyčio efekto dydžiai tyrimo grupėse (</a:t>
            </a:r>
            <a:r>
              <a:rPr lang="lt-LT" dirty="0" err="1"/>
              <a:t>Cohen‘s</a:t>
            </a:r>
            <a:r>
              <a:rPr lang="lt-LT" dirty="0"/>
              <a:t> d)</a:t>
            </a:r>
          </a:p>
        </p:txBody>
      </p:sp>
      <p:graphicFrame>
        <p:nvGraphicFramePr>
          <p:cNvPr id="3" name="Table 2">
            <a:extLst>
              <a:ext uri="{FF2B5EF4-FFF2-40B4-BE49-F238E27FC236}">
                <a16:creationId xmlns:a16="http://schemas.microsoft.com/office/drawing/2014/main" id="{1728B868-B163-46CD-97A5-B5A472F38F02}"/>
              </a:ext>
            </a:extLst>
          </p:cNvPr>
          <p:cNvGraphicFramePr>
            <a:graphicFrameLocks noGrp="1"/>
          </p:cNvGraphicFramePr>
          <p:nvPr>
            <p:extLst>
              <p:ext uri="{D42A27DB-BD31-4B8C-83A1-F6EECF244321}">
                <p14:modId xmlns:p14="http://schemas.microsoft.com/office/powerpoint/2010/main" val="1295452073"/>
              </p:ext>
            </p:extLst>
          </p:nvPr>
        </p:nvGraphicFramePr>
        <p:xfrm>
          <a:off x="2088996" y="2636912"/>
          <a:ext cx="7055004" cy="2376800"/>
        </p:xfrm>
        <a:graphic>
          <a:graphicData uri="http://schemas.openxmlformats.org/drawingml/2006/table">
            <a:tbl>
              <a:tblPr/>
              <a:tblGrid>
                <a:gridCol w="976262">
                  <a:extLst>
                    <a:ext uri="{9D8B030D-6E8A-4147-A177-3AD203B41FA5}">
                      <a16:colId xmlns:a16="http://schemas.microsoft.com/office/drawing/2014/main" val="2197268107"/>
                    </a:ext>
                  </a:extLst>
                </a:gridCol>
                <a:gridCol w="1224381">
                  <a:extLst>
                    <a:ext uri="{9D8B030D-6E8A-4147-A177-3AD203B41FA5}">
                      <a16:colId xmlns:a16="http://schemas.microsoft.com/office/drawing/2014/main" val="2009504235"/>
                    </a:ext>
                  </a:extLst>
                </a:gridCol>
                <a:gridCol w="1567779">
                  <a:extLst>
                    <a:ext uri="{9D8B030D-6E8A-4147-A177-3AD203B41FA5}">
                      <a16:colId xmlns:a16="http://schemas.microsoft.com/office/drawing/2014/main" val="671857009"/>
                    </a:ext>
                  </a:extLst>
                </a:gridCol>
                <a:gridCol w="1193814">
                  <a:extLst>
                    <a:ext uri="{9D8B030D-6E8A-4147-A177-3AD203B41FA5}">
                      <a16:colId xmlns:a16="http://schemas.microsoft.com/office/drawing/2014/main" val="3611292773"/>
                    </a:ext>
                  </a:extLst>
                </a:gridCol>
                <a:gridCol w="2092768">
                  <a:extLst>
                    <a:ext uri="{9D8B030D-6E8A-4147-A177-3AD203B41FA5}">
                      <a16:colId xmlns:a16="http://schemas.microsoft.com/office/drawing/2014/main" val="2683682016"/>
                    </a:ext>
                  </a:extLst>
                </a:gridCol>
              </a:tblGrid>
              <a:tr h="728529">
                <a:tc>
                  <a:txBody>
                    <a:bodyPr/>
                    <a:lstStyle/>
                    <a:p>
                      <a:pPr algn="ctr" fontAlgn="b"/>
                      <a:endParaRPr lang="lt-LT" sz="1600" b="1" i="0" u="none" strike="noStrike" dirty="0">
                        <a:solidFill>
                          <a:srgbClr val="000000"/>
                        </a:solidFill>
                        <a:effectLst/>
                        <a:latin typeface="+mn-lt"/>
                      </a:endParaRPr>
                    </a:p>
                  </a:txBody>
                  <a:tcPr marL="7620" marR="7620" marT="7620" marB="0" anchor="b">
                    <a:solidFill>
                      <a:schemeClr val="accent2">
                        <a:lumMod val="20000"/>
                        <a:lumOff val="80000"/>
                      </a:schemeClr>
                    </a:solidFill>
                  </a:tcPr>
                </a:tc>
                <a:tc>
                  <a:txBody>
                    <a:bodyPr/>
                    <a:lstStyle/>
                    <a:p>
                      <a:pPr algn="ctr" fontAlgn="b"/>
                      <a:r>
                        <a:rPr lang="lt-LT" sz="1600" b="1" u="none" strike="noStrike" dirty="0" err="1">
                          <a:effectLst/>
                          <a:latin typeface="+mn-lt"/>
                        </a:rPr>
                        <a:t>Cohen‘s</a:t>
                      </a:r>
                      <a:r>
                        <a:rPr lang="lt-LT" sz="1600" b="1" u="none" strike="noStrike" dirty="0">
                          <a:effectLst/>
                          <a:latin typeface="+mn-lt"/>
                        </a:rPr>
                        <a:t> d</a:t>
                      </a:r>
                      <a:endParaRPr lang="lt-LT" sz="1600" b="1" i="0" u="none" strike="noStrike" dirty="0">
                        <a:solidFill>
                          <a:srgbClr val="000000"/>
                        </a:solidFill>
                        <a:effectLst/>
                        <a:latin typeface="+mn-lt"/>
                      </a:endParaRPr>
                    </a:p>
                  </a:txBody>
                  <a:tcPr marL="7620" marR="7620" marT="7620" marB="0" anchor="b">
                    <a:solidFill>
                      <a:schemeClr val="accent2">
                        <a:lumMod val="20000"/>
                        <a:lumOff val="80000"/>
                      </a:schemeClr>
                    </a:solidFill>
                  </a:tcPr>
                </a:tc>
                <a:tc>
                  <a:txBody>
                    <a:bodyPr/>
                    <a:lstStyle/>
                    <a:p>
                      <a:pPr algn="ctr" fontAlgn="b"/>
                      <a:r>
                        <a:rPr lang="lt-LT" sz="1600" b="1" u="none" strike="noStrike" dirty="0">
                          <a:effectLst/>
                          <a:latin typeface="+mn-lt"/>
                        </a:rPr>
                        <a:t>95% PI </a:t>
                      </a:r>
                      <a:r>
                        <a:rPr lang="lt-LT" sz="1600" b="1" u="none" strike="noStrike" dirty="0" err="1">
                          <a:effectLst/>
                          <a:latin typeface="+mn-lt"/>
                        </a:rPr>
                        <a:t>Lo</a:t>
                      </a:r>
                      <a:endParaRPr lang="lt-LT" sz="1600" b="1" i="0" u="none" strike="noStrike" dirty="0">
                        <a:solidFill>
                          <a:srgbClr val="000000"/>
                        </a:solidFill>
                        <a:effectLst/>
                        <a:latin typeface="+mn-lt"/>
                      </a:endParaRPr>
                    </a:p>
                  </a:txBody>
                  <a:tcPr marL="7620" marR="7620" marT="7620" marB="0" anchor="b">
                    <a:solidFill>
                      <a:schemeClr val="accent2">
                        <a:lumMod val="20000"/>
                        <a:lumOff val="80000"/>
                      </a:schemeClr>
                    </a:solidFill>
                  </a:tcPr>
                </a:tc>
                <a:tc>
                  <a:txBody>
                    <a:bodyPr/>
                    <a:lstStyle/>
                    <a:p>
                      <a:pPr algn="ctr" fontAlgn="b"/>
                      <a:r>
                        <a:rPr lang="lt-LT" sz="1600" b="1" u="none" strike="noStrike" dirty="0">
                          <a:effectLst/>
                          <a:latin typeface="+mn-lt"/>
                        </a:rPr>
                        <a:t>95% PI U</a:t>
                      </a:r>
                      <a:r>
                        <a:rPr lang="en-US" sz="1600" b="1" u="none" strike="noStrike" dirty="0">
                          <a:effectLst/>
                          <a:latin typeface="+mn-lt"/>
                        </a:rPr>
                        <a:t>p</a:t>
                      </a:r>
                      <a:endParaRPr lang="lt-LT" sz="1600" b="1" i="0" u="none" strike="noStrike" dirty="0">
                        <a:solidFill>
                          <a:srgbClr val="000000"/>
                        </a:solidFill>
                        <a:effectLst/>
                        <a:latin typeface="+mn-lt"/>
                      </a:endParaRPr>
                    </a:p>
                  </a:txBody>
                  <a:tcPr marL="7620" marR="7620" marT="7620" marB="0" anchor="b">
                    <a:solidFill>
                      <a:schemeClr val="accent2">
                        <a:lumMod val="20000"/>
                        <a:lumOff val="80000"/>
                      </a:schemeClr>
                    </a:solidFill>
                  </a:tcPr>
                </a:tc>
                <a:tc>
                  <a:txBody>
                    <a:bodyPr/>
                    <a:lstStyle/>
                    <a:p>
                      <a:pPr algn="ctr" fontAlgn="b"/>
                      <a:r>
                        <a:rPr lang="lt-LT" sz="1600" b="1" i="0" u="none" strike="noStrike" dirty="0">
                          <a:solidFill>
                            <a:srgbClr val="000000"/>
                          </a:solidFill>
                          <a:effectLst/>
                          <a:latin typeface="+mn-lt"/>
                        </a:rPr>
                        <a:t>Efekto dydis</a:t>
                      </a:r>
                    </a:p>
                  </a:txBody>
                  <a:tcPr marL="7620" marR="7620" marT="7620" marB="0" anchor="b">
                    <a:solidFill>
                      <a:schemeClr val="accent2">
                        <a:lumMod val="20000"/>
                        <a:lumOff val="80000"/>
                      </a:schemeClr>
                    </a:solidFill>
                  </a:tcPr>
                </a:tc>
                <a:extLst>
                  <a:ext uri="{0D108BD9-81ED-4DB2-BD59-A6C34878D82A}">
                    <a16:rowId xmlns:a16="http://schemas.microsoft.com/office/drawing/2014/main" val="2613676028"/>
                  </a:ext>
                </a:extLst>
              </a:tr>
              <a:tr h="268279">
                <a:tc>
                  <a:txBody>
                    <a:bodyPr/>
                    <a:lstStyle/>
                    <a:p>
                      <a:pPr algn="l" fontAlgn="ctr"/>
                      <a:r>
                        <a:rPr lang="lt-LT" sz="1600" u="none" strike="noStrike">
                          <a:effectLst/>
                          <a:latin typeface="+mn-lt"/>
                        </a:rPr>
                        <a:t> I ATB</a:t>
                      </a:r>
                      <a:endParaRPr lang="lt-LT" sz="1600" b="0" i="0" u="none" strike="noStrike">
                        <a:solidFill>
                          <a:srgbClr val="000000"/>
                        </a:solidFill>
                        <a:effectLst/>
                        <a:latin typeface="+mn-lt"/>
                      </a:endParaRPr>
                    </a:p>
                  </a:txBody>
                  <a:tcPr marL="7620" marR="7620" marT="7620" marB="0" anchor="ctr">
                    <a:solidFill>
                      <a:schemeClr val="accent2">
                        <a:lumMod val="20000"/>
                        <a:lumOff val="80000"/>
                      </a:schemeClr>
                    </a:solidFill>
                  </a:tcPr>
                </a:tc>
                <a:tc>
                  <a:txBody>
                    <a:bodyPr/>
                    <a:lstStyle/>
                    <a:p>
                      <a:pPr marL="38100" marR="38100" algn="r">
                        <a:lnSpc>
                          <a:spcPts val="1600"/>
                        </a:lnSpc>
                        <a:spcAft>
                          <a:spcPts val="800"/>
                        </a:spcAft>
                      </a:pPr>
                      <a:r>
                        <a:rPr lang="lt-LT" sz="1600" kern="0" dirty="0">
                          <a:solidFill>
                            <a:srgbClr val="010205"/>
                          </a:solidFill>
                          <a:effectLst/>
                          <a:latin typeface="+mn-lt"/>
                          <a:ea typeface="Calibri" panose="020F0502020204030204" pitchFamily="34" charset="0"/>
                          <a:cs typeface="Times New Roman" panose="02020603050405020304" pitchFamily="18" charset="0"/>
                        </a:rPr>
                        <a:t>0</a:t>
                      </a:r>
                      <a:r>
                        <a:rPr lang="en-GB" sz="1600" kern="0" dirty="0">
                          <a:solidFill>
                            <a:srgbClr val="010205"/>
                          </a:solidFill>
                          <a:effectLst/>
                          <a:latin typeface="+mn-lt"/>
                          <a:ea typeface="Calibri" panose="020F0502020204030204" pitchFamily="34" charset="0"/>
                          <a:cs typeface="Times New Roman" panose="02020603050405020304" pitchFamily="18" charset="0"/>
                        </a:rPr>
                        <a:t>.326</a:t>
                      </a:r>
                      <a:endParaRPr lang="lt-LT" sz="1600" kern="100" dirty="0">
                        <a:effectLst/>
                        <a:latin typeface="+mn-lt"/>
                        <a:ea typeface="Calibri" panose="020F0502020204030204" pitchFamily="34"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38100" marR="38100" algn="r">
                        <a:lnSpc>
                          <a:spcPts val="1600"/>
                        </a:lnSpc>
                        <a:spcAft>
                          <a:spcPts val="800"/>
                        </a:spcAft>
                      </a:pPr>
                      <a:r>
                        <a:rPr lang="lt-LT" sz="1600" kern="0" dirty="0">
                          <a:solidFill>
                            <a:srgbClr val="010205"/>
                          </a:solidFill>
                          <a:effectLst/>
                          <a:latin typeface="+mn-lt"/>
                          <a:ea typeface="Calibri" panose="020F0502020204030204" pitchFamily="34" charset="0"/>
                          <a:cs typeface="Times New Roman" panose="02020603050405020304" pitchFamily="18" charset="0"/>
                        </a:rPr>
                        <a:t>0</a:t>
                      </a:r>
                      <a:r>
                        <a:rPr lang="en-GB" sz="1600" kern="0" dirty="0">
                          <a:solidFill>
                            <a:srgbClr val="010205"/>
                          </a:solidFill>
                          <a:effectLst/>
                          <a:latin typeface="+mn-lt"/>
                          <a:ea typeface="Calibri" panose="020F0502020204030204" pitchFamily="34" charset="0"/>
                          <a:cs typeface="Times New Roman" panose="02020603050405020304" pitchFamily="18" charset="0"/>
                        </a:rPr>
                        <a:t>.060</a:t>
                      </a:r>
                      <a:endParaRPr lang="lt-LT" sz="1600" kern="100" dirty="0">
                        <a:effectLst/>
                        <a:latin typeface="+mn-lt"/>
                        <a:ea typeface="Calibri" panose="020F0502020204030204" pitchFamily="34"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38100" marR="38100" algn="r">
                        <a:lnSpc>
                          <a:spcPts val="1600"/>
                        </a:lnSpc>
                        <a:spcAft>
                          <a:spcPts val="800"/>
                        </a:spcAft>
                      </a:pPr>
                      <a:r>
                        <a:rPr lang="lt-LT" sz="1600" kern="0" dirty="0">
                          <a:solidFill>
                            <a:srgbClr val="010205"/>
                          </a:solidFill>
                          <a:effectLst/>
                          <a:latin typeface="+mn-lt"/>
                          <a:ea typeface="Calibri" panose="020F0502020204030204" pitchFamily="34" charset="0"/>
                          <a:cs typeface="Times New Roman" panose="02020603050405020304" pitchFamily="18" charset="0"/>
                        </a:rPr>
                        <a:t>0</a:t>
                      </a:r>
                      <a:r>
                        <a:rPr lang="en-GB" sz="1600" kern="0" dirty="0">
                          <a:solidFill>
                            <a:srgbClr val="010205"/>
                          </a:solidFill>
                          <a:effectLst/>
                          <a:latin typeface="+mn-lt"/>
                          <a:ea typeface="Calibri" panose="020F0502020204030204" pitchFamily="34" charset="0"/>
                          <a:cs typeface="Times New Roman" panose="02020603050405020304" pitchFamily="18" charset="0"/>
                        </a:rPr>
                        <a:t>.589</a:t>
                      </a:r>
                      <a:endParaRPr lang="lt-LT" sz="1600" kern="100" dirty="0">
                        <a:effectLst/>
                        <a:latin typeface="+mn-lt"/>
                        <a:ea typeface="Calibri" panose="020F0502020204030204" pitchFamily="34" charset="0"/>
                        <a:cs typeface="Times New Roman" panose="02020603050405020304" pitchFamily="18" charset="0"/>
                      </a:endParaRPr>
                    </a:p>
                  </a:txBody>
                  <a:tcPr marL="0" marR="0" marT="0" marB="0">
                    <a:solidFill>
                      <a:schemeClr val="accent2">
                        <a:lumMod val="20000"/>
                        <a:lumOff val="80000"/>
                      </a:schemeClr>
                    </a:solidFill>
                  </a:tcPr>
                </a:tc>
                <a:tc>
                  <a:txBody>
                    <a:bodyPr/>
                    <a:lstStyle/>
                    <a:p>
                      <a:pPr algn="ctr" fontAlgn="ctr"/>
                      <a:r>
                        <a:rPr lang="lt-LT" sz="1600" b="0" i="0" u="none" strike="noStrike" dirty="0">
                          <a:solidFill>
                            <a:srgbClr val="000000"/>
                          </a:solidFill>
                          <a:effectLst/>
                          <a:latin typeface="+mn-lt"/>
                        </a:rPr>
                        <a:t>Mažas</a:t>
                      </a:r>
                    </a:p>
                  </a:txBody>
                  <a:tcPr marL="7620" marR="7620" marT="7620" marB="0" anchor="ctr">
                    <a:solidFill>
                      <a:schemeClr val="accent2">
                        <a:lumMod val="20000"/>
                        <a:lumOff val="80000"/>
                      </a:schemeClr>
                    </a:solidFill>
                  </a:tcPr>
                </a:tc>
                <a:extLst>
                  <a:ext uri="{0D108BD9-81ED-4DB2-BD59-A6C34878D82A}">
                    <a16:rowId xmlns:a16="http://schemas.microsoft.com/office/drawing/2014/main" val="3361795651"/>
                  </a:ext>
                </a:extLst>
              </a:tr>
              <a:tr h="307526">
                <a:tc>
                  <a:txBody>
                    <a:bodyPr/>
                    <a:lstStyle/>
                    <a:p>
                      <a:pPr algn="l" fontAlgn="ctr"/>
                      <a:r>
                        <a:rPr lang="lt-LT" sz="1600" u="none" strike="noStrike">
                          <a:effectLst/>
                          <a:latin typeface="+mn-lt"/>
                        </a:rPr>
                        <a:t> II AIB</a:t>
                      </a:r>
                      <a:endParaRPr lang="lt-LT" sz="1600" b="0" i="0" u="none" strike="noStrike">
                        <a:solidFill>
                          <a:srgbClr val="000000"/>
                        </a:solidFill>
                        <a:effectLst/>
                        <a:latin typeface="+mn-lt"/>
                      </a:endParaRPr>
                    </a:p>
                  </a:txBody>
                  <a:tcPr marL="7620" marR="7620" marT="7620" marB="0" anchor="ctr">
                    <a:solidFill>
                      <a:schemeClr val="accent2">
                        <a:lumMod val="20000"/>
                        <a:lumOff val="80000"/>
                      </a:schemeClr>
                    </a:solidFill>
                  </a:tcPr>
                </a:tc>
                <a:tc>
                  <a:txBody>
                    <a:bodyPr/>
                    <a:lstStyle/>
                    <a:p>
                      <a:pPr marL="38100" marR="38100" algn="r">
                        <a:lnSpc>
                          <a:spcPts val="1600"/>
                        </a:lnSpc>
                        <a:spcAft>
                          <a:spcPts val="800"/>
                        </a:spcAft>
                      </a:pPr>
                      <a:r>
                        <a:rPr lang="lt-LT" sz="1600" kern="0" dirty="0">
                          <a:solidFill>
                            <a:srgbClr val="010205"/>
                          </a:solidFill>
                          <a:effectLst/>
                          <a:latin typeface="+mn-lt"/>
                          <a:ea typeface="Calibri" panose="020F0502020204030204" pitchFamily="34" charset="0"/>
                          <a:cs typeface="Times New Roman" panose="02020603050405020304" pitchFamily="18" charset="0"/>
                        </a:rPr>
                        <a:t>0</a:t>
                      </a:r>
                      <a:r>
                        <a:rPr lang="en-GB" sz="1600" kern="0" dirty="0">
                          <a:solidFill>
                            <a:srgbClr val="010205"/>
                          </a:solidFill>
                          <a:effectLst/>
                          <a:latin typeface="+mn-lt"/>
                          <a:ea typeface="Calibri" panose="020F0502020204030204" pitchFamily="34" charset="0"/>
                          <a:cs typeface="Times New Roman" panose="02020603050405020304" pitchFamily="18" charset="0"/>
                        </a:rPr>
                        <a:t>.366</a:t>
                      </a:r>
                      <a:endParaRPr lang="lt-LT" sz="1600" kern="100" dirty="0">
                        <a:effectLst/>
                        <a:latin typeface="+mn-lt"/>
                        <a:ea typeface="Calibri" panose="020F0502020204030204" pitchFamily="34"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38100" marR="38100" algn="r">
                        <a:lnSpc>
                          <a:spcPts val="1600"/>
                        </a:lnSpc>
                        <a:spcAft>
                          <a:spcPts val="800"/>
                        </a:spcAft>
                      </a:pPr>
                      <a:r>
                        <a:rPr lang="lt-LT" sz="1600" kern="0" dirty="0">
                          <a:solidFill>
                            <a:srgbClr val="010205"/>
                          </a:solidFill>
                          <a:effectLst/>
                          <a:latin typeface="+mn-lt"/>
                          <a:ea typeface="Calibri" panose="020F0502020204030204" pitchFamily="34" charset="0"/>
                          <a:cs typeface="Times New Roman" panose="02020603050405020304" pitchFamily="18" charset="0"/>
                        </a:rPr>
                        <a:t>0</a:t>
                      </a:r>
                      <a:r>
                        <a:rPr lang="en-GB" sz="1600" kern="0" dirty="0">
                          <a:solidFill>
                            <a:srgbClr val="010205"/>
                          </a:solidFill>
                          <a:effectLst/>
                          <a:latin typeface="+mn-lt"/>
                          <a:ea typeface="Calibri" panose="020F0502020204030204" pitchFamily="34" charset="0"/>
                          <a:cs typeface="Times New Roman" panose="02020603050405020304" pitchFamily="18" charset="0"/>
                        </a:rPr>
                        <a:t>.089</a:t>
                      </a:r>
                      <a:endParaRPr lang="lt-LT" sz="1600" kern="100" dirty="0">
                        <a:effectLst/>
                        <a:latin typeface="+mn-lt"/>
                        <a:ea typeface="Calibri" panose="020F0502020204030204" pitchFamily="34"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38100" marR="38100" algn="r">
                        <a:lnSpc>
                          <a:spcPts val="1600"/>
                        </a:lnSpc>
                        <a:spcAft>
                          <a:spcPts val="800"/>
                        </a:spcAft>
                      </a:pPr>
                      <a:r>
                        <a:rPr lang="lt-LT" sz="1600" kern="0" dirty="0">
                          <a:solidFill>
                            <a:srgbClr val="010205"/>
                          </a:solidFill>
                          <a:effectLst/>
                          <a:latin typeface="+mn-lt"/>
                          <a:ea typeface="Calibri" panose="020F0502020204030204" pitchFamily="34" charset="0"/>
                          <a:cs typeface="Times New Roman" panose="02020603050405020304" pitchFamily="18" charset="0"/>
                        </a:rPr>
                        <a:t>0</a:t>
                      </a:r>
                      <a:r>
                        <a:rPr lang="en-GB" sz="1600" kern="0" dirty="0">
                          <a:solidFill>
                            <a:srgbClr val="010205"/>
                          </a:solidFill>
                          <a:effectLst/>
                          <a:latin typeface="+mn-lt"/>
                          <a:ea typeface="Calibri" panose="020F0502020204030204" pitchFamily="34" charset="0"/>
                          <a:cs typeface="Times New Roman" panose="02020603050405020304" pitchFamily="18" charset="0"/>
                        </a:rPr>
                        <a:t>.640</a:t>
                      </a:r>
                      <a:endParaRPr lang="lt-LT" sz="1600" kern="100" dirty="0">
                        <a:effectLst/>
                        <a:latin typeface="+mn-lt"/>
                        <a:ea typeface="Calibri" panose="020F0502020204030204" pitchFamily="34" charset="0"/>
                        <a:cs typeface="Times New Roman" panose="02020603050405020304" pitchFamily="18" charset="0"/>
                      </a:endParaRPr>
                    </a:p>
                  </a:txBody>
                  <a:tcPr marL="0" marR="0" marT="0" marB="0">
                    <a:solidFill>
                      <a:schemeClr val="accent2">
                        <a:lumMod val="20000"/>
                        <a:lumOff val="80000"/>
                      </a:schemeClr>
                    </a:solidFill>
                  </a:tcPr>
                </a:tc>
                <a:tc>
                  <a:txBody>
                    <a:bodyPr/>
                    <a:lstStyle/>
                    <a:p>
                      <a:pPr algn="ctr" fontAlgn="ctr"/>
                      <a:r>
                        <a:rPr lang="lt-LT" sz="1600" b="0" i="0" u="none" strike="noStrike" dirty="0">
                          <a:solidFill>
                            <a:srgbClr val="000000"/>
                          </a:solidFill>
                          <a:effectLst/>
                          <a:latin typeface="+mn-lt"/>
                        </a:rPr>
                        <a:t>Mažas</a:t>
                      </a:r>
                    </a:p>
                  </a:txBody>
                  <a:tcPr marL="7620" marR="7620" marT="7620" marB="0" anchor="ctr">
                    <a:solidFill>
                      <a:schemeClr val="accent2">
                        <a:lumMod val="20000"/>
                        <a:lumOff val="80000"/>
                      </a:schemeClr>
                    </a:solidFill>
                  </a:tcPr>
                </a:tc>
                <a:extLst>
                  <a:ext uri="{0D108BD9-81ED-4DB2-BD59-A6C34878D82A}">
                    <a16:rowId xmlns:a16="http://schemas.microsoft.com/office/drawing/2014/main" val="4247379607"/>
                  </a:ext>
                </a:extLst>
              </a:tr>
              <a:tr h="267629">
                <a:tc>
                  <a:txBody>
                    <a:bodyPr/>
                    <a:lstStyle/>
                    <a:p>
                      <a:pPr algn="l" fontAlgn="ctr"/>
                      <a:r>
                        <a:rPr lang="lt-LT" sz="1600" u="none" strike="noStrike">
                          <a:effectLst/>
                          <a:latin typeface="+mn-lt"/>
                        </a:rPr>
                        <a:t> III ABG</a:t>
                      </a:r>
                      <a:endParaRPr lang="lt-LT" sz="1600" b="0" i="0" u="none" strike="noStrike">
                        <a:solidFill>
                          <a:srgbClr val="000000"/>
                        </a:solidFill>
                        <a:effectLst/>
                        <a:latin typeface="+mn-lt"/>
                      </a:endParaRPr>
                    </a:p>
                  </a:txBody>
                  <a:tcPr marL="7620" marR="7620" marT="7620" marB="0" anchor="ctr">
                    <a:solidFill>
                      <a:schemeClr val="accent2">
                        <a:lumMod val="20000"/>
                        <a:lumOff val="80000"/>
                      </a:schemeClr>
                    </a:solidFill>
                  </a:tcPr>
                </a:tc>
                <a:tc>
                  <a:txBody>
                    <a:bodyPr/>
                    <a:lstStyle/>
                    <a:p>
                      <a:pPr marL="38100" marR="38100" algn="r">
                        <a:lnSpc>
                          <a:spcPts val="1600"/>
                        </a:lnSpc>
                        <a:spcAft>
                          <a:spcPts val="800"/>
                        </a:spcAft>
                      </a:pPr>
                      <a:r>
                        <a:rPr lang="lt-LT" sz="1600" kern="0" dirty="0">
                          <a:solidFill>
                            <a:srgbClr val="010205"/>
                          </a:solidFill>
                          <a:effectLst/>
                          <a:latin typeface="+mn-lt"/>
                          <a:ea typeface="Calibri" panose="020F0502020204030204" pitchFamily="34" charset="0"/>
                          <a:cs typeface="Times New Roman" panose="02020603050405020304" pitchFamily="18" charset="0"/>
                        </a:rPr>
                        <a:t>0</a:t>
                      </a:r>
                      <a:r>
                        <a:rPr lang="en-GB" sz="1600" kern="0" dirty="0">
                          <a:solidFill>
                            <a:srgbClr val="010205"/>
                          </a:solidFill>
                          <a:effectLst/>
                          <a:latin typeface="+mn-lt"/>
                          <a:ea typeface="Calibri" panose="020F0502020204030204" pitchFamily="34" charset="0"/>
                          <a:cs typeface="Times New Roman" panose="02020603050405020304" pitchFamily="18" charset="0"/>
                        </a:rPr>
                        <a:t>.771</a:t>
                      </a:r>
                      <a:endParaRPr lang="lt-LT" sz="1600" kern="100" dirty="0">
                        <a:effectLst/>
                        <a:latin typeface="+mn-lt"/>
                        <a:ea typeface="Calibri" panose="020F0502020204030204" pitchFamily="34"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38100" marR="38100" algn="r">
                        <a:lnSpc>
                          <a:spcPts val="1600"/>
                        </a:lnSpc>
                        <a:spcAft>
                          <a:spcPts val="800"/>
                        </a:spcAft>
                      </a:pPr>
                      <a:r>
                        <a:rPr lang="lt-LT" sz="1600" kern="0" dirty="0">
                          <a:solidFill>
                            <a:srgbClr val="010205"/>
                          </a:solidFill>
                          <a:effectLst/>
                          <a:latin typeface="+mn-lt"/>
                          <a:ea typeface="Calibri" panose="020F0502020204030204" pitchFamily="34" charset="0"/>
                          <a:cs typeface="Times New Roman" panose="02020603050405020304" pitchFamily="18" charset="0"/>
                        </a:rPr>
                        <a:t>0</a:t>
                      </a:r>
                      <a:r>
                        <a:rPr lang="en-GB" sz="1600" kern="0" dirty="0">
                          <a:solidFill>
                            <a:srgbClr val="010205"/>
                          </a:solidFill>
                          <a:effectLst/>
                          <a:latin typeface="+mn-lt"/>
                          <a:ea typeface="Calibri" panose="020F0502020204030204" pitchFamily="34" charset="0"/>
                          <a:cs typeface="Times New Roman" panose="02020603050405020304" pitchFamily="18" charset="0"/>
                        </a:rPr>
                        <a:t>.485</a:t>
                      </a:r>
                      <a:endParaRPr lang="lt-LT" sz="1600" kern="100" dirty="0">
                        <a:effectLst/>
                        <a:latin typeface="+mn-lt"/>
                        <a:ea typeface="Calibri" panose="020F0502020204030204" pitchFamily="34"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38100" marR="38100" algn="r">
                        <a:lnSpc>
                          <a:spcPts val="1600"/>
                        </a:lnSpc>
                        <a:spcAft>
                          <a:spcPts val="800"/>
                        </a:spcAft>
                      </a:pPr>
                      <a:r>
                        <a:rPr lang="en-GB" sz="1600" kern="0" dirty="0">
                          <a:solidFill>
                            <a:srgbClr val="010205"/>
                          </a:solidFill>
                          <a:effectLst/>
                          <a:latin typeface="+mn-lt"/>
                          <a:ea typeface="Calibri" panose="020F0502020204030204" pitchFamily="34" charset="0"/>
                          <a:cs typeface="Times New Roman" panose="02020603050405020304" pitchFamily="18" charset="0"/>
                        </a:rPr>
                        <a:t>1.053</a:t>
                      </a:r>
                      <a:endParaRPr lang="lt-LT" sz="1600" kern="100" dirty="0">
                        <a:effectLst/>
                        <a:latin typeface="+mn-lt"/>
                        <a:ea typeface="Calibri" panose="020F0502020204030204" pitchFamily="34" charset="0"/>
                        <a:cs typeface="Times New Roman" panose="02020603050405020304" pitchFamily="18" charset="0"/>
                      </a:endParaRPr>
                    </a:p>
                  </a:txBody>
                  <a:tcPr marL="0" marR="0" marT="0" marB="0">
                    <a:solidFill>
                      <a:schemeClr val="accent2">
                        <a:lumMod val="20000"/>
                        <a:lumOff val="80000"/>
                      </a:schemeClr>
                    </a:solidFill>
                  </a:tcPr>
                </a:tc>
                <a:tc>
                  <a:txBody>
                    <a:bodyPr/>
                    <a:lstStyle/>
                    <a:p>
                      <a:pPr algn="ctr" fontAlgn="ctr"/>
                      <a:r>
                        <a:rPr lang="lt-LT" sz="1600" b="0" i="0" u="none" strike="noStrike">
                          <a:solidFill>
                            <a:srgbClr val="000000"/>
                          </a:solidFill>
                          <a:effectLst/>
                          <a:latin typeface="+mn-lt"/>
                        </a:rPr>
                        <a:t>Vidutinis</a:t>
                      </a:r>
                      <a:endParaRPr lang="lt-LT" sz="1600" b="0" i="0" u="none" strike="noStrike" dirty="0">
                        <a:solidFill>
                          <a:srgbClr val="000000"/>
                        </a:solidFill>
                        <a:effectLst/>
                        <a:latin typeface="+mn-lt"/>
                      </a:endParaRPr>
                    </a:p>
                  </a:txBody>
                  <a:tcPr marL="7620" marR="7620" marT="7620" marB="0" anchor="ctr">
                    <a:solidFill>
                      <a:schemeClr val="accent2">
                        <a:lumMod val="20000"/>
                        <a:lumOff val="80000"/>
                      </a:schemeClr>
                    </a:solidFill>
                  </a:tcPr>
                </a:tc>
                <a:extLst>
                  <a:ext uri="{0D108BD9-81ED-4DB2-BD59-A6C34878D82A}">
                    <a16:rowId xmlns:a16="http://schemas.microsoft.com/office/drawing/2014/main" val="1413008718"/>
                  </a:ext>
                </a:extLst>
              </a:tr>
              <a:tr h="268279">
                <a:tc>
                  <a:txBody>
                    <a:bodyPr/>
                    <a:lstStyle/>
                    <a:p>
                      <a:pPr algn="l" fontAlgn="ctr"/>
                      <a:r>
                        <a:rPr lang="lt-LT" sz="1600" u="none" strike="noStrike">
                          <a:effectLst/>
                          <a:latin typeface="+mn-lt"/>
                        </a:rPr>
                        <a:t> IV SB</a:t>
                      </a:r>
                      <a:endParaRPr lang="lt-LT" sz="1600" b="0" i="0" u="none" strike="noStrike">
                        <a:solidFill>
                          <a:srgbClr val="000000"/>
                        </a:solidFill>
                        <a:effectLst/>
                        <a:latin typeface="+mn-lt"/>
                      </a:endParaRPr>
                    </a:p>
                  </a:txBody>
                  <a:tcPr marL="7620" marR="7620" marT="7620" marB="0" anchor="ctr">
                    <a:solidFill>
                      <a:schemeClr val="accent2">
                        <a:lumMod val="20000"/>
                        <a:lumOff val="80000"/>
                      </a:schemeClr>
                    </a:solidFill>
                  </a:tcPr>
                </a:tc>
                <a:tc>
                  <a:txBody>
                    <a:bodyPr/>
                    <a:lstStyle/>
                    <a:p>
                      <a:pPr marL="38100" marR="38100" algn="r">
                        <a:lnSpc>
                          <a:spcPts val="1600"/>
                        </a:lnSpc>
                        <a:spcAft>
                          <a:spcPts val="800"/>
                        </a:spcAft>
                      </a:pPr>
                      <a:r>
                        <a:rPr lang="en-GB" sz="1600" kern="0">
                          <a:solidFill>
                            <a:srgbClr val="010205"/>
                          </a:solidFill>
                          <a:effectLst/>
                          <a:latin typeface="+mn-lt"/>
                          <a:ea typeface="Calibri" panose="020F0502020204030204" pitchFamily="34" charset="0"/>
                          <a:cs typeface="Times New Roman" panose="02020603050405020304" pitchFamily="18" charset="0"/>
                        </a:rPr>
                        <a:t>1.479</a:t>
                      </a:r>
                      <a:endParaRPr lang="lt-LT" sz="1600" kern="100">
                        <a:effectLst/>
                        <a:latin typeface="+mn-lt"/>
                        <a:ea typeface="Calibri" panose="020F0502020204030204" pitchFamily="34"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38100" marR="38100" algn="r">
                        <a:lnSpc>
                          <a:spcPts val="1600"/>
                        </a:lnSpc>
                        <a:spcAft>
                          <a:spcPts val="800"/>
                        </a:spcAft>
                      </a:pPr>
                      <a:r>
                        <a:rPr lang="en-GB" sz="1600" kern="0">
                          <a:solidFill>
                            <a:srgbClr val="010205"/>
                          </a:solidFill>
                          <a:effectLst/>
                          <a:latin typeface="+mn-lt"/>
                          <a:ea typeface="Calibri" panose="020F0502020204030204" pitchFamily="34" charset="0"/>
                          <a:cs typeface="Times New Roman" panose="02020603050405020304" pitchFamily="18" charset="0"/>
                        </a:rPr>
                        <a:t>1.102</a:t>
                      </a:r>
                      <a:endParaRPr lang="lt-LT" sz="1600" kern="100">
                        <a:effectLst/>
                        <a:latin typeface="+mn-lt"/>
                        <a:ea typeface="Calibri" panose="020F0502020204030204" pitchFamily="34"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38100" marR="38100" algn="r">
                        <a:lnSpc>
                          <a:spcPts val="1600"/>
                        </a:lnSpc>
                        <a:spcAft>
                          <a:spcPts val="800"/>
                        </a:spcAft>
                      </a:pPr>
                      <a:r>
                        <a:rPr lang="en-GB" sz="1600" kern="0" dirty="0">
                          <a:solidFill>
                            <a:srgbClr val="010205"/>
                          </a:solidFill>
                          <a:effectLst/>
                          <a:latin typeface="+mn-lt"/>
                          <a:ea typeface="Calibri" panose="020F0502020204030204" pitchFamily="34" charset="0"/>
                          <a:cs typeface="Times New Roman" panose="02020603050405020304" pitchFamily="18" charset="0"/>
                        </a:rPr>
                        <a:t>1.850</a:t>
                      </a:r>
                      <a:endParaRPr lang="lt-LT" sz="1600" kern="100" dirty="0">
                        <a:effectLst/>
                        <a:latin typeface="+mn-lt"/>
                        <a:ea typeface="Calibri" panose="020F0502020204030204" pitchFamily="34" charset="0"/>
                        <a:cs typeface="Times New Roman" panose="02020603050405020304" pitchFamily="18" charset="0"/>
                      </a:endParaRPr>
                    </a:p>
                  </a:txBody>
                  <a:tcPr marL="0" marR="0" marT="0" marB="0">
                    <a:solidFill>
                      <a:schemeClr val="accent2">
                        <a:lumMod val="20000"/>
                        <a:lumOff val="80000"/>
                      </a:schemeClr>
                    </a:solidFill>
                  </a:tcPr>
                </a:tc>
                <a:tc>
                  <a:txBody>
                    <a:bodyPr/>
                    <a:lstStyle/>
                    <a:p>
                      <a:pPr algn="ctr" fontAlgn="ctr"/>
                      <a:r>
                        <a:rPr lang="lt-LT" sz="1600" b="1" i="0" u="none" strike="noStrike" dirty="0">
                          <a:solidFill>
                            <a:srgbClr val="000000"/>
                          </a:solidFill>
                          <a:effectLst/>
                          <a:latin typeface="+mn-lt"/>
                        </a:rPr>
                        <a:t>Labai didelis</a:t>
                      </a:r>
                    </a:p>
                  </a:txBody>
                  <a:tcPr marL="7620" marR="7620" marT="7620" marB="0" anchor="ctr">
                    <a:solidFill>
                      <a:schemeClr val="accent2">
                        <a:lumMod val="20000"/>
                        <a:lumOff val="80000"/>
                      </a:schemeClr>
                    </a:solidFill>
                  </a:tcPr>
                </a:tc>
                <a:extLst>
                  <a:ext uri="{0D108BD9-81ED-4DB2-BD59-A6C34878D82A}">
                    <a16:rowId xmlns:a16="http://schemas.microsoft.com/office/drawing/2014/main" val="1238760077"/>
                  </a:ext>
                </a:extLst>
              </a:tr>
              <a:tr h="268279">
                <a:tc>
                  <a:txBody>
                    <a:bodyPr/>
                    <a:lstStyle/>
                    <a:p>
                      <a:pPr algn="l" fontAlgn="ctr"/>
                      <a:r>
                        <a:rPr lang="lt-LT" sz="1600" u="none" strike="noStrike">
                          <a:effectLst/>
                          <a:latin typeface="+mn-lt"/>
                        </a:rPr>
                        <a:t> V Gt</a:t>
                      </a:r>
                      <a:endParaRPr lang="lt-LT" sz="1600" b="0" i="0" u="none" strike="noStrike">
                        <a:solidFill>
                          <a:srgbClr val="000000"/>
                        </a:solidFill>
                        <a:effectLst/>
                        <a:latin typeface="+mn-lt"/>
                      </a:endParaRPr>
                    </a:p>
                  </a:txBody>
                  <a:tcPr marL="7620" marR="7620" marT="7620" marB="0" anchor="ctr">
                    <a:solidFill>
                      <a:schemeClr val="accent2">
                        <a:lumMod val="20000"/>
                        <a:lumOff val="80000"/>
                      </a:schemeClr>
                    </a:solidFill>
                  </a:tcPr>
                </a:tc>
                <a:tc>
                  <a:txBody>
                    <a:bodyPr/>
                    <a:lstStyle/>
                    <a:p>
                      <a:pPr marL="38100" marR="38100" algn="r">
                        <a:lnSpc>
                          <a:spcPts val="1600"/>
                        </a:lnSpc>
                        <a:spcAft>
                          <a:spcPts val="800"/>
                        </a:spcAft>
                      </a:pPr>
                      <a:r>
                        <a:rPr lang="lt-LT" sz="1600" kern="0" dirty="0">
                          <a:solidFill>
                            <a:srgbClr val="010205"/>
                          </a:solidFill>
                          <a:effectLst/>
                          <a:latin typeface="+mn-lt"/>
                          <a:ea typeface="Calibri" panose="020F0502020204030204" pitchFamily="34" charset="0"/>
                          <a:cs typeface="Times New Roman" panose="02020603050405020304" pitchFamily="18" charset="0"/>
                        </a:rPr>
                        <a:t>0</a:t>
                      </a:r>
                      <a:r>
                        <a:rPr lang="en-GB" sz="1600" kern="0" dirty="0">
                          <a:solidFill>
                            <a:srgbClr val="010205"/>
                          </a:solidFill>
                          <a:effectLst/>
                          <a:latin typeface="+mn-lt"/>
                          <a:ea typeface="Calibri" panose="020F0502020204030204" pitchFamily="34" charset="0"/>
                          <a:cs typeface="Times New Roman" panose="02020603050405020304" pitchFamily="18" charset="0"/>
                        </a:rPr>
                        <a:t>.325</a:t>
                      </a:r>
                      <a:endParaRPr lang="lt-LT" sz="1600" kern="100" dirty="0">
                        <a:effectLst/>
                        <a:latin typeface="+mn-lt"/>
                        <a:ea typeface="Calibri" panose="020F0502020204030204" pitchFamily="34"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38100" marR="38100" algn="r">
                        <a:lnSpc>
                          <a:spcPts val="1600"/>
                        </a:lnSpc>
                        <a:spcAft>
                          <a:spcPts val="800"/>
                        </a:spcAft>
                      </a:pPr>
                      <a:r>
                        <a:rPr lang="en-GB" sz="1600" kern="0" dirty="0">
                          <a:solidFill>
                            <a:srgbClr val="010205"/>
                          </a:solidFill>
                          <a:effectLst/>
                          <a:latin typeface="+mn-lt"/>
                          <a:ea typeface="Calibri" panose="020F0502020204030204" pitchFamily="34" charset="0"/>
                          <a:cs typeface="Times New Roman" panose="02020603050405020304" pitchFamily="18" charset="0"/>
                        </a:rPr>
                        <a:t>-</a:t>
                      </a:r>
                      <a:r>
                        <a:rPr lang="lt-LT" sz="1600" kern="0" dirty="0">
                          <a:solidFill>
                            <a:srgbClr val="010205"/>
                          </a:solidFill>
                          <a:effectLst/>
                          <a:latin typeface="+mn-lt"/>
                          <a:ea typeface="Calibri" panose="020F0502020204030204" pitchFamily="34" charset="0"/>
                          <a:cs typeface="Times New Roman" panose="02020603050405020304" pitchFamily="18" charset="0"/>
                        </a:rPr>
                        <a:t>0</a:t>
                      </a:r>
                      <a:r>
                        <a:rPr lang="en-GB" sz="1600" kern="0" dirty="0">
                          <a:solidFill>
                            <a:srgbClr val="010205"/>
                          </a:solidFill>
                          <a:effectLst/>
                          <a:latin typeface="+mn-lt"/>
                          <a:ea typeface="Calibri" panose="020F0502020204030204" pitchFamily="34" charset="0"/>
                          <a:cs typeface="Times New Roman" panose="02020603050405020304" pitchFamily="18" charset="0"/>
                        </a:rPr>
                        <a:t>.045</a:t>
                      </a:r>
                      <a:endParaRPr lang="lt-LT" sz="1600" kern="100" dirty="0">
                        <a:effectLst/>
                        <a:latin typeface="+mn-lt"/>
                        <a:ea typeface="Calibri" panose="020F0502020204030204" pitchFamily="34"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38100" marR="38100" algn="r">
                        <a:lnSpc>
                          <a:spcPts val="1600"/>
                        </a:lnSpc>
                        <a:spcAft>
                          <a:spcPts val="800"/>
                        </a:spcAft>
                      </a:pPr>
                      <a:r>
                        <a:rPr lang="lt-LT" sz="1600" kern="0" dirty="0">
                          <a:solidFill>
                            <a:srgbClr val="010205"/>
                          </a:solidFill>
                          <a:effectLst/>
                          <a:latin typeface="+mn-lt"/>
                          <a:ea typeface="Calibri" panose="020F0502020204030204" pitchFamily="34" charset="0"/>
                          <a:cs typeface="Times New Roman" panose="02020603050405020304" pitchFamily="18" charset="0"/>
                        </a:rPr>
                        <a:t>0</a:t>
                      </a:r>
                      <a:r>
                        <a:rPr lang="en-GB" sz="1600" kern="0" dirty="0">
                          <a:solidFill>
                            <a:srgbClr val="010205"/>
                          </a:solidFill>
                          <a:effectLst/>
                          <a:latin typeface="+mn-lt"/>
                          <a:ea typeface="Calibri" panose="020F0502020204030204" pitchFamily="34" charset="0"/>
                          <a:cs typeface="Times New Roman" panose="02020603050405020304" pitchFamily="18" charset="0"/>
                        </a:rPr>
                        <a:t>.690</a:t>
                      </a:r>
                      <a:endParaRPr lang="lt-LT" sz="1600" kern="100" dirty="0">
                        <a:effectLst/>
                        <a:latin typeface="+mn-lt"/>
                        <a:ea typeface="Calibri" panose="020F0502020204030204" pitchFamily="34" charset="0"/>
                        <a:cs typeface="Times New Roman" panose="02020603050405020304" pitchFamily="18" charset="0"/>
                      </a:endParaRPr>
                    </a:p>
                  </a:txBody>
                  <a:tcPr marL="0" marR="0" marT="0" marB="0">
                    <a:solidFill>
                      <a:schemeClr val="accent2">
                        <a:lumMod val="20000"/>
                        <a:lumOff val="80000"/>
                      </a:schemeClr>
                    </a:solidFill>
                  </a:tcPr>
                </a:tc>
                <a:tc>
                  <a:txBody>
                    <a:bodyPr/>
                    <a:lstStyle/>
                    <a:p>
                      <a:pPr algn="ctr" fontAlgn="ctr"/>
                      <a:r>
                        <a:rPr lang="lt-LT" sz="1600" b="0" i="0" u="none" strike="noStrike" dirty="0">
                          <a:solidFill>
                            <a:srgbClr val="000000"/>
                          </a:solidFill>
                          <a:effectLst/>
                          <a:latin typeface="+mn-lt"/>
                        </a:rPr>
                        <a:t>Mažas</a:t>
                      </a:r>
                    </a:p>
                  </a:txBody>
                  <a:tcPr marL="7620" marR="7620" marT="7620" marB="0" anchor="ctr">
                    <a:solidFill>
                      <a:schemeClr val="accent2">
                        <a:lumMod val="20000"/>
                        <a:lumOff val="80000"/>
                      </a:schemeClr>
                    </a:solidFill>
                  </a:tcPr>
                </a:tc>
                <a:extLst>
                  <a:ext uri="{0D108BD9-81ED-4DB2-BD59-A6C34878D82A}">
                    <a16:rowId xmlns:a16="http://schemas.microsoft.com/office/drawing/2014/main" val="3652573303"/>
                  </a:ext>
                </a:extLst>
              </a:tr>
              <a:tr h="268279">
                <a:tc>
                  <a:txBody>
                    <a:bodyPr/>
                    <a:lstStyle/>
                    <a:p>
                      <a:pPr algn="l" fontAlgn="ctr"/>
                      <a:r>
                        <a:rPr lang="lt-LT" sz="1600" u="none" strike="noStrike">
                          <a:effectLst/>
                          <a:latin typeface="+mn-lt"/>
                        </a:rPr>
                        <a:t> VI K</a:t>
                      </a:r>
                      <a:endParaRPr lang="lt-LT" sz="1600" b="0" i="0" u="none" strike="noStrike">
                        <a:solidFill>
                          <a:srgbClr val="000000"/>
                        </a:solidFill>
                        <a:effectLst/>
                        <a:latin typeface="+mn-lt"/>
                      </a:endParaRPr>
                    </a:p>
                  </a:txBody>
                  <a:tcPr marL="7620" marR="7620" marT="7620" marB="0" anchor="ctr">
                    <a:solidFill>
                      <a:schemeClr val="accent2">
                        <a:lumMod val="20000"/>
                        <a:lumOff val="80000"/>
                      </a:schemeClr>
                    </a:solidFill>
                  </a:tcPr>
                </a:tc>
                <a:tc>
                  <a:txBody>
                    <a:bodyPr/>
                    <a:lstStyle/>
                    <a:p>
                      <a:pPr marL="38100" marR="38100" algn="r">
                        <a:lnSpc>
                          <a:spcPts val="1600"/>
                        </a:lnSpc>
                        <a:spcAft>
                          <a:spcPts val="800"/>
                        </a:spcAft>
                      </a:pPr>
                      <a:r>
                        <a:rPr lang="en-GB" sz="1600" kern="0" dirty="0">
                          <a:solidFill>
                            <a:srgbClr val="010205"/>
                          </a:solidFill>
                          <a:effectLst/>
                          <a:latin typeface="+mn-lt"/>
                          <a:ea typeface="Calibri" panose="020F0502020204030204" pitchFamily="34" charset="0"/>
                          <a:cs typeface="Times New Roman" panose="02020603050405020304" pitchFamily="18" charset="0"/>
                        </a:rPr>
                        <a:t>-</a:t>
                      </a:r>
                      <a:r>
                        <a:rPr lang="lt-LT" sz="1600" kern="0" dirty="0">
                          <a:solidFill>
                            <a:srgbClr val="010205"/>
                          </a:solidFill>
                          <a:effectLst/>
                          <a:latin typeface="+mn-lt"/>
                          <a:ea typeface="Calibri" panose="020F0502020204030204" pitchFamily="34" charset="0"/>
                          <a:cs typeface="Times New Roman" panose="02020603050405020304" pitchFamily="18" charset="0"/>
                        </a:rPr>
                        <a:t>0</a:t>
                      </a:r>
                      <a:r>
                        <a:rPr lang="en-GB" sz="1600" kern="0" dirty="0">
                          <a:solidFill>
                            <a:srgbClr val="010205"/>
                          </a:solidFill>
                          <a:effectLst/>
                          <a:latin typeface="+mn-lt"/>
                          <a:ea typeface="Calibri" panose="020F0502020204030204" pitchFamily="34" charset="0"/>
                          <a:cs typeface="Times New Roman" panose="02020603050405020304" pitchFamily="18" charset="0"/>
                        </a:rPr>
                        <a:t>.060</a:t>
                      </a:r>
                      <a:endParaRPr lang="lt-LT" sz="1600" kern="100" dirty="0">
                        <a:effectLst/>
                        <a:latin typeface="+mn-lt"/>
                        <a:ea typeface="Calibri" panose="020F0502020204030204" pitchFamily="34"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38100" marR="38100" algn="r">
                        <a:lnSpc>
                          <a:spcPts val="1600"/>
                        </a:lnSpc>
                        <a:spcAft>
                          <a:spcPts val="800"/>
                        </a:spcAft>
                      </a:pPr>
                      <a:r>
                        <a:rPr lang="en-GB" sz="1600" kern="0" dirty="0">
                          <a:solidFill>
                            <a:srgbClr val="010205"/>
                          </a:solidFill>
                          <a:effectLst/>
                          <a:latin typeface="+mn-lt"/>
                          <a:ea typeface="Calibri" panose="020F0502020204030204" pitchFamily="34" charset="0"/>
                          <a:cs typeface="Times New Roman" panose="02020603050405020304" pitchFamily="18" charset="0"/>
                        </a:rPr>
                        <a:t>-</a:t>
                      </a:r>
                      <a:r>
                        <a:rPr lang="lt-LT" sz="1600" kern="0" dirty="0">
                          <a:solidFill>
                            <a:srgbClr val="010205"/>
                          </a:solidFill>
                          <a:effectLst/>
                          <a:latin typeface="+mn-lt"/>
                          <a:ea typeface="Calibri" panose="020F0502020204030204" pitchFamily="34" charset="0"/>
                          <a:cs typeface="Times New Roman" panose="02020603050405020304" pitchFamily="18" charset="0"/>
                        </a:rPr>
                        <a:t>0</a:t>
                      </a:r>
                      <a:r>
                        <a:rPr lang="en-GB" sz="1600" kern="0" dirty="0">
                          <a:solidFill>
                            <a:srgbClr val="010205"/>
                          </a:solidFill>
                          <a:effectLst/>
                          <a:latin typeface="+mn-lt"/>
                          <a:ea typeface="Calibri" panose="020F0502020204030204" pitchFamily="34" charset="0"/>
                          <a:cs typeface="Times New Roman" panose="02020603050405020304" pitchFamily="18" charset="0"/>
                        </a:rPr>
                        <a:t>.327</a:t>
                      </a:r>
                      <a:endParaRPr lang="lt-LT" sz="1600" kern="100" dirty="0">
                        <a:effectLst/>
                        <a:latin typeface="+mn-lt"/>
                        <a:ea typeface="Calibri" panose="020F0502020204030204" pitchFamily="34"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38100" marR="38100" algn="r">
                        <a:lnSpc>
                          <a:spcPts val="1600"/>
                        </a:lnSpc>
                        <a:spcAft>
                          <a:spcPts val="800"/>
                        </a:spcAft>
                      </a:pPr>
                      <a:r>
                        <a:rPr lang="lt-LT" sz="1600" kern="0" dirty="0">
                          <a:solidFill>
                            <a:srgbClr val="010205"/>
                          </a:solidFill>
                          <a:effectLst/>
                          <a:latin typeface="+mn-lt"/>
                          <a:ea typeface="Calibri" panose="020F0502020204030204" pitchFamily="34" charset="0"/>
                          <a:cs typeface="Times New Roman" panose="02020603050405020304" pitchFamily="18" charset="0"/>
                        </a:rPr>
                        <a:t>0</a:t>
                      </a:r>
                      <a:r>
                        <a:rPr lang="en-GB" sz="1600" kern="0" dirty="0">
                          <a:solidFill>
                            <a:srgbClr val="010205"/>
                          </a:solidFill>
                          <a:effectLst/>
                          <a:latin typeface="+mn-lt"/>
                          <a:ea typeface="Calibri" panose="020F0502020204030204" pitchFamily="34" charset="0"/>
                          <a:cs typeface="Times New Roman" panose="02020603050405020304" pitchFamily="18" charset="0"/>
                        </a:rPr>
                        <a:t>.207</a:t>
                      </a:r>
                      <a:endParaRPr lang="lt-LT" sz="1600" kern="100" dirty="0">
                        <a:effectLst/>
                        <a:latin typeface="+mn-lt"/>
                        <a:ea typeface="Calibri" panose="020F0502020204030204" pitchFamily="34" charset="0"/>
                        <a:cs typeface="Times New Roman" panose="02020603050405020304" pitchFamily="18" charset="0"/>
                      </a:endParaRPr>
                    </a:p>
                  </a:txBody>
                  <a:tcPr marL="0" marR="0" marT="0" marB="0">
                    <a:solidFill>
                      <a:schemeClr val="accent2">
                        <a:lumMod val="20000"/>
                        <a:lumOff val="80000"/>
                      </a:schemeClr>
                    </a:solidFill>
                  </a:tcPr>
                </a:tc>
                <a:tc>
                  <a:txBody>
                    <a:bodyPr/>
                    <a:lstStyle/>
                    <a:p>
                      <a:pPr algn="ctr" fontAlgn="ctr"/>
                      <a:r>
                        <a:rPr lang="lt-LT" sz="1600" b="0" i="0" u="none" strike="noStrike" dirty="0">
                          <a:solidFill>
                            <a:srgbClr val="000000"/>
                          </a:solidFill>
                          <a:effectLst/>
                          <a:latin typeface="+mn-lt"/>
                        </a:rPr>
                        <a:t>-</a:t>
                      </a:r>
                    </a:p>
                  </a:txBody>
                  <a:tcPr marL="7620" marR="7620" marT="7620" marB="0" anchor="ctr">
                    <a:solidFill>
                      <a:schemeClr val="accent2">
                        <a:lumMod val="20000"/>
                        <a:lumOff val="80000"/>
                      </a:schemeClr>
                    </a:solidFill>
                  </a:tcPr>
                </a:tc>
                <a:extLst>
                  <a:ext uri="{0D108BD9-81ED-4DB2-BD59-A6C34878D82A}">
                    <a16:rowId xmlns:a16="http://schemas.microsoft.com/office/drawing/2014/main" val="1093973134"/>
                  </a:ext>
                </a:extLst>
              </a:tr>
            </a:tbl>
          </a:graphicData>
        </a:graphic>
      </p:graphicFrame>
      <p:sp>
        <p:nvSpPr>
          <p:cNvPr id="5" name="TextBox 4">
            <a:extLst>
              <a:ext uri="{FF2B5EF4-FFF2-40B4-BE49-F238E27FC236}">
                <a16:creationId xmlns:a16="http://schemas.microsoft.com/office/drawing/2014/main" id="{886F6846-60EB-3D6C-F106-3C371C207C8B}"/>
              </a:ext>
            </a:extLst>
          </p:cNvPr>
          <p:cNvSpPr txBox="1"/>
          <p:nvPr/>
        </p:nvSpPr>
        <p:spPr>
          <a:xfrm>
            <a:off x="2142004" y="5472715"/>
            <a:ext cx="7055004" cy="923330"/>
          </a:xfrm>
          <a:prstGeom prst="rect">
            <a:avLst/>
          </a:prstGeom>
          <a:noFill/>
        </p:spPr>
        <p:txBody>
          <a:bodyPr wrap="square">
            <a:spAutoFit/>
          </a:bodyPr>
          <a:lstStyle/>
          <a:p>
            <a:r>
              <a:rPr lang="lt-LT" dirty="0">
                <a:latin typeface="Montserrat" panose="00000500000000000000" pitchFamily="2" charset="0"/>
              </a:rPr>
              <a:t>Didelis efekto dydis reiškia, kad </a:t>
            </a:r>
            <a:r>
              <a:rPr lang="lt-LT" b="1" dirty="0">
                <a:latin typeface="Montserrat" panose="00000500000000000000" pitchFamily="2" charset="0"/>
              </a:rPr>
              <a:t>tyrimo rezultatai turi praktinę reikšmę</a:t>
            </a:r>
            <a:r>
              <a:rPr lang="lt-LT" dirty="0">
                <a:latin typeface="Montserrat" panose="00000500000000000000" pitchFamily="2" charset="0"/>
              </a:rPr>
              <a:t>, </a:t>
            </a:r>
          </a:p>
          <a:p>
            <a:r>
              <a:rPr lang="lt-LT" dirty="0">
                <a:latin typeface="Montserrat" panose="00000500000000000000" pitchFamily="2" charset="0"/>
              </a:rPr>
              <a:t>o mažas efekto dydis rodo ribotą praktinį pritaikymą.</a:t>
            </a:r>
          </a:p>
        </p:txBody>
      </p:sp>
    </p:spTree>
    <p:extLst>
      <p:ext uri="{BB962C8B-B14F-4D97-AF65-F5344CB8AC3E}">
        <p14:creationId xmlns:p14="http://schemas.microsoft.com/office/powerpoint/2010/main" val="3696294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6000"/>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67072-48B9-05A1-B876-B20617DE0977}"/>
              </a:ext>
            </a:extLst>
          </p:cNvPr>
          <p:cNvSpPr>
            <a:spLocks noGrp="1"/>
          </p:cNvSpPr>
          <p:nvPr>
            <p:ph type="title"/>
          </p:nvPr>
        </p:nvSpPr>
        <p:spPr>
          <a:xfrm>
            <a:off x="683568" y="-206186"/>
            <a:ext cx="8003232" cy="1143000"/>
          </a:xfrm>
        </p:spPr>
        <p:txBody>
          <a:bodyPr/>
          <a:lstStyle/>
          <a:p>
            <a:r>
              <a:rPr lang="en-US" dirty="0" err="1"/>
              <a:t>Stresas</a:t>
            </a:r>
            <a:r>
              <a:rPr lang="en-US" dirty="0"/>
              <a:t> ir </a:t>
            </a:r>
            <a:r>
              <a:rPr lang="en-US" dirty="0" err="1"/>
              <a:t>pasekm</a:t>
            </a:r>
            <a:r>
              <a:rPr lang="lt-LT" dirty="0"/>
              <a:t>ės: faktai</a:t>
            </a:r>
          </a:p>
        </p:txBody>
      </p:sp>
      <p:sp>
        <p:nvSpPr>
          <p:cNvPr id="3" name="Content Placeholder 2">
            <a:extLst>
              <a:ext uri="{FF2B5EF4-FFF2-40B4-BE49-F238E27FC236}">
                <a16:creationId xmlns:a16="http://schemas.microsoft.com/office/drawing/2014/main" id="{1F8AB5B2-5C9F-03DB-3EE8-6FB3E81385EC}"/>
              </a:ext>
            </a:extLst>
          </p:cNvPr>
          <p:cNvSpPr>
            <a:spLocks noGrp="1"/>
          </p:cNvSpPr>
          <p:nvPr>
            <p:ph idx="1"/>
          </p:nvPr>
        </p:nvSpPr>
        <p:spPr>
          <a:xfrm>
            <a:off x="53752" y="620688"/>
            <a:ext cx="9036496" cy="5871998"/>
          </a:xfrm>
        </p:spPr>
        <p:txBody>
          <a:bodyPr>
            <a:noAutofit/>
          </a:bodyPr>
          <a:lstStyle/>
          <a:p>
            <a:r>
              <a:rPr lang="lt-LT" sz="1800" dirty="0">
                <a:solidFill>
                  <a:schemeClr val="accent1">
                    <a:lumMod val="50000"/>
                  </a:schemeClr>
                </a:solidFill>
              </a:rPr>
              <a:t>Pasaulinis </a:t>
            </a:r>
            <a:r>
              <a:rPr lang="lt-LT" sz="1800" b="1" dirty="0">
                <a:solidFill>
                  <a:schemeClr val="accent1">
                    <a:lumMod val="50000"/>
                  </a:schemeClr>
                </a:solidFill>
              </a:rPr>
              <a:t>streso paplitimas- 36,5%, psichologiniai išgyvenimai- 50,0 %, </a:t>
            </a:r>
            <a:r>
              <a:rPr lang="lt-LT" sz="1800" dirty="0">
                <a:solidFill>
                  <a:schemeClr val="accent1">
                    <a:lumMod val="50000"/>
                  </a:schemeClr>
                </a:solidFill>
              </a:rPr>
              <a:t>depresija- 28,0 %; nerimas- 26,9% ; 24,1%- potrauminio streso simptomai, 27,6%- miego problemos (</a:t>
            </a:r>
            <a:r>
              <a:rPr lang="lt-LT" sz="1800" dirty="0" err="1">
                <a:solidFill>
                  <a:schemeClr val="accent1">
                    <a:lumMod val="50000"/>
                  </a:schemeClr>
                </a:solidFill>
              </a:rPr>
              <a:t>Nochaiwong</a:t>
            </a:r>
            <a:r>
              <a:rPr lang="lt-LT" sz="1800" dirty="0">
                <a:solidFill>
                  <a:schemeClr val="accent1">
                    <a:lumMod val="50000"/>
                  </a:schemeClr>
                </a:solidFill>
              </a:rPr>
              <a:t> S et al, 2021).</a:t>
            </a:r>
          </a:p>
          <a:p>
            <a:r>
              <a:rPr lang="en" sz="1800" b="1" dirty="0">
                <a:solidFill>
                  <a:schemeClr val="accent1">
                    <a:lumMod val="50000"/>
                  </a:schemeClr>
                </a:solidFill>
              </a:rPr>
              <a:t>33%</a:t>
            </a:r>
            <a:r>
              <a:rPr lang="lt-LT" sz="1800" b="1" dirty="0">
                <a:solidFill>
                  <a:schemeClr val="accent1">
                    <a:lumMod val="50000"/>
                  </a:schemeClr>
                </a:solidFill>
              </a:rPr>
              <a:t> </a:t>
            </a:r>
            <a:r>
              <a:rPr lang="lt-LT" sz="1800" dirty="0">
                <a:solidFill>
                  <a:schemeClr val="accent1">
                    <a:lumMod val="50000"/>
                  </a:schemeClr>
                </a:solidFill>
              </a:rPr>
              <a:t>žmonių patiria ekstremalų stresą.</a:t>
            </a:r>
          </a:p>
          <a:p>
            <a:r>
              <a:rPr lang="lt-LT" sz="1800" dirty="0">
                <a:solidFill>
                  <a:schemeClr val="accent1">
                    <a:lumMod val="50000"/>
                  </a:schemeClr>
                </a:solidFill>
                <a:ea typeface="Calibri" panose="020F0502020204030204" pitchFamily="34" charset="0"/>
              </a:rPr>
              <a:t>Streso paplitimas Europoje- </a:t>
            </a:r>
            <a:r>
              <a:rPr lang="lt-LT" sz="1800" b="1" dirty="0">
                <a:solidFill>
                  <a:schemeClr val="accent1">
                    <a:lumMod val="50000"/>
                  </a:schemeClr>
                </a:solidFill>
                <a:ea typeface="Calibri" panose="020F0502020204030204" pitchFamily="34" charset="0"/>
              </a:rPr>
              <a:t>31.9%</a:t>
            </a:r>
            <a:r>
              <a:rPr lang="lt-LT" sz="1800" dirty="0">
                <a:solidFill>
                  <a:schemeClr val="accent1">
                    <a:lumMod val="50000"/>
                  </a:schemeClr>
                </a:solidFill>
                <a:ea typeface="Calibri" panose="020F0502020204030204" pitchFamily="34" charset="0"/>
              </a:rPr>
              <a:t> (2020 m).</a:t>
            </a:r>
          </a:p>
          <a:p>
            <a:r>
              <a:rPr lang="lt-LT" sz="1800" dirty="0">
                <a:solidFill>
                  <a:schemeClr val="accent1">
                    <a:lumMod val="50000"/>
                  </a:schemeClr>
                </a:solidFill>
              </a:rPr>
              <a:t>2022 </a:t>
            </a:r>
            <a:r>
              <a:rPr lang="lt-LT" sz="1800" dirty="0" err="1">
                <a:solidFill>
                  <a:schemeClr val="accent1">
                    <a:lumMod val="50000"/>
                  </a:schemeClr>
                </a:solidFill>
              </a:rPr>
              <a:t>Stress</a:t>
            </a:r>
            <a:r>
              <a:rPr lang="lt-LT" sz="1800" dirty="0">
                <a:solidFill>
                  <a:schemeClr val="accent1">
                    <a:lumMod val="50000"/>
                  </a:schemeClr>
                </a:solidFill>
              </a:rPr>
              <a:t> </a:t>
            </a:r>
            <a:r>
              <a:rPr lang="lt-LT" sz="1800" dirty="0" err="1">
                <a:solidFill>
                  <a:schemeClr val="accent1">
                    <a:lumMod val="50000"/>
                  </a:schemeClr>
                </a:solidFill>
              </a:rPr>
              <a:t>in</a:t>
            </a:r>
            <a:r>
              <a:rPr lang="lt-LT" sz="1800" dirty="0">
                <a:solidFill>
                  <a:schemeClr val="accent1">
                    <a:lumMod val="50000"/>
                  </a:schemeClr>
                </a:solidFill>
              </a:rPr>
              <a:t> America™ apklausos duomenimis, </a:t>
            </a:r>
            <a:r>
              <a:rPr lang="lt-LT" sz="1800" b="1" dirty="0">
                <a:solidFill>
                  <a:schemeClr val="accent1">
                    <a:lumMod val="50000"/>
                  </a:schemeClr>
                </a:solidFill>
              </a:rPr>
              <a:t>76%</a:t>
            </a:r>
            <a:r>
              <a:rPr lang="lt-LT" sz="1800" dirty="0">
                <a:solidFill>
                  <a:schemeClr val="accent1">
                    <a:lumMod val="50000"/>
                  </a:schemeClr>
                </a:solidFill>
              </a:rPr>
              <a:t> teigė, kad praėjusį mėnesį patyrė </a:t>
            </a:r>
            <a:r>
              <a:rPr lang="lt-LT" sz="1800" b="1" dirty="0">
                <a:solidFill>
                  <a:schemeClr val="accent1">
                    <a:lumMod val="50000"/>
                  </a:schemeClr>
                </a:solidFill>
              </a:rPr>
              <a:t>streso poveikį sveikatai</a:t>
            </a:r>
            <a:r>
              <a:rPr lang="lt-LT" sz="1800" dirty="0">
                <a:solidFill>
                  <a:schemeClr val="accent1">
                    <a:lumMod val="50000"/>
                  </a:schemeClr>
                </a:solidFill>
              </a:rPr>
              <a:t>, įskaitant galvos skausmą (38%), nuovargį (35%), nervingumą ar nerimą (34%), jautė depresiją arba liūdesį (33 proc.).</a:t>
            </a:r>
          </a:p>
          <a:p>
            <a:pPr>
              <a:buFont typeface="Arial" panose="020B0604020202020204" pitchFamily="34" charset="0"/>
              <a:buChar char="•"/>
            </a:pPr>
            <a:r>
              <a:rPr lang="lt-LT" sz="1800" b="0" i="0" dirty="0">
                <a:solidFill>
                  <a:schemeClr val="accent1">
                    <a:lumMod val="50000"/>
                  </a:schemeClr>
                </a:solidFill>
                <a:effectLst/>
              </a:rPr>
              <a:t>Stresas gali būti reikšmingas iki </a:t>
            </a:r>
            <a:r>
              <a:rPr lang="de-DE" sz="1800" b="1" i="0" dirty="0">
                <a:solidFill>
                  <a:schemeClr val="accent1">
                    <a:lumMod val="50000"/>
                  </a:schemeClr>
                </a:solidFill>
                <a:effectLst/>
              </a:rPr>
              <a:t>90%</a:t>
            </a:r>
            <a:r>
              <a:rPr lang="lt-LT" sz="1800" b="0" i="0" dirty="0">
                <a:solidFill>
                  <a:schemeClr val="accent1">
                    <a:lumMod val="50000"/>
                  </a:schemeClr>
                </a:solidFill>
                <a:effectLst/>
              </a:rPr>
              <a:t> ligų ir įvykių</a:t>
            </a:r>
            <a:r>
              <a:rPr lang="lt-LT" sz="1800" dirty="0">
                <a:solidFill>
                  <a:schemeClr val="accent1">
                    <a:lumMod val="50000"/>
                  </a:schemeClr>
                </a:solidFill>
              </a:rPr>
              <a:t>:  širdies ligos, vėžiniai susirgimai, plaučių ligos, nelaimingi atsitikimai, cirozė ir savižudybės. Kasmet vidutiniškai </a:t>
            </a:r>
            <a:r>
              <a:rPr lang="en-US" sz="1800" b="1" i="0" dirty="0">
                <a:solidFill>
                  <a:schemeClr val="accent1">
                    <a:lumMod val="50000"/>
                  </a:schemeClr>
                </a:solidFill>
                <a:effectLst/>
              </a:rPr>
              <a:t>5 </a:t>
            </a:r>
            <a:r>
              <a:rPr lang="en-US" sz="1800" b="1" i="0" dirty="0" err="1">
                <a:solidFill>
                  <a:schemeClr val="accent1">
                    <a:lumMod val="50000"/>
                  </a:schemeClr>
                </a:solidFill>
                <a:effectLst/>
              </a:rPr>
              <a:t>milijonai</a:t>
            </a:r>
            <a:r>
              <a:rPr lang="en-US" sz="1800" b="1" i="0" dirty="0">
                <a:solidFill>
                  <a:schemeClr val="accent1">
                    <a:lumMod val="50000"/>
                  </a:schemeClr>
                </a:solidFill>
                <a:effectLst/>
              </a:rPr>
              <a:t> </a:t>
            </a:r>
            <a:r>
              <a:rPr lang="en-US" sz="1800" b="0" i="0" dirty="0">
                <a:solidFill>
                  <a:schemeClr val="accent1">
                    <a:lumMod val="50000"/>
                  </a:schemeClr>
                </a:solidFill>
                <a:effectLst/>
              </a:rPr>
              <a:t>mir</a:t>
            </a:r>
            <a:r>
              <a:rPr lang="lt-LT" sz="1800" b="0" i="0" dirty="0" err="1">
                <a:solidFill>
                  <a:schemeClr val="accent1">
                    <a:lumMod val="50000"/>
                  </a:schemeClr>
                </a:solidFill>
                <a:effectLst/>
              </a:rPr>
              <a:t>čių</a:t>
            </a:r>
            <a:r>
              <a:rPr lang="lt-LT" sz="1800" b="0" i="0" dirty="0">
                <a:solidFill>
                  <a:schemeClr val="accent1">
                    <a:lumMod val="50000"/>
                  </a:schemeClr>
                </a:solidFill>
                <a:effectLst/>
              </a:rPr>
              <a:t> pasaulyje yra priskiriamos prie nuotaikų ir nerimo sutrikimų.</a:t>
            </a:r>
            <a:endParaRPr lang="lt-LT" sz="1800" dirty="0">
              <a:solidFill>
                <a:schemeClr val="accent1">
                  <a:lumMod val="50000"/>
                </a:schemeClr>
              </a:solidFill>
            </a:endParaRPr>
          </a:p>
          <a:p>
            <a:r>
              <a:rPr lang="lt-LT" sz="1800" b="1" dirty="0">
                <a:solidFill>
                  <a:schemeClr val="accent1">
                    <a:lumMod val="50000"/>
                  </a:schemeClr>
                </a:solidFill>
              </a:rPr>
              <a:t>1 iš 8 </a:t>
            </a:r>
            <a:r>
              <a:rPr lang="lt-LT" sz="1800" dirty="0">
                <a:solidFill>
                  <a:schemeClr val="accent1">
                    <a:lumMod val="50000"/>
                  </a:schemeClr>
                </a:solidFill>
              </a:rPr>
              <a:t>žmonių pasaulyje gyvena su psichikos sutrikimu (970 </a:t>
            </a:r>
            <a:r>
              <a:rPr lang="lt-LT" sz="1800" dirty="0" err="1">
                <a:solidFill>
                  <a:schemeClr val="accent1">
                    <a:lumMod val="50000"/>
                  </a:schemeClr>
                </a:solidFill>
              </a:rPr>
              <a:t>mln</a:t>
            </a:r>
            <a:r>
              <a:rPr lang="lt-LT" sz="1800" dirty="0">
                <a:solidFill>
                  <a:schemeClr val="accent1">
                    <a:lumMod val="50000"/>
                  </a:schemeClr>
                </a:solidFill>
              </a:rPr>
              <a:t>),- dažniausi yra nerimas ir depresija (PSO, </a:t>
            </a:r>
            <a:r>
              <a:rPr lang="en-US" sz="1800" dirty="0">
                <a:solidFill>
                  <a:schemeClr val="accent1">
                    <a:lumMod val="50000"/>
                  </a:schemeClr>
                </a:solidFill>
              </a:rPr>
              <a:t>2019</a:t>
            </a:r>
            <a:r>
              <a:rPr lang="lt-LT" sz="1800" dirty="0">
                <a:solidFill>
                  <a:schemeClr val="accent1">
                    <a:lumMod val="50000"/>
                  </a:schemeClr>
                </a:solidFill>
              </a:rPr>
              <a:t>).</a:t>
            </a:r>
            <a:endParaRPr lang="en-US" sz="1800" dirty="0">
              <a:solidFill>
                <a:schemeClr val="accent1">
                  <a:lumMod val="50000"/>
                </a:schemeClr>
              </a:solidFill>
            </a:endParaRPr>
          </a:p>
          <a:p>
            <a:r>
              <a:rPr lang="lt-LT" sz="1800" dirty="0">
                <a:solidFill>
                  <a:schemeClr val="accent1">
                    <a:lumMod val="50000"/>
                  </a:schemeClr>
                </a:solidFill>
              </a:rPr>
              <a:t>Psichikos sutrikimai apima reikšmingus </a:t>
            </a:r>
            <a:r>
              <a:rPr lang="lt-LT" sz="1800" b="1" dirty="0">
                <a:solidFill>
                  <a:schemeClr val="accent1">
                    <a:lumMod val="50000"/>
                  </a:schemeClr>
                </a:solidFill>
              </a:rPr>
              <a:t>mąstymo, emocinio reguliavimo ar elgesio </a:t>
            </a:r>
            <a:r>
              <a:rPr lang="lt-LT" sz="1800" dirty="0">
                <a:solidFill>
                  <a:schemeClr val="accent1">
                    <a:lumMod val="50000"/>
                  </a:schemeClr>
                </a:solidFill>
              </a:rPr>
              <a:t>sutrikimus. Daugelis žmonių taip pat patiria </a:t>
            </a:r>
            <a:r>
              <a:rPr lang="lt-LT" sz="1800" b="1" dirty="0">
                <a:solidFill>
                  <a:schemeClr val="accent1">
                    <a:lumMod val="50000"/>
                  </a:schemeClr>
                </a:solidFill>
              </a:rPr>
              <a:t>stigmą, diskriminaciją ir žmogaus teisių pažeidimus</a:t>
            </a:r>
            <a:r>
              <a:rPr lang="lt-LT" sz="1800" dirty="0">
                <a:solidFill>
                  <a:schemeClr val="accent1">
                    <a:lumMod val="50000"/>
                  </a:schemeClr>
                </a:solidFill>
              </a:rPr>
              <a:t>.</a:t>
            </a:r>
          </a:p>
          <a:p>
            <a:r>
              <a:rPr lang="lt-LT" sz="1800" dirty="0">
                <a:solidFill>
                  <a:schemeClr val="accent1">
                    <a:lumMod val="50000"/>
                  </a:schemeClr>
                </a:solidFill>
              </a:rPr>
              <a:t>PSO Visapusiškame psichikos sveikatos veiksmų plane 2013–2030 m. pripažįstamas esminis psichikos sveikatos vaidmuo siekiant sveikatos visiems žmonėms, o vienas iš tikslų- įgyvendinti psichikos </a:t>
            </a:r>
            <a:r>
              <a:rPr lang="lt-LT" sz="1800" b="1" dirty="0">
                <a:solidFill>
                  <a:schemeClr val="accent1">
                    <a:lumMod val="50000"/>
                  </a:schemeClr>
                </a:solidFill>
              </a:rPr>
              <a:t>sveikatos skatinimo ir prevencijos strategijas</a:t>
            </a:r>
            <a:r>
              <a:rPr lang="lt-LT" sz="1800" dirty="0">
                <a:solidFill>
                  <a:schemeClr val="accent1">
                    <a:lumMod val="50000"/>
                  </a:schemeClr>
                </a:solidFill>
              </a:rPr>
              <a:t>.</a:t>
            </a:r>
          </a:p>
          <a:p>
            <a:r>
              <a:rPr lang="lt-LT" sz="1800" dirty="0">
                <a:solidFill>
                  <a:schemeClr val="accent1">
                    <a:lumMod val="50000"/>
                  </a:schemeClr>
                </a:solidFill>
                <a:ea typeface="Times New Roman" panose="02020603050405020304" pitchFamily="18" charset="0"/>
              </a:rPr>
              <a:t>S</a:t>
            </a:r>
            <a:r>
              <a:rPr lang="en-GB" sz="1800" dirty="0">
                <a:solidFill>
                  <a:schemeClr val="accent1">
                    <a:lumMod val="50000"/>
                  </a:schemeClr>
                </a:solidFill>
                <a:effectLst/>
                <a:ea typeface="Times New Roman" panose="02020603050405020304" pitchFamily="18" charset="0"/>
              </a:rPr>
              <a:t>pa </a:t>
            </a:r>
            <a:r>
              <a:rPr lang="en-GB" sz="1800" dirty="0" err="1">
                <a:solidFill>
                  <a:schemeClr val="accent1">
                    <a:lumMod val="50000"/>
                  </a:schemeClr>
                </a:solidFill>
                <a:effectLst/>
                <a:ea typeface="Times New Roman" panose="02020603050405020304" pitchFamily="18" charset="0"/>
              </a:rPr>
              <a:t>terapija</a:t>
            </a:r>
            <a:r>
              <a:rPr lang="lt-LT" sz="1800" dirty="0">
                <a:solidFill>
                  <a:schemeClr val="accent1">
                    <a:lumMod val="50000"/>
                  </a:schemeClr>
                </a:solidFill>
                <a:ea typeface="Times New Roman" panose="02020603050405020304" pitchFamily="18" charset="0"/>
              </a:rPr>
              <a:t>/ </a:t>
            </a:r>
            <a:r>
              <a:rPr lang="en-GB" sz="1800" dirty="0" err="1">
                <a:solidFill>
                  <a:schemeClr val="accent1">
                    <a:lumMod val="50000"/>
                  </a:schemeClr>
                </a:solidFill>
                <a:effectLst/>
                <a:ea typeface="Times New Roman" panose="02020603050405020304" pitchFamily="18" charset="0"/>
              </a:rPr>
              <a:t>balneoterapija</a:t>
            </a:r>
            <a:r>
              <a:rPr lang="en-GB" sz="1800" dirty="0">
                <a:solidFill>
                  <a:schemeClr val="accent1">
                    <a:lumMod val="50000"/>
                  </a:schemeClr>
                </a:solidFill>
                <a:effectLst/>
                <a:ea typeface="Times New Roman" panose="02020603050405020304" pitchFamily="18" charset="0"/>
              </a:rPr>
              <a:t> </a:t>
            </a:r>
            <a:r>
              <a:rPr lang="en-GB" sz="1800" dirty="0" err="1">
                <a:solidFill>
                  <a:schemeClr val="accent1">
                    <a:lumMod val="50000"/>
                  </a:schemeClr>
                </a:solidFill>
                <a:effectLst/>
                <a:ea typeface="Times New Roman" panose="02020603050405020304" pitchFamily="18" charset="0"/>
              </a:rPr>
              <a:t>mažina</a:t>
            </a:r>
            <a:r>
              <a:rPr lang="en-GB" sz="1800" dirty="0">
                <a:solidFill>
                  <a:schemeClr val="accent1">
                    <a:lumMod val="50000"/>
                  </a:schemeClr>
                </a:solidFill>
                <a:effectLst/>
                <a:ea typeface="Times New Roman" panose="02020603050405020304" pitchFamily="18" charset="0"/>
              </a:rPr>
              <a:t> </a:t>
            </a:r>
            <a:r>
              <a:rPr lang="en-GB" sz="1800" dirty="0" err="1">
                <a:solidFill>
                  <a:schemeClr val="accent1">
                    <a:lumMod val="50000"/>
                  </a:schemeClr>
                </a:solidFill>
                <a:effectLst/>
                <a:ea typeface="Times New Roman" panose="02020603050405020304" pitchFamily="18" charset="0"/>
              </a:rPr>
              <a:t>stresą</a:t>
            </a:r>
            <a:r>
              <a:rPr lang="en-GB" sz="1800" dirty="0">
                <a:solidFill>
                  <a:schemeClr val="accent1">
                    <a:lumMod val="50000"/>
                  </a:schemeClr>
                </a:solidFill>
                <a:effectLst/>
                <a:ea typeface="Times New Roman" panose="02020603050405020304" pitchFamily="18" charset="0"/>
              </a:rPr>
              <a:t> ir </a:t>
            </a:r>
            <a:r>
              <a:rPr lang="en-GB" sz="1800" dirty="0" err="1">
                <a:solidFill>
                  <a:schemeClr val="accent1">
                    <a:lumMod val="50000"/>
                  </a:schemeClr>
                </a:solidFill>
                <a:effectLst/>
                <a:ea typeface="Times New Roman" panose="02020603050405020304" pitchFamily="18" charset="0"/>
              </a:rPr>
              <a:t>bendras</a:t>
            </a:r>
            <a:r>
              <a:rPr lang="en-GB" sz="1800" dirty="0">
                <a:solidFill>
                  <a:schemeClr val="accent1">
                    <a:lumMod val="50000"/>
                  </a:schemeClr>
                </a:solidFill>
                <a:effectLst/>
                <a:ea typeface="Times New Roman" panose="02020603050405020304" pitchFamily="18" charset="0"/>
              </a:rPr>
              <a:t> </a:t>
            </a:r>
            <a:r>
              <a:rPr lang="en-GB" sz="1800" dirty="0" err="1">
                <a:solidFill>
                  <a:schemeClr val="accent1">
                    <a:lumMod val="50000"/>
                  </a:schemeClr>
                </a:solidFill>
                <a:effectLst/>
                <a:ea typeface="Times New Roman" panose="02020603050405020304" pitchFamily="18" charset="0"/>
              </a:rPr>
              <a:t>sveikatos</a:t>
            </a:r>
            <a:r>
              <a:rPr lang="en-GB" sz="1800" dirty="0">
                <a:solidFill>
                  <a:schemeClr val="accent1">
                    <a:lumMod val="50000"/>
                  </a:schemeClr>
                </a:solidFill>
                <a:effectLst/>
                <a:ea typeface="Times New Roman" panose="02020603050405020304" pitchFamily="18" charset="0"/>
              </a:rPr>
              <a:t> </a:t>
            </a:r>
            <a:r>
              <a:rPr lang="en-GB" sz="1800" dirty="0" err="1">
                <a:solidFill>
                  <a:schemeClr val="accent1">
                    <a:lumMod val="50000"/>
                  </a:schemeClr>
                </a:solidFill>
                <a:effectLst/>
                <a:ea typeface="Times New Roman" panose="02020603050405020304" pitchFamily="18" charset="0"/>
              </a:rPr>
              <a:t>problemas</a:t>
            </a:r>
            <a:r>
              <a:rPr lang="en-GB" sz="1800" dirty="0">
                <a:solidFill>
                  <a:schemeClr val="accent1">
                    <a:lumMod val="50000"/>
                  </a:schemeClr>
                </a:solidFill>
                <a:effectLst/>
                <a:ea typeface="Times New Roman" panose="02020603050405020304" pitchFamily="18" charset="0"/>
              </a:rPr>
              <a:t>, </a:t>
            </a:r>
            <a:r>
              <a:rPr lang="en-GB" sz="1800" dirty="0" err="1">
                <a:solidFill>
                  <a:schemeClr val="accent1">
                    <a:lumMod val="50000"/>
                  </a:schemeClr>
                </a:solidFill>
                <a:effectLst/>
                <a:ea typeface="Times New Roman" panose="02020603050405020304" pitchFamily="18" charset="0"/>
              </a:rPr>
              <a:t>gerina</a:t>
            </a:r>
            <a:r>
              <a:rPr lang="en-GB" sz="1800" dirty="0">
                <a:solidFill>
                  <a:schemeClr val="accent1">
                    <a:lumMod val="50000"/>
                  </a:schemeClr>
                </a:solidFill>
                <a:effectLst/>
                <a:ea typeface="Times New Roman" panose="02020603050405020304" pitchFamily="18" charset="0"/>
              </a:rPr>
              <a:t> </a:t>
            </a:r>
            <a:r>
              <a:rPr lang="en-GB" sz="1800" dirty="0" err="1">
                <a:solidFill>
                  <a:schemeClr val="accent1">
                    <a:lumMod val="50000"/>
                  </a:schemeClr>
                </a:solidFill>
                <a:effectLst/>
                <a:ea typeface="Times New Roman" panose="02020603050405020304" pitchFamily="18" charset="0"/>
              </a:rPr>
              <a:t>miegą</a:t>
            </a:r>
            <a:r>
              <a:rPr lang="en-GB" sz="1800" dirty="0">
                <a:solidFill>
                  <a:schemeClr val="accent1">
                    <a:lumMod val="50000"/>
                  </a:schemeClr>
                </a:solidFill>
                <a:effectLst/>
                <a:ea typeface="Times New Roman" panose="02020603050405020304" pitchFamily="18" charset="0"/>
              </a:rPr>
              <a:t>, </a:t>
            </a:r>
            <a:r>
              <a:rPr lang="en-GB" sz="1800" dirty="0" err="1">
                <a:solidFill>
                  <a:schemeClr val="accent1">
                    <a:lumMod val="50000"/>
                  </a:schemeClr>
                </a:solidFill>
                <a:effectLst/>
                <a:ea typeface="Times New Roman" panose="02020603050405020304" pitchFamily="18" charset="0"/>
              </a:rPr>
              <a:t>mažina</a:t>
            </a:r>
            <a:r>
              <a:rPr lang="en-GB" sz="1800" dirty="0">
                <a:solidFill>
                  <a:schemeClr val="accent1">
                    <a:lumMod val="50000"/>
                  </a:schemeClr>
                </a:solidFill>
                <a:effectLst/>
                <a:ea typeface="Times New Roman" panose="02020603050405020304" pitchFamily="18" charset="0"/>
              </a:rPr>
              <a:t> </a:t>
            </a:r>
            <a:r>
              <a:rPr lang="en-GB" sz="1800" dirty="0" err="1">
                <a:solidFill>
                  <a:schemeClr val="accent1">
                    <a:lumMod val="50000"/>
                  </a:schemeClr>
                </a:solidFill>
                <a:effectLst/>
                <a:ea typeface="Times New Roman" panose="02020603050405020304" pitchFamily="18" charset="0"/>
              </a:rPr>
              <a:t>liemens</a:t>
            </a:r>
            <a:r>
              <a:rPr lang="en-GB" sz="1800" dirty="0">
                <a:solidFill>
                  <a:schemeClr val="accent1">
                    <a:lumMod val="50000"/>
                  </a:schemeClr>
                </a:solidFill>
                <a:effectLst/>
                <a:ea typeface="Times New Roman" panose="02020603050405020304" pitchFamily="18" charset="0"/>
              </a:rPr>
              <a:t> </a:t>
            </a:r>
            <a:r>
              <a:rPr lang="en-GB" sz="1800" dirty="0" err="1">
                <a:solidFill>
                  <a:schemeClr val="accent1">
                    <a:lumMod val="50000"/>
                  </a:schemeClr>
                </a:solidFill>
                <a:effectLst/>
                <a:ea typeface="Times New Roman" panose="02020603050405020304" pitchFamily="18" charset="0"/>
              </a:rPr>
              <a:t>apimtis</a:t>
            </a:r>
            <a:r>
              <a:rPr lang="en-GB" sz="1800" dirty="0">
                <a:solidFill>
                  <a:schemeClr val="accent1">
                    <a:lumMod val="50000"/>
                  </a:schemeClr>
                </a:solidFill>
                <a:effectLst/>
                <a:ea typeface="Times New Roman" panose="02020603050405020304" pitchFamily="18" charset="0"/>
              </a:rPr>
              <a:t>, </a:t>
            </a:r>
            <a:r>
              <a:rPr lang="en-GB" sz="1800" dirty="0" err="1">
                <a:solidFill>
                  <a:schemeClr val="accent1">
                    <a:lumMod val="50000"/>
                  </a:schemeClr>
                </a:solidFill>
                <a:effectLst/>
                <a:ea typeface="Times New Roman" panose="02020603050405020304" pitchFamily="18" charset="0"/>
              </a:rPr>
              <a:t>gerina</a:t>
            </a:r>
            <a:r>
              <a:rPr lang="en-GB" sz="1800" dirty="0">
                <a:solidFill>
                  <a:schemeClr val="accent1">
                    <a:lumMod val="50000"/>
                  </a:schemeClr>
                </a:solidFill>
                <a:effectLst/>
                <a:ea typeface="Times New Roman" panose="02020603050405020304" pitchFamily="18" charset="0"/>
              </a:rPr>
              <a:t> </a:t>
            </a:r>
            <a:r>
              <a:rPr lang="en-GB" sz="1800" dirty="0" err="1">
                <a:solidFill>
                  <a:schemeClr val="accent1">
                    <a:lumMod val="50000"/>
                  </a:schemeClr>
                </a:solidFill>
                <a:effectLst/>
                <a:ea typeface="Times New Roman" panose="02020603050405020304" pitchFamily="18" charset="0"/>
              </a:rPr>
              <a:t>nuotaiką</a:t>
            </a:r>
            <a:r>
              <a:rPr lang="en-GB" sz="1800" dirty="0">
                <a:solidFill>
                  <a:schemeClr val="accent1">
                    <a:lumMod val="50000"/>
                  </a:schemeClr>
                </a:solidFill>
                <a:effectLst/>
                <a:ea typeface="Times New Roman" panose="02020603050405020304" pitchFamily="18" charset="0"/>
              </a:rPr>
              <a:t> (Stier-</a:t>
            </a:r>
            <a:r>
              <a:rPr lang="en-GB" sz="1800" dirty="0" err="1">
                <a:solidFill>
                  <a:schemeClr val="accent1">
                    <a:lumMod val="50000"/>
                  </a:schemeClr>
                </a:solidFill>
                <a:effectLst/>
                <a:ea typeface="Times New Roman" panose="02020603050405020304" pitchFamily="18" charset="0"/>
              </a:rPr>
              <a:t>Jarmer</a:t>
            </a:r>
            <a:r>
              <a:rPr lang="en-GB" sz="1800" dirty="0">
                <a:solidFill>
                  <a:schemeClr val="accent1">
                    <a:lumMod val="50000"/>
                  </a:schemeClr>
                </a:solidFill>
                <a:effectLst/>
                <a:ea typeface="Times New Roman" panose="02020603050405020304" pitchFamily="18" charset="0"/>
              </a:rPr>
              <a:t>, 2017)</a:t>
            </a:r>
            <a:r>
              <a:rPr lang="lt-LT" sz="1800" dirty="0">
                <a:solidFill>
                  <a:schemeClr val="accent1">
                    <a:lumMod val="50000"/>
                  </a:schemeClr>
                </a:solidFill>
                <a:effectLst/>
                <a:ea typeface="Times New Roman" panose="02020603050405020304" pitchFamily="18" charset="0"/>
              </a:rPr>
              <a:t>.</a:t>
            </a:r>
            <a:endParaRPr lang="lt-LT" sz="1800" dirty="0">
              <a:solidFill>
                <a:schemeClr val="accent1">
                  <a:lumMod val="50000"/>
                </a:schemeClr>
              </a:solidFill>
            </a:endParaRPr>
          </a:p>
        </p:txBody>
      </p:sp>
    </p:spTree>
    <p:extLst>
      <p:ext uri="{BB962C8B-B14F-4D97-AF65-F5344CB8AC3E}">
        <p14:creationId xmlns:p14="http://schemas.microsoft.com/office/powerpoint/2010/main" val="1711314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FD4EB-DE8B-AE9E-9FD9-13BBAC09DB10}"/>
              </a:ext>
            </a:extLst>
          </p:cNvPr>
          <p:cNvSpPr>
            <a:spLocks noGrp="1"/>
          </p:cNvSpPr>
          <p:nvPr>
            <p:ph type="title"/>
          </p:nvPr>
        </p:nvSpPr>
        <p:spPr/>
        <p:txBody>
          <a:bodyPr>
            <a:normAutofit fontScale="90000"/>
          </a:bodyPr>
          <a:lstStyle/>
          <a:p>
            <a:r>
              <a:rPr lang="en-US" dirty="0" err="1"/>
              <a:t>Proced</a:t>
            </a:r>
            <a:r>
              <a:rPr lang="lt-LT" dirty="0" err="1"/>
              <a:t>ūrų</a:t>
            </a:r>
            <a:r>
              <a:rPr lang="lt-LT" dirty="0"/>
              <a:t> poveikis miegui ir gerovės jausmui</a:t>
            </a:r>
          </a:p>
        </p:txBody>
      </p:sp>
      <p:graphicFrame>
        <p:nvGraphicFramePr>
          <p:cNvPr id="4" name="Content Placeholder 3">
            <a:extLst>
              <a:ext uri="{FF2B5EF4-FFF2-40B4-BE49-F238E27FC236}">
                <a16:creationId xmlns:a16="http://schemas.microsoft.com/office/drawing/2014/main" id="{1F61DBA4-713F-7A43-BE32-51300384709A}"/>
              </a:ext>
            </a:extLst>
          </p:cNvPr>
          <p:cNvGraphicFramePr>
            <a:graphicFrameLocks noGrp="1"/>
          </p:cNvGraphicFramePr>
          <p:nvPr>
            <p:ph idx="1"/>
            <p:extLst>
              <p:ext uri="{D42A27DB-BD31-4B8C-83A1-F6EECF244321}">
                <p14:modId xmlns:p14="http://schemas.microsoft.com/office/powerpoint/2010/main" val="4161633908"/>
              </p:ext>
            </p:extLst>
          </p:nvPr>
        </p:nvGraphicFramePr>
        <p:xfrm>
          <a:off x="2195736" y="1916832"/>
          <a:ext cx="6768752" cy="352839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904BE587-AFE9-F78A-7C01-3A38E4AB380F}"/>
              </a:ext>
            </a:extLst>
          </p:cNvPr>
          <p:cNvSpPr txBox="1"/>
          <p:nvPr/>
        </p:nvSpPr>
        <p:spPr>
          <a:xfrm>
            <a:off x="8028384" y="5199003"/>
            <a:ext cx="792088" cy="246221"/>
          </a:xfrm>
          <a:prstGeom prst="rect">
            <a:avLst/>
          </a:prstGeom>
          <a:noFill/>
        </p:spPr>
        <p:txBody>
          <a:bodyPr wrap="square">
            <a:spAutoFit/>
          </a:bodyPr>
          <a:lstStyle/>
          <a:p>
            <a:r>
              <a:rPr lang="lt-LT" sz="1000" kern="0" dirty="0">
                <a:solidFill>
                  <a:srgbClr val="010205"/>
                </a:solidFill>
                <a:effectLst/>
                <a:latin typeface="Arial" panose="020B0604020202020204" pitchFamily="34" charset="0"/>
                <a:ea typeface="Calibri" panose="020F0502020204030204" pitchFamily="34" charset="0"/>
              </a:rPr>
              <a:t>* p</a:t>
            </a:r>
            <a:r>
              <a:rPr lang="en-GB" sz="1000" kern="0" dirty="0">
                <a:solidFill>
                  <a:srgbClr val="010205"/>
                </a:solidFill>
                <a:effectLst/>
                <a:latin typeface="Arial" panose="020B0604020202020204" pitchFamily="34" charset="0"/>
                <a:ea typeface="Calibri" panose="020F0502020204030204" pitchFamily="34" charset="0"/>
              </a:rPr>
              <a:t>&lt;</a:t>
            </a:r>
            <a:r>
              <a:rPr lang="lt-LT" sz="1000" kern="0" dirty="0">
                <a:solidFill>
                  <a:srgbClr val="010205"/>
                </a:solidFill>
                <a:effectLst/>
                <a:latin typeface="Arial" panose="020B0604020202020204" pitchFamily="34" charset="0"/>
                <a:ea typeface="Calibri" panose="020F0502020204030204" pitchFamily="34" charset="0"/>
              </a:rPr>
              <a:t>0</a:t>
            </a:r>
            <a:r>
              <a:rPr lang="en-GB" sz="1000" kern="0" dirty="0">
                <a:solidFill>
                  <a:srgbClr val="010205"/>
                </a:solidFill>
                <a:effectLst/>
                <a:latin typeface="Arial" panose="020B0604020202020204" pitchFamily="34" charset="0"/>
                <a:ea typeface="Calibri" panose="020F0502020204030204" pitchFamily="34" charset="0"/>
              </a:rPr>
              <a:t>.001</a:t>
            </a:r>
            <a:endParaRPr lang="lt-LT" sz="1000" dirty="0"/>
          </a:p>
        </p:txBody>
      </p:sp>
      <p:sp>
        <p:nvSpPr>
          <p:cNvPr id="8" name="TextBox 7">
            <a:extLst>
              <a:ext uri="{FF2B5EF4-FFF2-40B4-BE49-F238E27FC236}">
                <a16:creationId xmlns:a16="http://schemas.microsoft.com/office/drawing/2014/main" id="{C080864B-CC24-76C1-0298-7523DAE3E3A3}"/>
              </a:ext>
            </a:extLst>
          </p:cNvPr>
          <p:cNvSpPr txBox="1"/>
          <p:nvPr/>
        </p:nvSpPr>
        <p:spPr>
          <a:xfrm>
            <a:off x="3488036" y="2175870"/>
            <a:ext cx="341784"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9" name="TextBox 8">
            <a:extLst>
              <a:ext uri="{FF2B5EF4-FFF2-40B4-BE49-F238E27FC236}">
                <a16:creationId xmlns:a16="http://schemas.microsoft.com/office/drawing/2014/main" id="{425F978D-2473-736C-EF8E-114690F2EB89}"/>
              </a:ext>
            </a:extLst>
          </p:cNvPr>
          <p:cNvSpPr txBox="1"/>
          <p:nvPr/>
        </p:nvSpPr>
        <p:spPr>
          <a:xfrm>
            <a:off x="3488036" y="2390224"/>
            <a:ext cx="341784"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10" name="TextBox 9">
            <a:extLst>
              <a:ext uri="{FF2B5EF4-FFF2-40B4-BE49-F238E27FC236}">
                <a16:creationId xmlns:a16="http://schemas.microsoft.com/office/drawing/2014/main" id="{146556A8-89E4-4FA3-CCD3-731728267222}"/>
              </a:ext>
            </a:extLst>
          </p:cNvPr>
          <p:cNvSpPr txBox="1"/>
          <p:nvPr/>
        </p:nvSpPr>
        <p:spPr>
          <a:xfrm>
            <a:off x="4548024" y="2118039"/>
            <a:ext cx="341784"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11" name="TextBox 10">
            <a:extLst>
              <a:ext uri="{FF2B5EF4-FFF2-40B4-BE49-F238E27FC236}">
                <a16:creationId xmlns:a16="http://schemas.microsoft.com/office/drawing/2014/main" id="{B3D2F709-B5BB-E60F-C55A-48773834E46D}"/>
              </a:ext>
            </a:extLst>
          </p:cNvPr>
          <p:cNvSpPr txBox="1"/>
          <p:nvPr/>
        </p:nvSpPr>
        <p:spPr>
          <a:xfrm>
            <a:off x="4548024" y="2487371"/>
            <a:ext cx="373273"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12" name="TextBox 11">
            <a:extLst>
              <a:ext uri="{FF2B5EF4-FFF2-40B4-BE49-F238E27FC236}">
                <a16:creationId xmlns:a16="http://schemas.microsoft.com/office/drawing/2014/main" id="{94BA6792-7F15-6749-3703-353436289E25}"/>
              </a:ext>
            </a:extLst>
          </p:cNvPr>
          <p:cNvSpPr txBox="1"/>
          <p:nvPr/>
        </p:nvSpPr>
        <p:spPr>
          <a:xfrm>
            <a:off x="5489669" y="2602995"/>
            <a:ext cx="341784"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13" name="TextBox 12">
            <a:extLst>
              <a:ext uri="{FF2B5EF4-FFF2-40B4-BE49-F238E27FC236}">
                <a16:creationId xmlns:a16="http://schemas.microsoft.com/office/drawing/2014/main" id="{0F627E00-D137-7A3C-0D93-BD69FF913A32}"/>
              </a:ext>
            </a:extLst>
          </p:cNvPr>
          <p:cNvSpPr txBox="1"/>
          <p:nvPr/>
        </p:nvSpPr>
        <p:spPr>
          <a:xfrm>
            <a:off x="5509631" y="2114940"/>
            <a:ext cx="341784"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14" name="TextBox 13">
            <a:extLst>
              <a:ext uri="{FF2B5EF4-FFF2-40B4-BE49-F238E27FC236}">
                <a16:creationId xmlns:a16="http://schemas.microsoft.com/office/drawing/2014/main" id="{5EF1A28F-28F4-DCF6-E1C6-D5958B9F8B3C}"/>
              </a:ext>
            </a:extLst>
          </p:cNvPr>
          <p:cNvSpPr txBox="1"/>
          <p:nvPr/>
        </p:nvSpPr>
        <p:spPr>
          <a:xfrm>
            <a:off x="6364068" y="2381132"/>
            <a:ext cx="341784"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sp>
        <p:nvSpPr>
          <p:cNvPr id="15" name="TextBox 14">
            <a:extLst>
              <a:ext uri="{FF2B5EF4-FFF2-40B4-BE49-F238E27FC236}">
                <a16:creationId xmlns:a16="http://schemas.microsoft.com/office/drawing/2014/main" id="{BFEB7ECC-17AA-E94C-0CF9-88704F853026}"/>
              </a:ext>
            </a:extLst>
          </p:cNvPr>
          <p:cNvSpPr txBox="1"/>
          <p:nvPr/>
        </p:nvSpPr>
        <p:spPr>
          <a:xfrm>
            <a:off x="6373272" y="2759556"/>
            <a:ext cx="341784" cy="369332"/>
          </a:xfrm>
          <a:prstGeom prst="rect">
            <a:avLst/>
          </a:prstGeom>
          <a:noFill/>
        </p:spPr>
        <p:txBody>
          <a:bodyPr wrap="square">
            <a:spAutoFit/>
          </a:bodyPr>
          <a:lstStyle/>
          <a:p>
            <a:r>
              <a:rPr lang="lt-LT" sz="1800" kern="0" dirty="0">
                <a:solidFill>
                  <a:srgbClr val="010205"/>
                </a:solidFill>
                <a:effectLst/>
                <a:latin typeface="Arial" panose="020B0604020202020204" pitchFamily="34" charset="0"/>
                <a:ea typeface="Calibri" panose="020F0502020204030204" pitchFamily="34" charset="0"/>
              </a:rPr>
              <a:t>*</a:t>
            </a:r>
            <a:endParaRPr lang="lt-LT" dirty="0"/>
          </a:p>
        </p:txBody>
      </p:sp>
      <p:graphicFrame>
        <p:nvGraphicFramePr>
          <p:cNvPr id="16" name="Table 15">
            <a:extLst>
              <a:ext uri="{FF2B5EF4-FFF2-40B4-BE49-F238E27FC236}">
                <a16:creationId xmlns:a16="http://schemas.microsoft.com/office/drawing/2014/main" id="{A549CBCC-7B11-2E11-7C49-3B522800FFA8}"/>
              </a:ext>
            </a:extLst>
          </p:cNvPr>
          <p:cNvGraphicFramePr>
            <a:graphicFrameLocks noGrp="1"/>
          </p:cNvGraphicFramePr>
          <p:nvPr>
            <p:extLst>
              <p:ext uri="{D42A27DB-BD31-4B8C-83A1-F6EECF244321}">
                <p14:modId xmlns:p14="http://schemas.microsoft.com/office/powerpoint/2010/main" val="1354485761"/>
              </p:ext>
            </p:extLst>
          </p:nvPr>
        </p:nvGraphicFramePr>
        <p:xfrm>
          <a:off x="2402246" y="5487364"/>
          <a:ext cx="6516629" cy="1138568"/>
        </p:xfrm>
        <a:graphic>
          <a:graphicData uri="http://schemas.openxmlformats.org/drawingml/2006/table">
            <a:tbl>
              <a:tblPr>
                <a:tableStyleId>{5C22544A-7EE6-4342-B048-85BDC9FD1C3A}</a:tableStyleId>
              </a:tblPr>
              <a:tblGrid>
                <a:gridCol w="930947">
                  <a:extLst>
                    <a:ext uri="{9D8B030D-6E8A-4147-A177-3AD203B41FA5}">
                      <a16:colId xmlns:a16="http://schemas.microsoft.com/office/drawing/2014/main" val="3736302225"/>
                    </a:ext>
                  </a:extLst>
                </a:gridCol>
                <a:gridCol w="930947">
                  <a:extLst>
                    <a:ext uri="{9D8B030D-6E8A-4147-A177-3AD203B41FA5}">
                      <a16:colId xmlns:a16="http://schemas.microsoft.com/office/drawing/2014/main" val="3589277442"/>
                    </a:ext>
                  </a:extLst>
                </a:gridCol>
                <a:gridCol w="930947">
                  <a:extLst>
                    <a:ext uri="{9D8B030D-6E8A-4147-A177-3AD203B41FA5}">
                      <a16:colId xmlns:a16="http://schemas.microsoft.com/office/drawing/2014/main" val="2157353822"/>
                    </a:ext>
                  </a:extLst>
                </a:gridCol>
                <a:gridCol w="930947">
                  <a:extLst>
                    <a:ext uri="{9D8B030D-6E8A-4147-A177-3AD203B41FA5}">
                      <a16:colId xmlns:a16="http://schemas.microsoft.com/office/drawing/2014/main" val="812149246"/>
                    </a:ext>
                  </a:extLst>
                </a:gridCol>
                <a:gridCol w="930947">
                  <a:extLst>
                    <a:ext uri="{9D8B030D-6E8A-4147-A177-3AD203B41FA5}">
                      <a16:colId xmlns:a16="http://schemas.microsoft.com/office/drawing/2014/main" val="3719571069"/>
                    </a:ext>
                  </a:extLst>
                </a:gridCol>
                <a:gridCol w="930947">
                  <a:extLst>
                    <a:ext uri="{9D8B030D-6E8A-4147-A177-3AD203B41FA5}">
                      <a16:colId xmlns:a16="http://schemas.microsoft.com/office/drawing/2014/main" val="2988184518"/>
                    </a:ext>
                  </a:extLst>
                </a:gridCol>
                <a:gridCol w="930947">
                  <a:extLst>
                    <a:ext uri="{9D8B030D-6E8A-4147-A177-3AD203B41FA5}">
                      <a16:colId xmlns:a16="http://schemas.microsoft.com/office/drawing/2014/main" val="3233258805"/>
                    </a:ext>
                  </a:extLst>
                </a:gridCol>
              </a:tblGrid>
              <a:tr h="403860">
                <a:tc>
                  <a:txBody>
                    <a:bodyPr/>
                    <a:lstStyle/>
                    <a:p>
                      <a:pPr algn="ctr" fontAlgn="b"/>
                      <a:r>
                        <a:rPr lang="lt-LT" sz="1000" b="0" i="0" u="none" strike="noStrike" dirty="0">
                          <a:solidFill>
                            <a:srgbClr val="000000"/>
                          </a:solidFill>
                          <a:effectLst/>
                          <a:latin typeface="+mn-lt"/>
                        </a:rPr>
                        <a:t>Pokytis</a:t>
                      </a:r>
                    </a:p>
                  </a:txBody>
                  <a:tcPr marL="0" marR="0" marT="0" marB="0" anchor="b"/>
                </a:tc>
                <a:tc>
                  <a:txBody>
                    <a:bodyPr/>
                    <a:lstStyle/>
                    <a:p>
                      <a:pPr algn="ctr" fontAlgn="ctr"/>
                      <a:r>
                        <a:rPr lang="lt-LT" sz="1000" u="none" strike="noStrike" dirty="0">
                          <a:effectLst/>
                          <a:latin typeface="+mn-lt"/>
                        </a:rPr>
                        <a:t>1 I ATB</a:t>
                      </a:r>
                      <a:endParaRPr lang="lt-LT" sz="1000" b="0" i="0" u="none" strike="noStrike" dirty="0">
                        <a:solidFill>
                          <a:srgbClr val="000000"/>
                        </a:solidFill>
                        <a:effectLst/>
                        <a:latin typeface="+mn-lt"/>
                      </a:endParaRPr>
                    </a:p>
                  </a:txBody>
                  <a:tcPr marL="0" marR="0" marT="0" marB="0" anchor="ctr"/>
                </a:tc>
                <a:tc>
                  <a:txBody>
                    <a:bodyPr/>
                    <a:lstStyle/>
                    <a:p>
                      <a:pPr algn="ctr" fontAlgn="ctr"/>
                      <a:r>
                        <a:rPr lang="lt-LT" sz="1000" u="none" strike="noStrike" dirty="0">
                          <a:effectLst/>
                          <a:latin typeface="+mn-lt"/>
                        </a:rPr>
                        <a:t>2 II AIB</a:t>
                      </a:r>
                      <a:endParaRPr lang="lt-LT" sz="1000" b="0" i="0" u="none" strike="noStrike" dirty="0">
                        <a:solidFill>
                          <a:srgbClr val="000000"/>
                        </a:solidFill>
                        <a:effectLst/>
                        <a:latin typeface="+mn-lt"/>
                      </a:endParaRPr>
                    </a:p>
                  </a:txBody>
                  <a:tcPr marL="0" marR="0" marT="0" marB="0" anchor="ctr"/>
                </a:tc>
                <a:tc>
                  <a:txBody>
                    <a:bodyPr/>
                    <a:lstStyle/>
                    <a:p>
                      <a:pPr algn="ctr" fontAlgn="ctr"/>
                      <a:r>
                        <a:rPr lang="lt-LT" sz="1000" u="none" strike="noStrike">
                          <a:effectLst/>
                          <a:latin typeface="+mn-lt"/>
                        </a:rPr>
                        <a:t>3 III ABG</a:t>
                      </a:r>
                      <a:endParaRPr lang="lt-LT" sz="1000" b="0" i="0" u="none" strike="noStrike">
                        <a:solidFill>
                          <a:srgbClr val="000000"/>
                        </a:solidFill>
                        <a:effectLst/>
                        <a:latin typeface="+mn-lt"/>
                      </a:endParaRPr>
                    </a:p>
                  </a:txBody>
                  <a:tcPr marL="0" marR="0" marT="0" marB="0" anchor="ctr"/>
                </a:tc>
                <a:tc>
                  <a:txBody>
                    <a:bodyPr/>
                    <a:lstStyle/>
                    <a:p>
                      <a:pPr algn="ctr" fontAlgn="ctr"/>
                      <a:r>
                        <a:rPr lang="lt-LT" sz="1000" u="none" strike="noStrike">
                          <a:effectLst/>
                          <a:latin typeface="+mn-lt"/>
                        </a:rPr>
                        <a:t>4 IV SB</a:t>
                      </a:r>
                      <a:endParaRPr lang="lt-LT" sz="1000" b="0" i="0" u="none" strike="noStrike">
                        <a:solidFill>
                          <a:srgbClr val="000000"/>
                        </a:solidFill>
                        <a:effectLst/>
                        <a:latin typeface="+mn-lt"/>
                      </a:endParaRPr>
                    </a:p>
                  </a:txBody>
                  <a:tcPr marL="0" marR="0" marT="0" marB="0" anchor="ctr"/>
                </a:tc>
                <a:tc>
                  <a:txBody>
                    <a:bodyPr/>
                    <a:lstStyle/>
                    <a:p>
                      <a:pPr algn="ctr" fontAlgn="ctr"/>
                      <a:r>
                        <a:rPr lang="lt-LT" sz="1000" u="none" strike="noStrike">
                          <a:effectLst/>
                          <a:latin typeface="+mn-lt"/>
                        </a:rPr>
                        <a:t>5 V Gt</a:t>
                      </a:r>
                      <a:endParaRPr lang="lt-LT" sz="1000" b="0" i="0" u="none" strike="noStrike">
                        <a:solidFill>
                          <a:srgbClr val="000000"/>
                        </a:solidFill>
                        <a:effectLst/>
                        <a:latin typeface="+mn-lt"/>
                      </a:endParaRPr>
                    </a:p>
                  </a:txBody>
                  <a:tcPr marL="0" marR="0" marT="0" marB="0" anchor="ctr"/>
                </a:tc>
                <a:tc>
                  <a:txBody>
                    <a:bodyPr/>
                    <a:lstStyle/>
                    <a:p>
                      <a:pPr algn="ctr" fontAlgn="ctr"/>
                      <a:r>
                        <a:rPr lang="lt-LT" sz="1000" u="none" strike="noStrike">
                          <a:effectLst/>
                          <a:latin typeface="+mn-lt"/>
                        </a:rPr>
                        <a:t>6 VI K</a:t>
                      </a:r>
                      <a:endParaRPr lang="lt-LT" sz="10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377768582"/>
                  </a:ext>
                </a:extLst>
              </a:tr>
              <a:tr h="346088">
                <a:tc>
                  <a:txBody>
                    <a:bodyPr/>
                    <a:lstStyle/>
                    <a:p>
                      <a:pPr algn="ctr" fontAlgn="ctr"/>
                      <a:r>
                        <a:rPr lang="lt-LT" sz="1000" u="none" strike="noStrike">
                          <a:effectLst/>
                          <a:latin typeface="+mn-lt"/>
                        </a:rPr>
                        <a:t>Gerove_0-1</a:t>
                      </a:r>
                      <a:endParaRPr lang="lt-LT" sz="1000" b="0" i="0" u="none" strike="noStrike">
                        <a:solidFill>
                          <a:srgbClr val="264A60"/>
                        </a:solidFill>
                        <a:effectLst/>
                        <a:latin typeface="+mn-lt"/>
                      </a:endParaRPr>
                    </a:p>
                  </a:txBody>
                  <a:tcPr marL="0" marR="0" marT="0" marB="0" anchor="ctr"/>
                </a:tc>
                <a:tc>
                  <a:txBody>
                    <a:bodyPr/>
                    <a:lstStyle/>
                    <a:p>
                      <a:pPr algn="ctr" fontAlgn="b"/>
                      <a:r>
                        <a:rPr lang="en-GB" sz="1000" u="none" strike="noStrike" dirty="0">
                          <a:effectLst/>
                          <a:latin typeface="+mn-lt"/>
                        </a:rPr>
                        <a:t>-2.</a:t>
                      </a:r>
                      <a:r>
                        <a:rPr lang="en-US" sz="1000" u="none" strike="noStrike" dirty="0">
                          <a:effectLst/>
                          <a:latin typeface="+mn-lt"/>
                        </a:rPr>
                        <a:t>1</a:t>
                      </a:r>
                      <a:endParaRPr lang="en-GB" sz="1000" b="0" i="0" u="none" strike="noStrike" dirty="0">
                        <a:solidFill>
                          <a:srgbClr val="010205"/>
                        </a:solidFill>
                        <a:effectLst/>
                        <a:latin typeface="+mn-lt"/>
                      </a:endParaRPr>
                    </a:p>
                  </a:txBody>
                  <a:tcPr marL="0" marR="0" marT="0" marB="0" anchor="b"/>
                </a:tc>
                <a:tc>
                  <a:txBody>
                    <a:bodyPr/>
                    <a:lstStyle/>
                    <a:p>
                      <a:pPr algn="ctr" fontAlgn="ctr"/>
                      <a:r>
                        <a:rPr lang="en-GB" sz="1000" u="none" strike="noStrike" kern="0" dirty="0">
                          <a:effectLst/>
                          <a:latin typeface="+mn-lt"/>
                        </a:rPr>
                        <a:t>-1.7</a:t>
                      </a:r>
                      <a:endParaRPr lang="en-GB" sz="1000" b="0" i="0" u="none" strike="noStrike" dirty="0">
                        <a:solidFill>
                          <a:srgbClr val="010205"/>
                        </a:solidFill>
                        <a:effectLst/>
                        <a:latin typeface="+mn-lt"/>
                      </a:endParaRPr>
                    </a:p>
                  </a:txBody>
                  <a:tcPr marL="0" marR="0" marT="0" marB="0" anchor="ctr"/>
                </a:tc>
                <a:tc>
                  <a:txBody>
                    <a:bodyPr/>
                    <a:lstStyle/>
                    <a:p>
                      <a:pPr algn="ctr" fontAlgn="ctr"/>
                      <a:r>
                        <a:rPr lang="en-GB" sz="1000" b="1" u="none" strike="noStrike" kern="0" dirty="0">
                          <a:effectLst/>
                          <a:latin typeface="+mn-lt"/>
                        </a:rPr>
                        <a:t>-2.7</a:t>
                      </a:r>
                      <a:endParaRPr lang="en-GB" sz="1000" b="1" i="0" u="none" strike="noStrike" dirty="0">
                        <a:solidFill>
                          <a:srgbClr val="010205"/>
                        </a:solidFill>
                        <a:effectLst/>
                        <a:latin typeface="+mn-lt"/>
                      </a:endParaRPr>
                    </a:p>
                  </a:txBody>
                  <a:tcPr marL="0" marR="0" marT="0" marB="0" anchor="ctr"/>
                </a:tc>
                <a:tc>
                  <a:txBody>
                    <a:bodyPr/>
                    <a:lstStyle/>
                    <a:p>
                      <a:pPr algn="ctr" fontAlgn="b"/>
                      <a:r>
                        <a:rPr lang="en-GB" sz="1000" u="none" strike="noStrike" dirty="0">
                          <a:effectLst/>
                          <a:latin typeface="+mn-lt"/>
                        </a:rPr>
                        <a:t>-2,.0</a:t>
                      </a:r>
                      <a:endParaRPr lang="en-GB" sz="1000" b="0" i="0" u="none" strike="noStrike" dirty="0">
                        <a:solidFill>
                          <a:srgbClr val="010205"/>
                        </a:solidFill>
                        <a:effectLst/>
                        <a:latin typeface="+mn-lt"/>
                      </a:endParaRPr>
                    </a:p>
                  </a:txBody>
                  <a:tcPr marL="0" marR="0" marT="0" marB="0" anchor="b"/>
                </a:tc>
                <a:tc>
                  <a:txBody>
                    <a:bodyPr/>
                    <a:lstStyle/>
                    <a:p>
                      <a:pPr algn="ctr" fontAlgn="ctr"/>
                      <a:r>
                        <a:rPr lang="en-GB" sz="1000" u="none" strike="noStrike" kern="0" dirty="0">
                          <a:effectLst/>
                          <a:latin typeface="+mn-lt"/>
                        </a:rPr>
                        <a:t>-0.1</a:t>
                      </a:r>
                      <a:endParaRPr lang="en-GB" sz="1000" b="0" i="0" u="none" strike="noStrike" dirty="0">
                        <a:solidFill>
                          <a:srgbClr val="010205"/>
                        </a:solidFill>
                        <a:effectLst/>
                        <a:latin typeface="+mn-lt"/>
                      </a:endParaRPr>
                    </a:p>
                  </a:txBody>
                  <a:tcPr marL="0" marR="0" marT="0" marB="0" anchor="ctr"/>
                </a:tc>
                <a:tc>
                  <a:txBody>
                    <a:bodyPr/>
                    <a:lstStyle/>
                    <a:p>
                      <a:pPr algn="ctr" fontAlgn="b"/>
                      <a:r>
                        <a:rPr lang="en-GB" sz="1000" u="none" strike="noStrike" dirty="0">
                          <a:effectLst/>
                          <a:latin typeface="+mn-lt"/>
                        </a:rPr>
                        <a:t>-0.3</a:t>
                      </a:r>
                      <a:endParaRPr lang="en-GB" sz="1000" b="0" i="0" u="none" strike="noStrike" dirty="0">
                        <a:solidFill>
                          <a:srgbClr val="010205"/>
                        </a:solidFill>
                        <a:effectLst/>
                        <a:latin typeface="+mn-lt"/>
                      </a:endParaRPr>
                    </a:p>
                  </a:txBody>
                  <a:tcPr marL="0" marR="0" marT="0" marB="0" anchor="b"/>
                </a:tc>
                <a:extLst>
                  <a:ext uri="{0D108BD9-81ED-4DB2-BD59-A6C34878D82A}">
                    <a16:rowId xmlns:a16="http://schemas.microsoft.com/office/drawing/2014/main" val="1563683831"/>
                  </a:ext>
                </a:extLst>
              </a:tr>
              <a:tr h="388620">
                <a:tc>
                  <a:txBody>
                    <a:bodyPr/>
                    <a:lstStyle/>
                    <a:p>
                      <a:pPr algn="ctr" fontAlgn="ctr"/>
                      <a:r>
                        <a:rPr lang="lt-LT" sz="1000" u="none" strike="noStrike">
                          <a:effectLst/>
                          <a:latin typeface="+mn-lt"/>
                        </a:rPr>
                        <a:t>Miegas_0-1</a:t>
                      </a:r>
                      <a:endParaRPr lang="lt-LT" sz="1000" b="0" i="0" u="none" strike="noStrike">
                        <a:solidFill>
                          <a:srgbClr val="264A60"/>
                        </a:solidFill>
                        <a:effectLst/>
                        <a:latin typeface="+mn-lt"/>
                      </a:endParaRPr>
                    </a:p>
                  </a:txBody>
                  <a:tcPr marL="0" marR="0" marT="0" marB="0" anchor="ctr"/>
                </a:tc>
                <a:tc>
                  <a:txBody>
                    <a:bodyPr/>
                    <a:lstStyle/>
                    <a:p>
                      <a:pPr algn="ctr" fontAlgn="ctr"/>
                      <a:r>
                        <a:rPr lang="en-GB" sz="1000" u="none" strike="noStrike" kern="0" dirty="0">
                          <a:effectLst/>
                          <a:latin typeface="+mn-lt"/>
                        </a:rPr>
                        <a:t>-2.0</a:t>
                      </a:r>
                      <a:endParaRPr lang="en-GB" sz="1000" b="0" i="0" u="none" strike="noStrike" dirty="0">
                        <a:solidFill>
                          <a:srgbClr val="010205"/>
                        </a:solidFill>
                        <a:effectLst/>
                        <a:latin typeface="+mn-lt"/>
                      </a:endParaRPr>
                    </a:p>
                  </a:txBody>
                  <a:tcPr marL="0" marR="0" marT="0" marB="0" anchor="ctr"/>
                </a:tc>
                <a:tc>
                  <a:txBody>
                    <a:bodyPr/>
                    <a:lstStyle/>
                    <a:p>
                      <a:pPr algn="ctr" fontAlgn="ctr"/>
                      <a:r>
                        <a:rPr lang="en-GB" sz="1000" u="none" strike="noStrike" kern="0" dirty="0">
                          <a:effectLst/>
                          <a:latin typeface="+mn-lt"/>
                        </a:rPr>
                        <a:t>-2.1</a:t>
                      </a:r>
                      <a:endParaRPr lang="en-GB" sz="1000" b="0" i="0" u="none" strike="noStrike" dirty="0">
                        <a:solidFill>
                          <a:srgbClr val="010205"/>
                        </a:solidFill>
                        <a:effectLst/>
                        <a:latin typeface="+mn-lt"/>
                      </a:endParaRPr>
                    </a:p>
                  </a:txBody>
                  <a:tcPr marL="0" marR="0" marT="0" marB="0" anchor="ctr"/>
                </a:tc>
                <a:tc>
                  <a:txBody>
                    <a:bodyPr/>
                    <a:lstStyle/>
                    <a:p>
                      <a:pPr algn="ctr" fontAlgn="ctr"/>
                      <a:r>
                        <a:rPr lang="en-GB" sz="1000" b="1" u="none" strike="noStrike" kern="0" dirty="0">
                          <a:effectLst/>
                          <a:latin typeface="+mn-lt"/>
                        </a:rPr>
                        <a:t>-2.4</a:t>
                      </a:r>
                      <a:endParaRPr lang="en-GB" sz="1000" b="1" i="0" u="none" strike="noStrike" dirty="0">
                        <a:solidFill>
                          <a:srgbClr val="010205"/>
                        </a:solidFill>
                        <a:effectLst/>
                        <a:latin typeface="+mn-lt"/>
                      </a:endParaRPr>
                    </a:p>
                  </a:txBody>
                  <a:tcPr marL="0" marR="0" marT="0" marB="0" anchor="ctr"/>
                </a:tc>
                <a:tc>
                  <a:txBody>
                    <a:bodyPr/>
                    <a:lstStyle/>
                    <a:p>
                      <a:pPr algn="ctr" fontAlgn="b"/>
                      <a:r>
                        <a:rPr lang="en-GB" sz="1000" u="none" strike="noStrike" dirty="0">
                          <a:effectLst/>
                          <a:latin typeface="+mn-lt"/>
                        </a:rPr>
                        <a:t>-2.0</a:t>
                      </a:r>
                      <a:endParaRPr lang="en-GB" sz="1000" b="0" i="0" u="none" strike="noStrike" dirty="0">
                        <a:solidFill>
                          <a:srgbClr val="010205"/>
                        </a:solidFill>
                        <a:effectLst/>
                        <a:latin typeface="+mn-lt"/>
                      </a:endParaRPr>
                    </a:p>
                  </a:txBody>
                  <a:tcPr marL="0" marR="0" marT="0" marB="0" anchor="b"/>
                </a:tc>
                <a:tc>
                  <a:txBody>
                    <a:bodyPr/>
                    <a:lstStyle/>
                    <a:p>
                      <a:pPr algn="ctr" fontAlgn="ctr"/>
                      <a:r>
                        <a:rPr lang="en-GB" sz="1000" u="none" strike="noStrike" kern="0" dirty="0">
                          <a:effectLst/>
                          <a:latin typeface="+mn-lt"/>
                        </a:rPr>
                        <a:t>-0.3</a:t>
                      </a:r>
                      <a:endParaRPr lang="en-GB" sz="1000" b="0" i="0" u="none" strike="noStrike" dirty="0">
                        <a:solidFill>
                          <a:srgbClr val="010205"/>
                        </a:solidFill>
                        <a:effectLst/>
                        <a:latin typeface="+mn-lt"/>
                      </a:endParaRPr>
                    </a:p>
                  </a:txBody>
                  <a:tcPr marL="0" marR="0" marT="0" marB="0" anchor="ctr"/>
                </a:tc>
                <a:tc>
                  <a:txBody>
                    <a:bodyPr/>
                    <a:lstStyle/>
                    <a:p>
                      <a:pPr algn="ctr" fontAlgn="b"/>
                      <a:r>
                        <a:rPr lang="en-GB" sz="1000" u="none" strike="noStrike" dirty="0">
                          <a:effectLst/>
                          <a:latin typeface="+mn-lt"/>
                        </a:rPr>
                        <a:t>0.3</a:t>
                      </a:r>
                      <a:endParaRPr lang="en-GB" sz="1000" b="0" i="0" u="none" strike="noStrike" dirty="0">
                        <a:solidFill>
                          <a:srgbClr val="010205"/>
                        </a:solidFill>
                        <a:effectLst/>
                        <a:latin typeface="+mn-lt"/>
                      </a:endParaRPr>
                    </a:p>
                  </a:txBody>
                  <a:tcPr marL="0" marR="0" marT="0" marB="0" anchor="b"/>
                </a:tc>
                <a:extLst>
                  <a:ext uri="{0D108BD9-81ED-4DB2-BD59-A6C34878D82A}">
                    <a16:rowId xmlns:a16="http://schemas.microsoft.com/office/drawing/2014/main" val="184318536"/>
                  </a:ext>
                </a:extLst>
              </a:tr>
            </a:tbl>
          </a:graphicData>
        </a:graphic>
      </p:graphicFrame>
    </p:spTree>
    <p:extLst>
      <p:ext uri="{BB962C8B-B14F-4D97-AF65-F5344CB8AC3E}">
        <p14:creationId xmlns:p14="http://schemas.microsoft.com/office/powerpoint/2010/main" val="1455782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4ADD-C366-B4E1-31A9-A0F84C30AA24}"/>
              </a:ext>
            </a:extLst>
          </p:cNvPr>
          <p:cNvSpPr>
            <a:spLocks noGrp="1"/>
          </p:cNvSpPr>
          <p:nvPr>
            <p:ph type="title"/>
          </p:nvPr>
        </p:nvSpPr>
        <p:spPr/>
        <p:txBody>
          <a:bodyPr>
            <a:normAutofit fontScale="90000"/>
          </a:bodyPr>
          <a:lstStyle/>
          <a:p>
            <a:r>
              <a:rPr lang="en-US" dirty="0" err="1"/>
              <a:t>Proced</a:t>
            </a:r>
            <a:r>
              <a:rPr lang="lt-LT" dirty="0" err="1"/>
              <a:t>ūrų</a:t>
            </a:r>
            <a:r>
              <a:rPr lang="lt-LT" dirty="0"/>
              <a:t> poveikis pažintinėms funkcijoms</a:t>
            </a:r>
          </a:p>
        </p:txBody>
      </p:sp>
      <p:graphicFrame>
        <p:nvGraphicFramePr>
          <p:cNvPr id="4" name="Content Placeholder 3">
            <a:extLst>
              <a:ext uri="{FF2B5EF4-FFF2-40B4-BE49-F238E27FC236}">
                <a16:creationId xmlns:a16="http://schemas.microsoft.com/office/drawing/2014/main" id="{B7C04E33-B30C-61DA-C64C-A6CCC731EBB9}"/>
              </a:ext>
            </a:extLst>
          </p:cNvPr>
          <p:cNvGraphicFramePr>
            <a:graphicFrameLocks noGrp="1"/>
          </p:cNvGraphicFramePr>
          <p:nvPr>
            <p:ph idx="1"/>
            <p:extLst>
              <p:ext uri="{D42A27DB-BD31-4B8C-83A1-F6EECF244321}">
                <p14:modId xmlns:p14="http://schemas.microsoft.com/office/powerpoint/2010/main" val="2352109357"/>
              </p:ext>
            </p:extLst>
          </p:nvPr>
        </p:nvGraphicFramePr>
        <p:xfrm>
          <a:off x="0" y="2364904"/>
          <a:ext cx="9144000" cy="449309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E83F93BE-6EF4-54BC-C0D3-B4F73CA179E3}"/>
              </a:ext>
            </a:extLst>
          </p:cNvPr>
          <p:cNvSpPr txBox="1"/>
          <p:nvPr/>
        </p:nvSpPr>
        <p:spPr>
          <a:xfrm>
            <a:off x="8290756" y="6343162"/>
            <a:ext cx="792088" cy="246221"/>
          </a:xfrm>
          <a:prstGeom prst="rect">
            <a:avLst/>
          </a:prstGeom>
          <a:noFill/>
        </p:spPr>
        <p:txBody>
          <a:bodyPr wrap="square">
            <a:spAutoFit/>
          </a:bodyPr>
          <a:lstStyle/>
          <a:p>
            <a:r>
              <a:rPr lang="lt-LT" sz="1000" kern="0" dirty="0">
                <a:solidFill>
                  <a:srgbClr val="010205"/>
                </a:solidFill>
                <a:effectLst/>
                <a:latin typeface="Arial" panose="020B0604020202020204" pitchFamily="34" charset="0"/>
                <a:ea typeface="Calibri" panose="020F0502020204030204" pitchFamily="34" charset="0"/>
              </a:rPr>
              <a:t>* p</a:t>
            </a:r>
            <a:r>
              <a:rPr lang="en-GB" sz="1000" kern="0" dirty="0">
                <a:solidFill>
                  <a:srgbClr val="010205"/>
                </a:solidFill>
                <a:effectLst/>
                <a:latin typeface="Arial" panose="020B0604020202020204" pitchFamily="34" charset="0"/>
                <a:ea typeface="Calibri" panose="020F0502020204030204" pitchFamily="34" charset="0"/>
              </a:rPr>
              <a:t>&lt;</a:t>
            </a:r>
            <a:r>
              <a:rPr lang="lt-LT" sz="1000" kern="0" dirty="0">
                <a:solidFill>
                  <a:srgbClr val="010205"/>
                </a:solidFill>
                <a:effectLst/>
                <a:latin typeface="Arial" panose="020B0604020202020204" pitchFamily="34" charset="0"/>
                <a:ea typeface="Calibri" panose="020F0502020204030204" pitchFamily="34" charset="0"/>
              </a:rPr>
              <a:t>0</a:t>
            </a:r>
            <a:r>
              <a:rPr lang="en-GB" sz="1000" kern="0" dirty="0">
                <a:solidFill>
                  <a:srgbClr val="010205"/>
                </a:solidFill>
                <a:effectLst/>
                <a:latin typeface="Arial" panose="020B0604020202020204" pitchFamily="34" charset="0"/>
                <a:ea typeface="Calibri" panose="020F0502020204030204" pitchFamily="34" charset="0"/>
              </a:rPr>
              <a:t>.0</a:t>
            </a:r>
            <a:r>
              <a:rPr lang="en-US" sz="1000" kern="0" dirty="0">
                <a:solidFill>
                  <a:srgbClr val="010205"/>
                </a:solidFill>
                <a:latin typeface="Arial" panose="020B0604020202020204" pitchFamily="34" charset="0"/>
                <a:ea typeface="Calibri" panose="020F0502020204030204" pitchFamily="34" charset="0"/>
              </a:rPr>
              <a:t>5</a:t>
            </a:r>
            <a:endParaRPr lang="lt-LT" sz="1000" dirty="0"/>
          </a:p>
        </p:txBody>
      </p:sp>
      <p:sp>
        <p:nvSpPr>
          <p:cNvPr id="6" name="TextBox 5">
            <a:extLst>
              <a:ext uri="{FF2B5EF4-FFF2-40B4-BE49-F238E27FC236}">
                <a16:creationId xmlns:a16="http://schemas.microsoft.com/office/drawing/2014/main" id="{180A9755-BA82-AFD0-2F2B-0FFECFECE43A}"/>
              </a:ext>
            </a:extLst>
          </p:cNvPr>
          <p:cNvSpPr txBox="1"/>
          <p:nvPr/>
        </p:nvSpPr>
        <p:spPr>
          <a:xfrm>
            <a:off x="2483768" y="3066565"/>
            <a:ext cx="504056" cy="369332"/>
          </a:xfrm>
          <a:prstGeom prst="rect">
            <a:avLst/>
          </a:prstGeom>
          <a:noFill/>
        </p:spPr>
        <p:txBody>
          <a:bodyPr wrap="square">
            <a:spAutoFit/>
          </a:bodyPr>
          <a:lstStyle/>
          <a:p>
            <a:r>
              <a:rPr lang="en-US" dirty="0"/>
              <a:t>*</a:t>
            </a:r>
            <a:endParaRPr lang="lt-LT" dirty="0"/>
          </a:p>
        </p:txBody>
      </p:sp>
      <p:sp>
        <p:nvSpPr>
          <p:cNvPr id="7" name="TextBox 6">
            <a:extLst>
              <a:ext uri="{FF2B5EF4-FFF2-40B4-BE49-F238E27FC236}">
                <a16:creationId xmlns:a16="http://schemas.microsoft.com/office/drawing/2014/main" id="{99964E62-D25F-83BB-1195-380733A89004}"/>
              </a:ext>
            </a:extLst>
          </p:cNvPr>
          <p:cNvSpPr txBox="1"/>
          <p:nvPr/>
        </p:nvSpPr>
        <p:spPr>
          <a:xfrm>
            <a:off x="1979712" y="3059668"/>
            <a:ext cx="504056" cy="369332"/>
          </a:xfrm>
          <a:prstGeom prst="rect">
            <a:avLst/>
          </a:prstGeom>
          <a:noFill/>
        </p:spPr>
        <p:txBody>
          <a:bodyPr wrap="square">
            <a:spAutoFit/>
          </a:bodyPr>
          <a:lstStyle/>
          <a:p>
            <a:r>
              <a:rPr lang="en-US" dirty="0"/>
              <a:t>*</a:t>
            </a:r>
            <a:endParaRPr lang="lt-LT" dirty="0"/>
          </a:p>
        </p:txBody>
      </p:sp>
      <p:sp>
        <p:nvSpPr>
          <p:cNvPr id="8" name="TextBox 7">
            <a:extLst>
              <a:ext uri="{FF2B5EF4-FFF2-40B4-BE49-F238E27FC236}">
                <a16:creationId xmlns:a16="http://schemas.microsoft.com/office/drawing/2014/main" id="{50D85461-D4BB-4786-4410-16461558562D}"/>
              </a:ext>
            </a:extLst>
          </p:cNvPr>
          <p:cNvSpPr txBox="1"/>
          <p:nvPr/>
        </p:nvSpPr>
        <p:spPr>
          <a:xfrm>
            <a:off x="3239852" y="3048575"/>
            <a:ext cx="504056" cy="369332"/>
          </a:xfrm>
          <a:prstGeom prst="rect">
            <a:avLst/>
          </a:prstGeom>
          <a:noFill/>
        </p:spPr>
        <p:txBody>
          <a:bodyPr wrap="square">
            <a:spAutoFit/>
          </a:bodyPr>
          <a:lstStyle/>
          <a:p>
            <a:r>
              <a:rPr lang="en-US" dirty="0"/>
              <a:t>*</a:t>
            </a:r>
            <a:endParaRPr lang="lt-LT" dirty="0"/>
          </a:p>
        </p:txBody>
      </p:sp>
      <p:sp>
        <p:nvSpPr>
          <p:cNvPr id="9" name="TextBox 8">
            <a:extLst>
              <a:ext uri="{FF2B5EF4-FFF2-40B4-BE49-F238E27FC236}">
                <a16:creationId xmlns:a16="http://schemas.microsoft.com/office/drawing/2014/main" id="{1E55B3E4-0FCD-C61B-8E72-00725D11FB74}"/>
              </a:ext>
            </a:extLst>
          </p:cNvPr>
          <p:cNvSpPr txBox="1"/>
          <p:nvPr/>
        </p:nvSpPr>
        <p:spPr>
          <a:xfrm>
            <a:off x="3743908" y="3073751"/>
            <a:ext cx="504056" cy="369332"/>
          </a:xfrm>
          <a:prstGeom prst="rect">
            <a:avLst/>
          </a:prstGeom>
          <a:noFill/>
        </p:spPr>
        <p:txBody>
          <a:bodyPr wrap="square">
            <a:spAutoFit/>
          </a:bodyPr>
          <a:lstStyle/>
          <a:p>
            <a:r>
              <a:rPr lang="en-US" dirty="0"/>
              <a:t>*</a:t>
            </a:r>
            <a:endParaRPr lang="lt-LT" dirty="0"/>
          </a:p>
        </p:txBody>
      </p:sp>
      <p:sp>
        <p:nvSpPr>
          <p:cNvPr id="10" name="TextBox 9">
            <a:extLst>
              <a:ext uri="{FF2B5EF4-FFF2-40B4-BE49-F238E27FC236}">
                <a16:creationId xmlns:a16="http://schemas.microsoft.com/office/drawing/2014/main" id="{46C7F6C2-E809-365C-759B-8140A2795298}"/>
              </a:ext>
            </a:extLst>
          </p:cNvPr>
          <p:cNvSpPr txBox="1"/>
          <p:nvPr/>
        </p:nvSpPr>
        <p:spPr>
          <a:xfrm>
            <a:off x="5635193" y="3073751"/>
            <a:ext cx="504056" cy="369332"/>
          </a:xfrm>
          <a:prstGeom prst="rect">
            <a:avLst/>
          </a:prstGeom>
          <a:noFill/>
        </p:spPr>
        <p:txBody>
          <a:bodyPr wrap="square">
            <a:spAutoFit/>
          </a:bodyPr>
          <a:lstStyle/>
          <a:p>
            <a:r>
              <a:rPr lang="en-US" dirty="0"/>
              <a:t>*</a:t>
            </a:r>
            <a:endParaRPr lang="lt-LT" dirty="0"/>
          </a:p>
        </p:txBody>
      </p:sp>
      <p:sp>
        <p:nvSpPr>
          <p:cNvPr id="11" name="TextBox 10">
            <a:extLst>
              <a:ext uri="{FF2B5EF4-FFF2-40B4-BE49-F238E27FC236}">
                <a16:creationId xmlns:a16="http://schemas.microsoft.com/office/drawing/2014/main" id="{C7939F28-63C0-D9F5-2C88-EA9864B0EFC9}"/>
              </a:ext>
            </a:extLst>
          </p:cNvPr>
          <p:cNvSpPr txBox="1"/>
          <p:nvPr/>
        </p:nvSpPr>
        <p:spPr>
          <a:xfrm>
            <a:off x="4924912" y="3048575"/>
            <a:ext cx="504056" cy="369332"/>
          </a:xfrm>
          <a:prstGeom prst="rect">
            <a:avLst/>
          </a:prstGeom>
          <a:noFill/>
        </p:spPr>
        <p:txBody>
          <a:bodyPr wrap="square">
            <a:spAutoFit/>
          </a:bodyPr>
          <a:lstStyle/>
          <a:p>
            <a:r>
              <a:rPr lang="en-US" dirty="0"/>
              <a:t>*</a:t>
            </a:r>
            <a:endParaRPr lang="lt-LT" dirty="0"/>
          </a:p>
        </p:txBody>
      </p:sp>
      <p:sp>
        <p:nvSpPr>
          <p:cNvPr id="12" name="TextBox 11">
            <a:extLst>
              <a:ext uri="{FF2B5EF4-FFF2-40B4-BE49-F238E27FC236}">
                <a16:creationId xmlns:a16="http://schemas.microsoft.com/office/drawing/2014/main" id="{E99C5F1F-13D4-0572-3DF6-5B665A411ED2}"/>
              </a:ext>
            </a:extLst>
          </p:cNvPr>
          <p:cNvSpPr txBox="1"/>
          <p:nvPr/>
        </p:nvSpPr>
        <p:spPr>
          <a:xfrm>
            <a:off x="6885540" y="3048575"/>
            <a:ext cx="504056" cy="369332"/>
          </a:xfrm>
          <a:prstGeom prst="rect">
            <a:avLst/>
          </a:prstGeom>
          <a:noFill/>
        </p:spPr>
        <p:txBody>
          <a:bodyPr wrap="square">
            <a:spAutoFit/>
          </a:bodyPr>
          <a:lstStyle/>
          <a:p>
            <a:r>
              <a:rPr lang="en-US" dirty="0"/>
              <a:t>*</a:t>
            </a:r>
            <a:endParaRPr lang="lt-LT" dirty="0"/>
          </a:p>
        </p:txBody>
      </p:sp>
      <p:sp>
        <p:nvSpPr>
          <p:cNvPr id="13" name="TextBox 12">
            <a:extLst>
              <a:ext uri="{FF2B5EF4-FFF2-40B4-BE49-F238E27FC236}">
                <a16:creationId xmlns:a16="http://schemas.microsoft.com/office/drawing/2014/main" id="{03F6026F-162D-AB08-2B2A-9C9B46981486}"/>
              </a:ext>
            </a:extLst>
          </p:cNvPr>
          <p:cNvSpPr txBox="1"/>
          <p:nvPr/>
        </p:nvSpPr>
        <p:spPr>
          <a:xfrm>
            <a:off x="8652286" y="2881899"/>
            <a:ext cx="498828" cy="369332"/>
          </a:xfrm>
          <a:prstGeom prst="rect">
            <a:avLst/>
          </a:prstGeom>
          <a:noFill/>
        </p:spPr>
        <p:txBody>
          <a:bodyPr wrap="square">
            <a:spAutoFit/>
          </a:bodyPr>
          <a:lstStyle/>
          <a:p>
            <a:r>
              <a:rPr lang="en-US" dirty="0"/>
              <a:t>*</a:t>
            </a:r>
            <a:endParaRPr lang="lt-LT" dirty="0"/>
          </a:p>
        </p:txBody>
      </p:sp>
      <p:sp>
        <p:nvSpPr>
          <p:cNvPr id="14" name="TextBox 13">
            <a:extLst>
              <a:ext uri="{FF2B5EF4-FFF2-40B4-BE49-F238E27FC236}">
                <a16:creationId xmlns:a16="http://schemas.microsoft.com/office/drawing/2014/main" id="{F89AB1BA-970A-05A7-5419-5E22023641B7}"/>
              </a:ext>
            </a:extLst>
          </p:cNvPr>
          <p:cNvSpPr txBox="1"/>
          <p:nvPr/>
        </p:nvSpPr>
        <p:spPr>
          <a:xfrm>
            <a:off x="8391473" y="2889085"/>
            <a:ext cx="504056" cy="369332"/>
          </a:xfrm>
          <a:prstGeom prst="rect">
            <a:avLst/>
          </a:prstGeom>
          <a:noFill/>
        </p:spPr>
        <p:txBody>
          <a:bodyPr wrap="square">
            <a:spAutoFit/>
          </a:bodyPr>
          <a:lstStyle/>
          <a:p>
            <a:r>
              <a:rPr lang="en-US" dirty="0"/>
              <a:t>*</a:t>
            </a:r>
            <a:endParaRPr lang="lt-LT" dirty="0"/>
          </a:p>
        </p:txBody>
      </p:sp>
      <p:sp>
        <p:nvSpPr>
          <p:cNvPr id="15" name="TextBox 14">
            <a:extLst>
              <a:ext uri="{FF2B5EF4-FFF2-40B4-BE49-F238E27FC236}">
                <a16:creationId xmlns:a16="http://schemas.microsoft.com/office/drawing/2014/main" id="{39CED95E-BF50-27C4-19E0-9547FC14ADB8}"/>
              </a:ext>
            </a:extLst>
          </p:cNvPr>
          <p:cNvSpPr txBox="1"/>
          <p:nvPr/>
        </p:nvSpPr>
        <p:spPr>
          <a:xfrm>
            <a:off x="8038728" y="2442329"/>
            <a:ext cx="504056" cy="369332"/>
          </a:xfrm>
          <a:prstGeom prst="rect">
            <a:avLst/>
          </a:prstGeom>
          <a:noFill/>
        </p:spPr>
        <p:txBody>
          <a:bodyPr wrap="square">
            <a:spAutoFit/>
          </a:bodyPr>
          <a:lstStyle/>
          <a:p>
            <a:r>
              <a:rPr lang="en-US" dirty="0"/>
              <a:t>*</a:t>
            </a:r>
            <a:endParaRPr lang="lt-LT" dirty="0"/>
          </a:p>
        </p:txBody>
      </p:sp>
      <p:sp>
        <p:nvSpPr>
          <p:cNvPr id="16" name="Plus Sign 15">
            <a:extLst>
              <a:ext uri="{FF2B5EF4-FFF2-40B4-BE49-F238E27FC236}">
                <a16:creationId xmlns:a16="http://schemas.microsoft.com/office/drawing/2014/main" id="{460EFECA-E6AC-5717-9DCE-798C5A83A448}"/>
              </a:ext>
            </a:extLst>
          </p:cNvPr>
          <p:cNvSpPr/>
          <p:nvPr/>
        </p:nvSpPr>
        <p:spPr>
          <a:xfrm>
            <a:off x="0" y="4869160"/>
            <a:ext cx="251520" cy="26632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7" name="Plus Sign 16">
            <a:extLst>
              <a:ext uri="{FF2B5EF4-FFF2-40B4-BE49-F238E27FC236}">
                <a16:creationId xmlns:a16="http://schemas.microsoft.com/office/drawing/2014/main" id="{BBB83B3E-3A73-D075-9129-D7045437AA7D}"/>
              </a:ext>
            </a:extLst>
          </p:cNvPr>
          <p:cNvSpPr/>
          <p:nvPr/>
        </p:nvSpPr>
        <p:spPr>
          <a:xfrm>
            <a:off x="-7114" y="5863580"/>
            <a:ext cx="251520" cy="26632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Box 18">
            <a:extLst>
              <a:ext uri="{FF2B5EF4-FFF2-40B4-BE49-F238E27FC236}">
                <a16:creationId xmlns:a16="http://schemas.microsoft.com/office/drawing/2014/main" id="{92D1866D-B7E3-00A8-E458-A577149A4D0B}"/>
              </a:ext>
            </a:extLst>
          </p:cNvPr>
          <p:cNvSpPr txBox="1"/>
          <p:nvPr/>
        </p:nvSpPr>
        <p:spPr>
          <a:xfrm>
            <a:off x="2032251" y="1749831"/>
            <a:ext cx="6863277" cy="646331"/>
          </a:xfrm>
          <a:prstGeom prst="rect">
            <a:avLst/>
          </a:prstGeom>
          <a:noFill/>
        </p:spPr>
        <p:txBody>
          <a:bodyPr wrap="square">
            <a:spAutoFit/>
          </a:bodyPr>
          <a:lstStyle/>
          <a:p>
            <a:r>
              <a:rPr lang="en-US" dirty="0">
                <a:latin typeface="Verdana" panose="020B0604030504040204" pitchFamily="34" charset="0"/>
                <a:ea typeface="Calibri" panose="020F0502020204030204" pitchFamily="34" charset="0"/>
              </a:rPr>
              <a:t>P</a:t>
            </a:r>
            <a:r>
              <a:rPr lang="lt-LT" sz="1800" dirty="0">
                <a:effectLst/>
                <a:latin typeface="Verdana" panose="020B0604030504040204" pitchFamily="34" charset="0"/>
                <a:ea typeface="Calibri" panose="020F0502020204030204" pitchFamily="34" charset="0"/>
              </a:rPr>
              <a:t>o procedūrų buvo fiksuojamas </a:t>
            </a:r>
            <a:r>
              <a:rPr lang="en-US" sz="1800" dirty="0" err="1">
                <a:effectLst/>
                <a:latin typeface="Verdana" panose="020B0604030504040204" pitchFamily="34" charset="0"/>
                <a:ea typeface="Calibri" panose="020F0502020204030204" pitchFamily="34" charset="0"/>
              </a:rPr>
              <a:t>patikimai</a:t>
            </a:r>
            <a:r>
              <a:rPr lang="en-US" sz="1800" dirty="0">
                <a:effectLst/>
                <a:latin typeface="Verdana" panose="020B0604030504040204" pitchFamily="34" charset="0"/>
                <a:ea typeface="Calibri" panose="020F0502020204030204" pitchFamily="34" charset="0"/>
              </a:rPr>
              <a:t> </a:t>
            </a:r>
            <a:r>
              <a:rPr lang="lt-LT" sz="1800" dirty="0">
                <a:effectLst/>
                <a:latin typeface="Verdana" panose="020B0604030504040204" pitchFamily="34" charset="0"/>
                <a:ea typeface="Calibri" panose="020F0502020204030204" pitchFamily="34" charset="0"/>
              </a:rPr>
              <a:t>teigiamas efektas </a:t>
            </a:r>
            <a:r>
              <a:rPr lang="en-US" sz="1800" dirty="0">
                <a:effectLst/>
                <a:latin typeface="Verdana" panose="020B0604030504040204" pitchFamily="34" charset="0"/>
                <a:ea typeface="Calibri" panose="020F0502020204030204" pitchFamily="34" charset="0"/>
              </a:rPr>
              <a:t>darbo </a:t>
            </a:r>
            <a:r>
              <a:rPr lang="en-US" sz="1800" dirty="0" err="1">
                <a:effectLst/>
                <a:latin typeface="Verdana" panose="020B0604030504040204" pitchFamily="34" charset="0"/>
                <a:ea typeface="Calibri" panose="020F0502020204030204" pitchFamily="34" charset="0"/>
              </a:rPr>
              <a:t>grei</a:t>
            </a:r>
            <a:r>
              <a:rPr lang="lt-LT" sz="1800" dirty="0" err="1">
                <a:effectLst/>
                <a:latin typeface="Verdana" panose="020B0604030504040204" pitchFamily="34" charset="0"/>
                <a:ea typeface="Calibri" panose="020F0502020204030204" pitchFamily="34" charset="0"/>
              </a:rPr>
              <a:t>čio</a:t>
            </a:r>
            <a:r>
              <a:rPr lang="lt-LT" sz="1800" dirty="0">
                <a:effectLst/>
                <a:latin typeface="Verdana" panose="020B0604030504040204" pitchFamily="34" charset="0"/>
                <a:ea typeface="Calibri" panose="020F0502020204030204" pitchFamily="34" charset="0"/>
              </a:rPr>
              <a:t> ir akipločio didėjime</a:t>
            </a:r>
            <a:endParaRPr lang="lt-LT" dirty="0"/>
          </a:p>
        </p:txBody>
      </p:sp>
    </p:spTree>
    <p:extLst>
      <p:ext uri="{BB962C8B-B14F-4D97-AF65-F5344CB8AC3E}">
        <p14:creationId xmlns:p14="http://schemas.microsoft.com/office/powerpoint/2010/main" val="1195445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09B88-DCED-9AE7-62C1-3CC6982FFAAE}"/>
              </a:ext>
            </a:extLst>
          </p:cNvPr>
          <p:cNvSpPr>
            <a:spLocks noGrp="1"/>
          </p:cNvSpPr>
          <p:nvPr>
            <p:ph type="title"/>
          </p:nvPr>
        </p:nvSpPr>
        <p:spPr/>
        <p:txBody>
          <a:bodyPr>
            <a:normAutofit fontScale="90000"/>
          </a:bodyPr>
          <a:lstStyle/>
          <a:p>
            <a:r>
              <a:rPr lang="en-US" dirty="0" err="1"/>
              <a:t>Proced</a:t>
            </a:r>
            <a:r>
              <a:rPr lang="lt-LT" dirty="0" err="1"/>
              <a:t>ūrų</a:t>
            </a:r>
            <a:r>
              <a:rPr lang="lt-LT" dirty="0"/>
              <a:t> poveikis adaptacijai, nuovargiui ir depresijai</a:t>
            </a:r>
          </a:p>
        </p:txBody>
      </p:sp>
      <p:graphicFrame>
        <p:nvGraphicFramePr>
          <p:cNvPr id="4" name="Content Placeholder 3">
            <a:extLst>
              <a:ext uri="{FF2B5EF4-FFF2-40B4-BE49-F238E27FC236}">
                <a16:creationId xmlns:a16="http://schemas.microsoft.com/office/drawing/2014/main" id="{63E7697F-AA38-70A0-A05D-72134409A3A0}"/>
              </a:ext>
            </a:extLst>
          </p:cNvPr>
          <p:cNvGraphicFramePr>
            <a:graphicFrameLocks noGrp="1"/>
          </p:cNvGraphicFramePr>
          <p:nvPr>
            <p:ph idx="1"/>
            <p:extLst>
              <p:ext uri="{D42A27DB-BD31-4B8C-83A1-F6EECF244321}">
                <p14:modId xmlns:p14="http://schemas.microsoft.com/office/powerpoint/2010/main" val="3364143293"/>
              </p:ext>
            </p:extLst>
          </p:nvPr>
        </p:nvGraphicFramePr>
        <p:xfrm>
          <a:off x="0" y="1988840"/>
          <a:ext cx="9144004" cy="3888430"/>
        </p:xfrm>
        <a:graphic>
          <a:graphicData uri="http://schemas.openxmlformats.org/drawingml/2006/table">
            <a:tbl>
              <a:tblPr firstRow="1" firstCol="1" bandRow="1">
                <a:tableStyleId>{5C22544A-7EE6-4342-B048-85BDC9FD1C3A}</a:tableStyleId>
              </a:tblPr>
              <a:tblGrid>
                <a:gridCol w="612421">
                  <a:extLst>
                    <a:ext uri="{9D8B030D-6E8A-4147-A177-3AD203B41FA5}">
                      <a16:colId xmlns:a16="http://schemas.microsoft.com/office/drawing/2014/main" val="618799267"/>
                    </a:ext>
                  </a:extLst>
                </a:gridCol>
                <a:gridCol w="476103">
                  <a:extLst>
                    <a:ext uri="{9D8B030D-6E8A-4147-A177-3AD203B41FA5}">
                      <a16:colId xmlns:a16="http://schemas.microsoft.com/office/drawing/2014/main" val="819078538"/>
                    </a:ext>
                  </a:extLst>
                </a:gridCol>
                <a:gridCol w="387132">
                  <a:extLst>
                    <a:ext uri="{9D8B030D-6E8A-4147-A177-3AD203B41FA5}">
                      <a16:colId xmlns:a16="http://schemas.microsoft.com/office/drawing/2014/main" val="2614819617"/>
                    </a:ext>
                  </a:extLst>
                </a:gridCol>
                <a:gridCol w="490537">
                  <a:extLst>
                    <a:ext uri="{9D8B030D-6E8A-4147-A177-3AD203B41FA5}">
                      <a16:colId xmlns:a16="http://schemas.microsoft.com/office/drawing/2014/main" val="1371430006"/>
                    </a:ext>
                  </a:extLst>
                </a:gridCol>
                <a:gridCol w="373559">
                  <a:extLst>
                    <a:ext uri="{9D8B030D-6E8A-4147-A177-3AD203B41FA5}">
                      <a16:colId xmlns:a16="http://schemas.microsoft.com/office/drawing/2014/main" val="2097524278"/>
                    </a:ext>
                  </a:extLst>
                </a:gridCol>
                <a:gridCol w="408085">
                  <a:extLst>
                    <a:ext uri="{9D8B030D-6E8A-4147-A177-3AD203B41FA5}">
                      <a16:colId xmlns:a16="http://schemas.microsoft.com/office/drawing/2014/main" val="1244762078"/>
                    </a:ext>
                  </a:extLst>
                </a:gridCol>
                <a:gridCol w="528019">
                  <a:extLst>
                    <a:ext uri="{9D8B030D-6E8A-4147-A177-3AD203B41FA5}">
                      <a16:colId xmlns:a16="http://schemas.microsoft.com/office/drawing/2014/main" val="1382297112"/>
                    </a:ext>
                  </a:extLst>
                </a:gridCol>
                <a:gridCol w="519541">
                  <a:extLst>
                    <a:ext uri="{9D8B030D-6E8A-4147-A177-3AD203B41FA5}">
                      <a16:colId xmlns:a16="http://schemas.microsoft.com/office/drawing/2014/main" val="1175485384"/>
                    </a:ext>
                  </a:extLst>
                </a:gridCol>
                <a:gridCol w="416563">
                  <a:extLst>
                    <a:ext uri="{9D8B030D-6E8A-4147-A177-3AD203B41FA5}">
                      <a16:colId xmlns:a16="http://schemas.microsoft.com/office/drawing/2014/main" val="2783962052"/>
                    </a:ext>
                  </a:extLst>
                </a:gridCol>
                <a:gridCol w="460435">
                  <a:extLst>
                    <a:ext uri="{9D8B030D-6E8A-4147-A177-3AD203B41FA5}">
                      <a16:colId xmlns:a16="http://schemas.microsoft.com/office/drawing/2014/main" val="4186265951"/>
                    </a:ext>
                  </a:extLst>
                </a:gridCol>
                <a:gridCol w="571457">
                  <a:extLst>
                    <a:ext uri="{9D8B030D-6E8A-4147-A177-3AD203B41FA5}">
                      <a16:colId xmlns:a16="http://schemas.microsoft.com/office/drawing/2014/main" val="2792101780"/>
                    </a:ext>
                  </a:extLst>
                </a:gridCol>
                <a:gridCol w="475432">
                  <a:extLst>
                    <a:ext uri="{9D8B030D-6E8A-4147-A177-3AD203B41FA5}">
                      <a16:colId xmlns:a16="http://schemas.microsoft.com/office/drawing/2014/main" val="1500824530"/>
                    </a:ext>
                  </a:extLst>
                </a:gridCol>
                <a:gridCol w="571457">
                  <a:extLst>
                    <a:ext uri="{9D8B030D-6E8A-4147-A177-3AD203B41FA5}">
                      <a16:colId xmlns:a16="http://schemas.microsoft.com/office/drawing/2014/main" val="2578083710"/>
                    </a:ext>
                  </a:extLst>
                </a:gridCol>
                <a:gridCol w="476103">
                  <a:extLst>
                    <a:ext uri="{9D8B030D-6E8A-4147-A177-3AD203B41FA5}">
                      <a16:colId xmlns:a16="http://schemas.microsoft.com/office/drawing/2014/main" val="3886433342"/>
                    </a:ext>
                  </a:extLst>
                </a:gridCol>
                <a:gridCol w="475432">
                  <a:extLst>
                    <a:ext uri="{9D8B030D-6E8A-4147-A177-3AD203B41FA5}">
                      <a16:colId xmlns:a16="http://schemas.microsoft.com/office/drawing/2014/main" val="1017652157"/>
                    </a:ext>
                  </a:extLst>
                </a:gridCol>
                <a:gridCol w="475432">
                  <a:extLst>
                    <a:ext uri="{9D8B030D-6E8A-4147-A177-3AD203B41FA5}">
                      <a16:colId xmlns:a16="http://schemas.microsoft.com/office/drawing/2014/main" val="2151833860"/>
                    </a:ext>
                  </a:extLst>
                </a:gridCol>
                <a:gridCol w="475432">
                  <a:extLst>
                    <a:ext uri="{9D8B030D-6E8A-4147-A177-3AD203B41FA5}">
                      <a16:colId xmlns:a16="http://schemas.microsoft.com/office/drawing/2014/main" val="2047326225"/>
                    </a:ext>
                  </a:extLst>
                </a:gridCol>
                <a:gridCol w="475432">
                  <a:extLst>
                    <a:ext uri="{9D8B030D-6E8A-4147-A177-3AD203B41FA5}">
                      <a16:colId xmlns:a16="http://schemas.microsoft.com/office/drawing/2014/main" val="3189452998"/>
                    </a:ext>
                  </a:extLst>
                </a:gridCol>
                <a:gridCol w="475432">
                  <a:extLst>
                    <a:ext uri="{9D8B030D-6E8A-4147-A177-3AD203B41FA5}">
                      <a16:colId xmlns:a16="http://schemas.microsoft.com/office/drawing/2014/main" val="1493849211"/>
                    </a:ext>
                  </a:extLst>
                </a:gridCol>
              </a:tblGrid>
              <a:tr h="657499">
                <a:tc>
                  <a:txBody>
                    <a:bodyPr/>
                    <a:lstStyle/>
                    <a:p>
                      <a:pPr algn="ctr">
                        <a:lnSpc>
                          <a:spcPct val="107000"/>
                        </a:lnSpc>
                      </a:pPr>
                      <a:endParaRPr lang="lt-LT" sz="900" kern="100" dirty="0">
                        <a:effectLst/>
                        <a:latin typeface="+mn-lt"/>
                        <a:cs typeface="Arial" panose="020B0604020202020204" pitchFamily="34" charset="0"/>
                      </a:endParaRPr>
                    </a:p>
                  </a:txBody>
                  <a:tcPr marL="60234" marR="60234" marT="0" marB="0" anchor="b"/>
                </a:tc>
                <a:tc>
                  <a:txBody>
                    <a:bodyPr/>
                    <a:lstStyle/>
                    <a:p>
                      <a:pPr algn="ctr">
                        <a:lnSpc>
                          <a:spcPct val="107000"/>
                        </a:lnSpc>
                        <a:spcAft>
                          <a:spcPts val="800"/>
                        </a:spcAft>
                      </a:pPr>
                      <a:r>
                        <a:rPr lang="lt-LT" sz="900" kern="0" dirty="0">
                          <a:effectLst/>
                          <a:latin typeface="+mn-lt"/>
                        </a:rPr>
                        <a:t>1 I ATB</a:t>
                      </a:r>
                      <a:endParaRPr lang="lt-LT" sz="900" kern="100" dirty="0">
                        <a:effectLst/>
                        <a:latin typeface="+mn-lt"/>
                        <a:ea typeface="Calibri" panose="020F0502020204030204" pitchFamily="34" charset="0"/>
                        <a:cs typeface="Arial" panose="020B0604020202020204" pitchFamily="34" charset="0"/>
                      </a:endParaRPr>
                    </a:p>
                  </a:txBody>
                  <a:tcPr marL="60234" marR="60234" marT="0" marB="0" anchor="ctr"/>
                </a:tc>
                <a:tc>
                  <a:txBody>
                    <a:bodyPr/>
                    <a:lstStyle/>
                    <a:p>
                      <a:pPr algn="ctr">
                        <a:lnSpc>
                          <a:spcPct val="107000"/>
                        </a:lnSpc>
                        <a:spcAft>
                          <a:spcPts val="800"/>
                        </a:spcAft>
                      </a:pPr>
                      <a:r>
                        <a:rPr lang="lt-LT" sz="900" kern="0">
                          <a:effectLst/>
                          <a:latin typeface="+mn-lt"/>
                        </a:rPr>
                        <a:t>Sk</a:t>
                      </a:r>
                      <a:endParaRPr lang="lt-LT" sz="900" kern="10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lt-LT" sz="900" kern="0">
                          <a:effectLst/>
                          <a:latin typeface="+mn-lt"/>
                        </a:rPr>
                        <a:t>p</a:t>
                      </a:r>
                      <a:endParaRPr lang="lt-LT" sz="900" kern="10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lt-LT" sz="900" kern="0" dirty="0">
                          <a:effectLst/>
                          <a:latin typeface="+mn-lt"/>
                        </a:rPr>
                        <a:t>2 II AIB</a:t>
                      </a:r>
                      <a:endParaRPr lang="lt-LT" sz="900" kern="100" dirty="0">
                        <a:effectLst/>
                        <a:latin typeface="+mn-lt"/>
                        <a:ea typeface="Calibri" panose="020F0502020204030204" pitchFamily="34" charset="0"/>
                        <a:cs typeface="Arial" panose="020B0604020202020204" pitchFamily="34" charset="0"/>
                      </a:endParaRPr>
                    </a:p>
                  </a:txBody>
                  <a:tcPr marL="60234" marR="60234" marT="0" marB="0" anchor="ctr"/>
                </a:tc>
                <a:tc>
                  <a:txBody>
                    <a:bodyPr/>
                    <a:lstStyle/>
                    <a:p>
                      <a:pPr algn="ctr">
                        <a:lnSpc>
                          <a:spcPct val="107000"/>
                        </a:lnSpc>
                        <a:spcAft>
                          <a:spcPts val="800"/>
                        </a:spcAft>
                      </a:pPr>
                      <a:r>
                        <a:rPr lang="lt-LT" sz="900" kern="0">
                          <a:effectLst/>
                          <a:latin typeface="+mn-lt"/>
                        </a:rPr>
                        <a:t>Sk</a:t>
                      </a:r>
                      <a:endParaRPr lang="lt-LT" sz="900" kern="10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lt-LT" sz="900" kern="0">
                          <a:effectLst/>
                          <a:latin typeface="+mn-lt"/>
                        </a:rPr>
                        <a:t>p</a:t>
                      </a:r>
                      <a:endParaRPr lang="lt-LT" sz="900" kern="10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lt-LT" sz="900" kern="0">
                          <a:effectLst/>
                          <a:latin typeface="+mn-lt"/>
                        </a:rPr>
                        <a:t>3 III ABG</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a:txBody>
                    <a:bodyPr/>
                    <a:lstStyle/>
                    <a:p>
                      <a:pPr algn="ctr">
                        <a:lnSpc>
                          <a:spcPct val="107000"/>
                        </a:lnSpc>
                        <a:spcAft>
                          <a:spcPts val="800"/>
                        </a:spcAft>
                      </a:pPr>
                      <a:r>
                        <a:rPr lang="lt-LT" sz="900" kern="0">
                          <a:effectLst/>
                          <a:latin typeface="+mn-lt"/>
                        </a:rPr>
                        <a:t>Sk</a:t>
                      </a:r>
                      <a:endParaRPr lang="lt-LT" sz="900" kern="10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lt-LT" sz="900" kern="0">
                          <a:effectLst/>
                          <a:latin typeface="+mn-lt"/>
                        </a:rPr>
                        <a:t>p</a:t>
                      </a:r>
                      <a:endParaRPr lang="lt-LT" sz="900" kern="10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lt-LT" sz="900" kern="0">
                          <a:effectLst/>
                          <a:latin typeface="+mn-lt"/>
                        </a:rPr>
                        <a:t>4 IV SB</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a:txBody>
                    <a:bodyPr/>
                    <a:lstStyle/>
                    <a:p>
                      <a:pPr algn="ctr">
                        <a:lnSpc>
                          <a:spcPct val="107000"/>
                        </a:lnSpc>
                        <a:spcAft>
                          <a:spcPts val="800"/>
                        </a:spcAft>
                      </a:pPr>
                      <a:r>
                        <a:rPr lang="lt-LT" sz="900" kern="0">
                          <a:effectLst/>
                          <a:latin typeface="+mn-lt"/>
                        </a:rPr>
                        <a:t>Sk</a:t>
                      </a:r>
                      <a:endParaRPr lang="lt-LT" sz="900" kern="10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lt-LT" sz="900" kern="0">
                          <a:effectLst/>
                          <a:latin typeface="+mn-lt"/>
                        </a:rPr>
                        <a:t>p</a:t>
                      </a:r>
                      <a:endParaRPr lang="lt-LT" sz="900" kern="10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lt-LT" sz="900" kern="0">
                          <a:effectLst/>
                          <a:latin typeface="+mn-lt"/>
                        </a:rPr>
                        <a:t>5 V Gt</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a:txBody>
                    <a:bodyPr/>
                    <a:lstStyle/>
                    <a:p>
                      <a:pPr algn="ctr">
                        <a:lnSpc>
                          <a:spcPct val="107000"/>
                        </a:lnSpc>
                        <a:spcAft>
                          <a:spcPts val="800"/>
                        </a:spcAft>
                      </a:pPr>
                      <a:r>
                        <a:rPr lang="lt-LT" sz="900" kern="0">
                          <a:effectLst/>
                          <a:latin typeface="+mn-lt"/>
                        </a:rPr>
                        <a:t>Sk</a:t>
                      </a:r>
                      <a:endParaRPr lang="lt-LT" sz="900" kern="10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lt-LT" sz="900" kern="0">
                          <a:effectLst/>
                          <a:latin typeface="+mn-lt"/>
                        </a:rPr>
                        <a:t>p</a:t>
                      </a:r>
                      <a:endParaRPr lang="lt-LT" sz="900" kern="10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lt-LT" sz="900" kern="0">
                          <a:effectLst/>
                          <a:latin typeface="+mn-lt"/>
                        </a:rPr>
                        <a:t>6 VI K</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a:txBody>
                    <a:bodyPr/>
                    <a:lstStyle/>
                    <a:p>
                      <a:pPr algn="ctr">
                        <a:lnSpc>
                          <a:spcPct val="107000"/>
                        </a:lnSpc>
                        <a:spcAft>
                          <a:spcPts val="800"/>
                        </a:spcAft>
                      </a:pPr>
                      <a:r>
                        <a:rPr lang="lt-LT" sz="900" kern="0">
                          <a:effectLst/>
                          <a:latin typeface="+mn-lt"/>
                        </a:rPr>
                        <a:t>Sk</a:t>
                      </a:r>
                      <a:endParaRPr lang="lt-LT" sz="900" kern="10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lt-LT" sz="900" kern="0">
                          <a:effectLst/>
                          <a:latin typeface="+mn-lt"/>
                        </a:rPr>
                        <a:t>p</a:t>
                      </a:r>
                      <a:endParaRPr lang="lt-LT" sz="900" kern="100">
                        <a:effectLst/>
                        <a:latin typeface="+mn-lt"/>
                        <a:ea typeface="Calibri" panose="020F0502020204030204" pitchFamily="34" charset="0"/>
                        <a:cs typeface="Arial" panose="020B0604020202020204" pitchFamily="34" charset="0"/>
                      </a:endParaRPr>
                    </a:p>
                  </a:txBody>
                  <a:tcPr marL="60234" marR="60234" marT="0" marB="0"/>
                </a:tc>
                <a:extLst>
                  <a:ext uri="{0D108BD9-81ED-4DB2-BD59-A6C34878D82A}">
                    <a16:rowId xmlns:a16="http://schemas.microsoft.com/office/drawing/2014/main" val="2786443169"/>
                  </a:ext>
                </a:extLst>
              </a:tr>
              <a:tr h="537263">
                <a:tc>
                  <a:txBody>
                    <a:bodyPr/>
                    <a:lstStyle/>
                    <a:p>
                      <a:pPr algn="ctr">
                        <a:lnSpc>
                          <a:spcPct val="107000"/>
                        </a:lnSpc>
                        <a:spcAft>
                          <a:spcPts val="800"/>
                        </a:spcAft>
                      </a:pPr>
                      <a:r>
                        <a:rPr lang="en-GB" sz="900" kern="0" dirty="0">
                          <a:solidFill>
                            <a:srgbClr val="FFFF00"/>
                          </a:solidFill>
                          <a:effectLst/>
                          <a:latin typeface="+mn-lt"/>
                        </a:rPr>
                        <a:t>Adaptacija</a:t>
                      </a:r>
                      <a:r>
                        <a:rPr lang="en-GB" sz="900" kern="0" dirty="0">
                          <a:effectLst/>
                          <a:latin typeface="+mn-lt"/>
                        </a:rPr>
                        <a:t>_0</a:t>
                      </a:r>
                      <a:endParaRPr lang="lt-LT" sz="900" kern="100" dirty="0">
                        <a:effectLst/>
                        <a:latin typeface="+mn-lt"/>
                        <a:ea typeface="Calibri" panose="020F0502020204030204" pitchFamily="34" charset="0"/>
                        <a:cs typeface="Arial" panose="020B0604020202020204" pitchFamily="34" charset="0"/>
                      </a:endParaRPr>
                    </a:p>
                  </a:txBody>
                  <a:tcPr marL="60234" marR="60234" marT="0" marB="0" anchor="ctr"/>
                </a:tc>
                <a:tc>
                  <a:txBody>
                    <a:bodyPr/>
                    <a:lstStyle/>
                    <a:p>
                      <a:pPr algn="ctr">
                        <a:lnSpc>
                          <a:spcPct val="107000"/>
                        </a:lnSpc>
                        <a:spcAft>
                          <a:spcPts val="800"/>
                        </a:spcAft>
                      </a:pPr>
                      <a:r>
                        <a:rPr lang="en-GB" sz="900" kern="0">
                          <a:effectLst/>
                          <a:latin typeface="+mn-lt"/>
                        </a:rPr>
                        <a:t>12.12</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rowSpan="2">
                  <a:txBody>
                    <a:bodyPr/>
                    <a:lstStyle/>
                    <a:p>
                      <a:pPr algn="ctr">
                        <a:lnSpc>
                          <a:spcPct val="107000"/>
                        </a:lnSpc>
                        <a:spcAft>
                          <a:spcPts val="800"/>
                        </a:spcAft>
                      </a:pPr>
                      <a:r>
                        <a:rPr lang="en-GB" sz="900" kern="0">
                          <a:effectLst/>
                          <a:latin typeface="+mn-lt"/>
                        </a:rPr>
                        <a:t>2.14</a:t>
                      </a:r>
                      <a:endParaRPr lang="lt-LT" sz="900" kern="100">
                        <a:effectLst/>
                        <a:latin typeface="+mn-lt"/>
                        <a:ea typeface="Calibri" panose="020F0502020204030204" pitchFamily="34" charset="0"/>
                        <a:cs typeface="Arial" panose="020B0604020202020204" pitchFamily="34" charset="0"/>
                      </a:endParaRPr>
                    </a:p>
                  </a:txBody>
                  <a:tcPr marL="60234" marR="60234" marT="0" marB="0"/>
                </a:tc>
                <a:tc rowSpan="2">
                  <a:txBody>
                    <a:bodyPr/>
                    <a:lstStyle/>
                    <a:p>
                      <a:pPr algn="ctr">
                        <a:lnSpc>
                          <a:spcPct val="107000"/>
                        </a:lnSpc>
                        <a:spcAft>
                          <a:spcPts val="800"/>
                        </a:spcAft>
                      </a:pPr>
                      <a:r>
                        <a:rPr lang="en-GB" sz="900" kern="0">
                          <a:effectLst/>
                          <a:latin typeface="+mn-lt"/>
                        </a:rPr>
                        <a:t>0.036</a:t>
                      </a:r>
                      <a:endParaRPr lang="lt-LT" sz="900" kern="10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en-GB" sz="900" kern="0">
                          <a:effectLst/>
                          <a:latin typeface="+mn-lt"/>
                        </a:rPr>
                        <a:t>12.81</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rowSpan="2">
                  <a:txBody>
                    <a:bodyPr/>
                    <a:lstStyle/>
                    <a:p>
                      <a:pPr algn="ctr">
                        <a:lnSpc>
                          <a:spcPct val="107000"/>
                        </a:lnSpc>
                        <a:spcAft>
                          <a:spcPts val="800"/>
                        </a:spcAft>
                      </a:pPr>
                      <a:r>
                        <a:rPr lang="en-GB" sz="900" kern="100">
                          <a:effectLst/>
                          <a:latin typeface="+mn-lt"/>
                        </a:rPr>
                        <a:t>2.39</a:t>
                      </a:r>
                      <a:endParaRPr lang="lt-LT" sz="900" kern="100">
                        <a:effectLst/>
                        <a:latin typeface="+mn-lt"/>
                        <a:ea typeface="Calibri" panose="020F0502020204030204" pitchFamily="34" charset="0"/>
                        <a:cs typeface="Arial" panose="020B0604020202020204" pitchFamily="34" charset="0"/>
                      </a:endParaRPr>
                    </a:p>
                  </a:txBody>
                  <a:tcPr marL="60234" marR="60234" marT="0" marB="0"/>
                </a:tc>
                <a:tc rowSpan="2">
                  <a:txBody>
                    <a:bodyPr/>
                    <a:lstStyle/>
                    <a:p>
                      <a:pPr algn="ctr">
                        <a:lnSpc>
                          <a:spcPct val="107000"/>
                        </a:lnSpc>
                        <a:spcAft>
                          <a:spcPts val="800"/>
                        </a:spcAft>
                      </a:pPr>
                      <a:r>
                        <a:rPr lang="en-GB" sz="900" kern="100" dirty="0">
                          <a:effectLst/>
                          <a:latin typeface="+mn-lt"/>
                        </a:rPr>
                        <a:t>0.015</a:t>
                      </a:r>
                      <a:endParaRPr lang="lt-LT" sz="900" kern="100" dirty="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en-GB" sz="900" kern="0">
                          <a:effectLst/>
                          <a:latin typeface="+mn-lt"/>
                        </a:rPr>
                        <a:t>17.27</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rowSpan="2">
                  <a:txBody>
                    <a:bodyPr/>
                    <a:lstStyle/>
                    <a:p>
                      <a:pPr algn="ctr">
                        <a:lnSpc>
                          <a:spcPct val="107000"/>
                        </a:lnSpc>
                        <a:spcAft>
                          <a:spcPts val="800"/>
                        </a:spcAft>
                      </a:pPr>
                      <a:r>
                        <a:rPr lang="en-GB" sz="900" kern="0" dirty="0">
                          <a:solidFill>
                            <a:srgbClr val="FF0000"/>
                          </a:solidFill>
                          <a:effectLst/>
                          <a:latin typeface="+mn-lt"/>
                        </a:rPr>
                        <a:t>5.46</a:t>
                      </a:r>
                      <a:endParaRPr lang="lt-LT" sz="900" kern="100" dirty="0">
                        <a:solidFill>
                          <a:srgbClr val="FF0000"/>
                        </a:solidFill>
                        <a:effectLst/>
                        <a:latin typeface="+mn-lt"/>
                        <a:ea typeface="Calibri" panose="020F0502020204030204" pitchFamily="34" charset="0"/>
                        <a:cs typeface="Arial" panose="020B0604020202020204" pitchFamily="34" charset="0"/>
                      </a:endParaRPr>
                    </a:p>
                  </a:txBody>
                  <a:tcPr marL="60234" marR="60234" marT="0" marB="0"/>
                </a:tc>
                <a:tc rowSpan="2">
                  <a:txBody>
                    <a:bodyPr/>
                    <a:lstStyle/>
                    <a:p>
                      <a:pPr algn="ctr">
                        <a:lnSpc>
                          <a:spcPct val="107000"/>
                        </a:lnSpc>
                        <a:spcAft>
                          <a:spcPts val="800"/>
                        </a:spcAft>
                      </a:pPr>
                      <a:r>
                        <a:rPr lang="en-GB" sz="900" kern="0">
                          <a:effectLst/>
                          <a:latin typeface="+mn-lt"/>
                        </a:rPr>
                        <a:t>&lt;0.001</a:t>
                      </a:r>
                      <a:endParaRPr lang="lt-LT" sz="900" kern="10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en-GB" sz="900" kern="0">
                          <a:effectLst/>
                          <a:latin typeface="+mn-lt"/>
                        </a:rPr>
                        <a:t>15.98</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rowSpan="2">
                  <a:txBody>
                    <a:bodyPr/>
                    <a:lstStyle/>
                    <a:p>
                      <a:pPr algn="ctr">
                        <a:lnSpc>
                          <a:spcPct val="107000"/>
                        </a:lnSpc>
                        <a:spcAft>
                          <a:spcPts val="800"/>
                        </a:spcAft>
                      </a:pPr>
                      <a:r>
                        <a:rPr lang="lt-LT" sz="900" kern="0" dirty="0">
                          <a:solidFill>
                            <a:srgbClr val="FF0000"/>
                          </a:solidFill>
                          <a:effectLst/>
                          <a:latin typeface="+mn-lt"/>
                        </a:rPr>
                        <a:t>5.07</a:t>
                      </a:r>
                      <a:endParaRPr lang="lt-LT" sz="900" kern="100" dirty="0">
                        <a:solidFill>
                          <a:srgbClr val="FF0000"/>
                        </a:solidFill>
                        <a:effectLst/>
                        <a:latin typeface="+mn-lt"/>
                        <a:ea typeface="Calibri" panose="020F0502020204030204" pitchFamily="34" charset="0"/>
                        <a:cs typeface="Arial" panose="020B0604020202020204" pitchFamily="34" charset="0"/>
                      </a:endParaRPr>
                    </a:p>
                  </a:txBody>
                  <a:tcPr marL="60234" marR="60234" marT="0" marB="0"/>
                </a:tc>
                <a:tc rowSpan="2">
                  <a:txBody>
                    <a:bodyPr/>
                    <a:lstStyle/>
                    <a:p>
                      <a:pPr algn="ctr">
                        <a:lnSpc>
                          <a:spcPct val="107000"/>
                        </a:lnSpc>
                        <a:spcAft>
                          <a:spcPts val="800"/>
                        </a:spcAft>
                      </a:pPr>
                      <a:r>
                        <a:rPr lang="en-GB" sz="900" kern="0">
                          <a:effectLst/>
                          <a:latin typeface="+mn-lt"/>
                        </a:rPr>
                        <a:t>&lt;0.001</a:t>
                      </a:r>
                      <a:endParaRPr lang="lt-LT" sz="900" kern="10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en-GB" sz="900" kern="0">
                          <a:effectLst/>
                          <a:latin typeface="+mn-lt"/>
                        </a:rPr>
                        <a:t>17.0</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rowSpan="2">
                  <a:txBody>
                    <a:bodyPr/>
                    <a:lstStyle/>
                    <a:p>
                      <a:pPr algn="ctr">
                        <a:lnSpc>
                          <a:spcPct val="107000"/>
                        </a:lnSpc>
                        <a:spcAft>
                          <a:spcPts val="800"/>
                        </a:spcAft>
                      </a:pPr>
                      <a:r>
                        <a:rPr lang="en-GB" sz="900" kern="0">
                          <a:effectLst/>
                          <a:latin typeface="+mn-lt"/>
                        </a:rPr>
                        <a:t>3.26</a:t>
                      </a:r>
                      <a:endParaRPr lang="lt-LT" sz="900" kern="100">
                        <a:effectLst/>
                        <a:latin typeface="+mn-lt"/>
                        <a:ea typeface="Calibri" panose="020F0502020204030204" pitchFamily="34" charset="0"/>
                        <a:cs typeface="Arial" panose="020B0604020202020204" pitchFamily="34" charset="0"/>
                      </a:endParaRPr>
                    </a:p>
                  </a:txBody>
                  <a:tcPr marL="60234" marR="60234" marT="0" marB="0"/>
                </a:tc>
                <a:tc rowSpan="2">
                  <a:txBody>
                    <a:bodyPr/>
                    <a:lstStyle/>
                    <a:p>
                      <a:pPr algn="ctr">
                        <a:lnSpc>
                          <a:spcPct val="107000"/>
                        </a:lnSpc>
                        <a:spcAft>
                          <a:spcPts val="800"/>
                        </a:spcAft>
                      </a:pPr>
                      <a:r>
                        <a:rPr lang="en-GB" sz="900" kern="0">
                          <a:effectLst/>
                          <a:latin typeface="+mn-lt"/>
                        </a:rPr>
                        <a:t>0,062</a:t>
                      </a:r>
                      <a:endParaRPr lang="lt-LT" sz="900" kern="10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en-GB" sz="900" kern="0">
                          <a:effectLst/>
                          <a:latin typeface="+mn-lt"/>
                        </a:rPr>
                        <a:t>13.02</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rowSpan="2">
                  <a:txBody>
                    <a:bodyPr/>
                    <a:lstStyle/>
                    <a:p>
                      <a:pPr algn="ctr">
                        <a:lnSpc>
                          <a:spcPct val="107000"/>
                        </a:lnSpc>
                        <a:spcAft>
                          <a:spcPts val="800"/>
                        </a:spcAft>
                      </a:pPr>
                      <a:r>
                        <a:rPr lang="en-GB" sz="900" kern="100">
                          <a:effectLst/>
                          <a:latin typeface="+mn-lt"/>
                        </a:rPr>
                        <a:t>-0.06</a:t>
                      </a:r>
                      <a:endParaRPr lang="lt-LT" sz="900" kern="100">
                        <a:effectLst/>
                        <a:latin typeface="+mn-lt"/>
                        <a:ea typeface="Calibri" panose="020F0502020204030204" pitchFamily="34" charset="0"/>
                        <a:cs typeface="Arial" panose="020B0604020202020204" pitchFamily="34" charset="0"/>
                      </a:endParaRPr>
                    </a:p>
                  </a:txBody>
                  <a:tcPr marL="60234" marR="60234" marT="0" marB="0"/>
                </a:tc>
                <a:tc rowSpan="2">
                  <a:txBody>
                    <a:bodyPr/>
                    <a:lstStyle/>
                    <a:p>
                      <a:pPr algn="ctr">
                        <a:lnSpc>
                          <a:spcPct val="107000"/>
                        </a:lnSpc>
                        <a:spcAft>
                          <a:spcPts val="800"/>
                        </a:spcAft>
                      </a:pPr>
                      <a:r>
                        <a:rPr lang="en-GB" sz="900" kern="100">
                          <a:effectLst/>
                          <a:latin typeface="+mn-lt"/>
                        </a:rPr>
                        <a:t>0.477</a:t>
                      </a:r>
                      <a:endParaRPr lang="lt-LT" sz="900" kern="100">
                        <a:effectLst/>
                        <a:latin typeface="+mn-lt"/>
                        <a:ea typeface="Calibri" panose="020F0502020204030204" pitchFamily="34" charset="0"/>
                        <a:cs typeface="Arial" panose="020B0604020202020204" pitchFamily="34" charset="0"/>
                      </a:endParaRPr>
                    </a:p>
                  </a:txBody>
                  <a:tcPr marL="60234" marR="60234" marT="0" marB="0"/>
                </a:tc>
                <a:extLst>
                  <a:ext uri="{0D108BD9-81ED-4DB2-BD59-A6C34878D82A}">
                    <a16:rowId xmlns:a16="http://schemas.microsoft.com/office/drawing/2014/main" val="382459445"/>
                  </a:ext>
                </a:extLst>
              </a:tr>
              <a:tr h="537263">
                <a:tc>
                  <a:txBody>
                    <a:bodyPr/>
                    <a:lstStyle/>
                    <a:p>
                      <a:pPr algn="ctr">
                        <a:lnSpc>
                          <a:spcPct val="107000"/>
                        </a:lnSpc>
                        <a:spcAft>
                          <a:spcPts val="800"/>
                        </a:spcAft>
                      </a:pPr>
                      <a:r>
                        <a:rPr lang="en-GB" sz="900" kern="0">
                          <a:effectLst/>
                          <a:latin typeface="+mn-lt"/>
                        </a:rPr>
                        <a:t>Adaptacija_1</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a:txBody>
                    <a:bodyPr/>
                    <a:lstStyle/>
                    <a:p>
                      <a:pPr algn="ctr">
                        <a:lnSpc>
                          <a:spcPct val="107000"/>
                        </a:lnSpc>
                        <a:spcAft>
                          <a:spcPts val="800"/>
                        </a:spcAft>
                      </a:pPr>
                      <a:r>
                        <a:rPr lang="en-GB" sz="900" kern="0">
                          <a:effectLst/>
                          <a:latin typeface="+mn-lt"/>
                        </a:rPr>
                        <a:t>9.98</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vMerge="1">
                  <a:txBody>
                    <a:bodyPr/>
                    <a:lstStyle/>
                    <a:p>
                      <a:endParaRPr lang="lt-LT"/>
                    </a:p>
                  </a:txBody>
                  <a:tcPr/>
                </a:tc>
                <a:tc vMerge="1">
                  <a:txBody>
                    <a:bodyPr/>
                    <a:lstStyle/>
                    <a:p>
                      <a:endParaRPr lang="lt-LT"/>
                    </a:p>
                  </a:txBody>
                  <a:tcPr/>
                </a:tc>
                <a:tc>
                  <a:txBody>
                    <a:bodyPr/>
                    <a:lstStyle/>
                    <a:p>
                      <a:pPr algn="ctr">
                        <a:lnSpc>
                          <a:spcPct val="107000"/>
                        </a:lnSpc>
                        <a:spcAft>
                          <a:spcPts val="800"/>
                        </a:spcAft>
                      </a:pPr>
                      <a:r>
                        <a:rPr lang="en-GB" sz="900" kern="0">
                          <a:effectLst/>
                          <a:latin typeface="+mn-lt"/>
                        </a:rPr>
                        <a:t>10.42</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vMerge="1">
                  <a:txBody>
                    <a:bodyPr/>
                    <a:lstStyle/>
                    <a:p>
                      <a:endParaRPr lang="lt-LT"/>
                    </a:p>
                  </a:txBody>
                  <a:tcPr/>
                </a:tc>
                <a:tc vMerge="1">
                  <a:txBody>
                    <a:bodyPr/>
                    <a:lstStyle/>
                    <a:p>
                      <a:endParaRPr lang="lt-LT"/>
                    </a:p>
                  </a:txBody>
                  <a:tcPr/>
                </a:tc>
                <a:tc>
                  <a:txBody>
                    <a:bodyPr/>
                    <a:lstStyle/>
                    <a:p>
                      <a:pPr algn="ctr">
                        <a:lnSpc>
                          <a:spcPct val="107000"/>
                        </a:lnSpc>
                        <a:spcAft>
                          <a:spcPts val="800"/>
                        </a:spcAft>
                      </a:pPr>
                      <a:r>
                        <a:rPr lang="en-GB" sz="900" kern="0" dirty="0">
                          <a:effectLst/>
                          <a:latin typeface="+mn-lt"/>
                        </a:rPr>
                        <a:t>11.81</a:t>
                      </a:r>
                      <a:endParaRPr lang="lt-LT" sz="900" kern="100" dirty="0">
                        <a:effectLst/>
                        <a:latin typeface="+mn-lt"/>
                        <a:ea typeface="Calibri" panose="020F0502020204030204" pitchFamily="34" charset="0"/>
                        <a:cs typeface="Arial" panose="020B0604020202020204" pitchFamily="34" charset="0"/>
                      </a:endParaRPr>
                    </a:p>
                  </a:txBody>
                  <a:tcPr marL="60234" marR="60234" marT="0" marB="0" anchor="ctr"/>
                </a:tc>
                <a:tc vMerge="1">
                  <a:txBody>
                    <a:bodyPr/>
                    <a:lstStyle/>
                    <a:p>
                      <a:endParaRPr lang="lt-LT"/>
                    </a:p>
                  </a:txBody>
                  <a:tcPr/>
                </a:tc>
                <a:tc vMerge="1">
                  <a:txBody>
                    <a:bodyPr/>
                    <a:lstStyle/>
                    <a:p>
                      <a:endParaRPr lang="lt-LT"/>
                    </a:p>
                  </a:txBody>
                  <a:tcPr/>
                </a:tc>
                <a:tc>
                  <a:txBody>
                    <a:bodyPr/>
                    <a:lstStyle/>
                    <a:p>
                      <a:pPr algn="ctr">
                        <a:lnSpc>
                          <a:spcPct val="107000"/>
                        </a:lnSpc>
                        <a:spcAft>
                          <a:spcPts val="800"/>
                        </a:spcAft>
                      </a:pPr>
                      <a:r>
                        <a:rPr lang="en-GB" sz="900" kern="0">
                          <a:effectLst/>
                          <a:latin typeface="+mn-lt"/>
                        </a:rPr>
                        <a:t>10.92</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vMerge="1">
                  <a:txBody>
                    <a:bodyPr/>
                    <a:lstStyle/>
                    <a:p>
                      <a:endParaRPr lang="lt-LT"/>
                    </a:p>
                  </a:txBody>
                  <a:tcPr/>
                </a:tc>
                <a:tc vMerge="1">
                  <a:txBody>
                    <a:bodyPr/>
                    <a:lstStyle/>
                    <a:p>
                      <a:endParaRPr lang="lt-LT"/>
                    </a:p>
                  </a:txBody>
                  <a:tcPr/>
                </a:tc>
                <a:tc>
                  <a:txBody>
                    <a:bodyPr/>
                    <a:lstStyle/>
                    <a:p>
                      <a:pPr algn="ctr">
                        <a:lnSpc>
                          <a:spcPct val="107000"/>
                        </a:lnSpc>
                        <a:spcAft>
                          <a:spcPts val="800"/>
                        </a:spcAft>
                      </a:pPr>
                      <a:r>
                        <a:rPr lang="en-GB" sz="900" kern="0">
                          <a:effectLst/>
                          <a:latin typeface="+mn-lt"/>
                        </a:rPr>
                        <a:t>13.74</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vMerge="1">
                  <a:txBody>
                    <a:bodyPr/>
                    <a:lstStyle/>
                    <a:p>
                      <a:endParaRPr lang="lt-LT"/>
                    </a:p>
                  </a:txBody>
                  <a:tcPr/>
                </a:tc>
                <a:tc vMerge="1">
                  <a:txBody>
                    <a:bodyPr/>
                    <a:lstStyle/>
                    <a:p>
                      <a:endParaRPr lang="lt-LT"/>
                    </a:p>
                  </a:txBody>
                  <a:tcPr/>
                </a:tc>
                <a:tc>
                  <a:txBody>
                    <a:bodyPr/>
                    <a:lstStyle/>
                    <a:p>
                      <a:pPr algn="ctr">
                        <a:lnSpc>
                          <a:spcPct val="107000"/>
                        </a:lnSpc>
                        <a:spcAft>
                          <a:spcPts val="800"/>
                        </a:spcAft>
                      </a:pPr>
                      <a:r>
                        <a:rPr lang="en-GB" sz="900" kern="0">
                          <a:effectLst/>
                          <a:latin typeface="+mn-lt"/>
                        </a:rPr>
                        <a:t>13.08</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2176333516"/>
                  </a:ext>
                </a:extLst>
              </a:tr>
              <a:tr h="629162">
                <a:tc>
                  <a:txBody>
                    <a:bodyPr/>
                    <a:lstStyle/>
                    <a:p>
                      <a:pPr algn="ctr">
                        <a:lnSpc>
                          <a:spcPct val="107000"/>
                        </a:lnSpc>
                        <a:spcAft>
                          <a:spcPts val="800"/>
                        </a:spcAft>
                      </a:pPr>
                      <a:r>
                        <a:rPr lang="en-GB" sz="900" kern="0" dirty="0">
                          <a:solidFill>
                            <a:srgbClr val="FFFF00"/>
                          </a:solidFill>
                          <a:effectLst/>
                          <a:latin typeface="+mn-lt"/>
                        </a:rPr>
                        <a:t>Nuovargis</a:t>
                      </a:r>
                      <a:r>
                        <a:rPr lang="en-GB" sz="900" kern="0" dirty="0">
                          <a:effectLst/>
                          <a:latin typeface="+mn-lt"/>
                        </a:rPr>
                        <a:t>_0</a:t>
                      </a:r>
                      <a:endParaRPr lang="lt-LT" sz="900" kern="100" dirty="0">
                        <a:effectLst/>
                        <a:latin typeface="+mn-lt"/>
                        <a:ea typeface="Calibri" panose="020F0502020204030204" pitchFamily="34" charset="0"/>
                        <a:cs typeface="Arial" panose="020B0604020202020204" pitchFamily="34" charset="0"/>
                      </a:endParaRPr>
                    </a:p>
                  </a:txBody>
                  <a:tcPr marL="60234" marR="60234" marT="0" marB="0" anchor="ctr"/>
                </a:tc>
                <a:tc>
                  <a:txBody>
                    <a:bodyPr/>
                    <a:lstStyle/>
                    <a:p>
                      <a:pPr algn="ctr">
                        <a:lnSpc>
                          <a:spcPct val="107000"/>
                        </a:lnSpc>
                        <a:spcAft>
                          <a:spcPts val="800"/>
                        </a:spcAft>
                      </a:pPr>
                      <a:r>
                        <a:rPr lang="en-GB" sz="900" kern="0">
                          <a:effectLst/>
                          <a:latin typeface="+mn-lt"/>
                        </a:rPr>
                        <a:t>25.95</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rowSpan="2">
                  <a:txBody>
                    <a:bodyPr/>
                    <a:lstStyle/>
                    <a:p>
                      <a:pPr algn="ctr">
                        <a:lnSpc>
                          <a:spcPct val="107000"/>
                        </a:lnSpc>
                        <a:spcAft>
                          <a:spcPts val="800"/>
                        </a:spcAft>
                      </a:pPr>
                      <a:r>
                        <a:rPr lang="en-GB" sz="900" kern="0">
                          <a:effectLst/>
                          <a:latin typeface="+mn-lt"/>
                        </a:rPr>
                        <a:t>3.23</a:t>
                      </a:r>
                      <a:endParaRPr lang="lt-LT" sz="900" kern="100">
                        <a:effectLst/>
                        <a:latin typeface="+mn-lt"/>
                        <a:ea typeface="Calibri" panose="020F0502020204030204" pitchFamily="34" charset="0"/>
                        <a:cs typeface="Arial" panose="020B0604020202020204" pitchFamily="34" charset="0"/>
                      </a:endParaRPr>
                    </a:p>
                  </a:txBody>
                  <a:tcPr marL="60234" marR="60234" marT="0" marB="0"/>
                </a:tc>
                <a:tc rowSpan="2">
                  <a:txBody>
                    <a:bodyPr/>
                    <a:lstStyle/>
                    <a:p>
                      <a:pPr algn="ctr">
                        <a:lnSpc>
                          <a:spcPct val="107000"/>
                        </a:lnSpc>
                        <a:spcAft>
                          <a:spcPts val="800"/>
                        </a:spcAft>
                      </a:pPr>
                      <a:r>
                        <a:rPr lang="en-GB" sz="900" kern="0" dirty="0">
                          <a:effectLst/>
                          <a:latin typeface="+mn-lt"/>
                        </a:rPr>
                        <a:t>&lt;0.001</a:t>
                      </a:r>
                      <a:endParaRPr lang="lt-LT" sz="900" kern="100" dirty="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en-GB" sz="900" kern="0">
                          <a:effectLst/>
                          <a:latin typeface="+mn-lt"/>
                        </a:rPr>
                        <a:t>26.52</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rowSpan="2">
                  <a:txBody>
                    <a:bodyPr/>
                    <a:lstStyle/>
                    <a:p>
                      <a:pPr algn="ctr">
                        <a:lnSpc>
                          <a:spcPct val="107000"/>
                        </a:lnSpc>
                        <a:spcAft>
                          <a:spcPts val="800"/>
                        </a:spcAft>
                      </a:pPr>
                      <a:r>
                        <a:rPr lang="en-GB" sz="900" kern="100">
                          <a:effectLst/>
                          <a:latin typeface="+mn-lt"/>
                        </a:rPr>
                        <a:t>4.03</a:t>
                      </a:r>
                      <a:endParaRPr lang="lt-LT" sz="900" kern="100">
                        <a:effectLst/>
                        <a:latin typeface="+mn-lt"/>
                        <a:ea typeface="Calibri" panose="020F0502020204030204" pitchFamily="34" charset="0"/>
                        <a:cs typeface="Arial" panose="020B0604020202020204" pitchFamily="34" charset="0"/>
                      </a:endParaRPr>
                    </a:p>
                  </a:txBody>
                  <a:tcPr marL="60234" marR="60234" marT="0" marB="0"/>
                </a:tc>
                <a:tc rowSpan="2">
                  <a:txBody>
                    <a:bodyPr/>
                    <a:lstStyle/>
                    <a:p>
                      <a:pPr algn="ctr">
                        <a:lnSpc>
                          <a:spcPct val="107000"/>
                        </a:lnSpc>
                        <a:spcAft>
                          <a:spcPts val="800"/>
                        </a:spcAft>
                      </a:pPr>
                      <a:r>
                        <a:rPr lang="en-GB" sz="900" kern="100">
                          <a:effectLst/>
                          <a:latin typeface="+mn-lt"/>
                        </a:rPr>
                        <a:t>&lt;0.001</a:t>
                      </a:r>
                      <a:endParaRPr lang="lt-LT" sz="900" kern="10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en-GB" sz="900" kern="0">
                          <a:effectLst/>
                          <a:latin typeface="+mn-lt"/>
                        </a:rPr>
                        <a:t>28.97</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rowSpan="2">
                  <a:txBody>
                    <a:bodyPr/>
                    <a:lstStyle/>
                    <a:p>
                      <a:pPr algn="ctr">
                        <a:lnSpc>
                          <a:spcPct val="107000"/>
                        </a:lnSpc>
                        <a:spcAft>
                          <a:spcPts val="800"/>
                        </a:spcAft>
                      </a:pPr>
                      <a:r>
                        <a:rPr lang="en-GB" sz="900" kern="0" dirty="0">
                          <a:solidFill>
                            <a:srgbClr val="FF0000"/>
                          </a:solidFill>
                          <a:effectLst/>
                          <a:latin typeface="+mn-lt"/>
                        </a:rPr>
                        <a:t>6.02</a:t>
                      </a:r>
                      <a:endParaRPr lang="lt-LT" sz="900" kern="100" dirty="0">
                        <a:solidFill>
                          <a:srgbClr val="FF0000"/>
                        </a:solidFill>
                        <a:effectLst/>
                        <a:latin typeface="+mn-lt"/>
                        <a:ea typeface="Calibri" panose="020F0502020204030204" pitchFamily="34" charset="0"/>
                        <a:cs typeface="Arial" panose="020B0604020202020204" pitchFamily="34" charset="0"/>
                      </a:endParaRPr>
                    </a:p>
                  </a:txBody>
                  <a:tcPr marL="60234" marR="60234" marT="0" marB="0"/>
                </a:tc>
                <a:tc rowSpan="2">
                  <a:txBody>
                    <a:bodyPr/>
                    <a:lstStyle/>
                    <a:p>
                      <a:pPr algn="ctr">
                        <a:lnSpc>
                          <a:spcPct val="107000"/>
                        </a:lnSpc>
                        <a:spcAft>
                          <a:spcPts val="800"/>
                        </a:spcAft>
                      </a:pPr>
                      <a:r>
                        <a:rPr lang="en-GB" sz="900" kern="0">
                          <a:effectLst/>
                          <a:latin typeface="+mn-lt"/>
                        </a:rPr>
                        <a:t>&lt;0.001</a:t>
                      </a:r>
                      <a:endParaRPr lang="lt-LT" sz="900" kern="10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en-GB" sz="900" kern="0" dirty="0">
                          <a:effectLst/>
                          <a:latin typeface="+mn-lt"/>
                        </a:rPr>
                        <a:t>28.46</a:t>
                      </a:r>
                      <a:endParaRPr lang="lt-LT" sz="900" kern="100" dirty="0">
                        <a:effectLst/>
                        <a:latin typeface="+mn-lt"/>
                        <a:ea typeface="Calibri" panose="020F0502020204030204" pitchFamily="34" charset="0"/>
                        <a:cs typeface="Arial" panose="020B0604020202020204" pitchFamily="34" charset="0"/>
                      </a:endParaRPr>
                    </a:p>
                  </a:txBody>
                  <a:tcPr marL="60234" marR="60234" marT="0" marB="0" anchor="ctr"/>
                </a:tc>
                <a:tc rowSpan="2">
                  <a:txBody>
                    <a:bodyPr/>
                    <a:lstStyle/>
                    <a:p>
                      <a:pPr algn="ctr">
                        <a:lnSpc>
                          <a:spcPct val="107000"/>
                        </a:lnSpc>
                        <a:spcAft>
                          <a:spcPts val="800"/>
                        </a:spcAft>
                      </a:pPr>
                      <a:r>
                        <a:rPr lang="en-GB" sz="900" kern="0" dirty="0">
                          <a:solidFill>
                            <a:srgbClr val="FF0000"/>
                          </a:solidFill>
                          <a:effectLst/>
                          <a:latin typeface="+mn-lt"/>
                        </a:rPr>
                        <a:t>4.75</a:t>
                      </a:r>
                      <a:endParaRPr lang="lt-LT" sz="900" kern="100" dirty="0">
                        <a:solidFill>
                          <a:srgbClr val="FF0000"/>
                        </a:solidFill>
                        <a:effectLst/>
                        <a:latin typeface="+mn-lt"/>
                        <a:ea typeface="Calibri" panose="020F0502020204030204" pitchFamily="34" charset="0"/>
                        <a:cs typeface="Arial" panose="020B0604020202020204" pitchFamily="34" charset="0"/>
                      </a:endParaRPr>
                    </a:p>
                  </a:txBody>
                  <a:tcPr marL="60234" marR="60234" marT="0" marB="0"/>
                </a:tc>
                <a:tc rowSpan="2">
                  <a:txBody>
                    <a:bodyPr/>
                    <a:lstStyle/>
                    <a:p>
                      <a:pPr algn="ctr">
                        <a:lnSpc>
                          <a:spcPct val="107000"/>
                        </a:lnSpc>
                        <a:spcAft>
                          <a:spcPts val="800"/>
                        </a:spcAft>
                      </a:pPr>
                      <a:r>
                        <a:rPr lang="en-GB" sz="900" kern="0" dirty="0">
                          <a:effectLst/>
                          <a:latin typeface="+mn-lt"/>
                        </a:rPr>
                        <a:t>&lt;0.001</a:t>
                      </a:r>
                      <a:endParaRPr lang="lt-LT" sz="900" kern="100" dirty="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en-GB" sz="900" kern="0">
                          <a:effectLst/>
                          <a:latin typeface="+mn-lt"/>
                        </a:rPr>
                        <a:t>27.08</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rowSpan="2">
                  <a:txBody>
                    <a:bodyPr/>
                    <a:lstStyle/>
                    <a:p>
                      <a:pPr algn="ctr">
                        <a:lnSpc>
                          <a:spcPct val="107000"/>
                        </a:lnSpc>
                        <a:spcAft>
                          <a:spcPts val="800"/>
                        </a:spcAft>
                      </a:pPr>
                      <a:r>
                        <a:rPr lang="en-GB" sz="900" kern="0">
                          <a:effectLst/>
                          <a:latin typeface="+mn-lt"/>
                        </a:rPr>
                        <a:t>2.46</a:t>
                      </a:r>
                      <a:endParaRPr lang="lt-LT" sz="900" kern="100">
                        <a:effectLst/>
                        <a:latin typeface="+mn-lt"/>
                        <a:ea typeface="Calibri" panose="020F0502020204030204" pitchFamily="34" charset="0"/>
                        <a:cs typeface="Arial" panose="020B0604020202020204" pitchFamily="34" charset="0"/>
                      </a:endParaRPr>
                    </a:p>
                  </a:txBody>
                  <a:tcPr marL="60234" marR="60234" marT="0" marB="0"/>
                </a:tc>
                <a:tc rowSpan="2">
                  <a:txBody>
                    <a:bodyPr/>
                    <a:lstStyle/>
                    <a:p>
                      <a:pPr algn="ctr">
                        <a:lnSpc>
                          <a:spcPct val="107000"/>
                        </a:lnSpc>
                        <a:spcAft>
                          <a:spcPts val="800"/>
                        </a:spcAft>
                      </a:pPr>
                      <a:r>
                        <a:rPr lang="en-GB" sz="900" kern="0">
                          <a:effectLst/>
                          <a:latin typeface="+mn-lt"/>
                        </a:rPr>
                        <a:t>&lt;0.001</a:t>
                      </a:r>
                      <a:endParaRPr lang="lt-LT" sz="900" kern="10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en-GB" sz="900" kern="0">
                          <a:effectLst/>
                          <a:latin typeface="+mn-lt"/>
                        </a:rPr>
                        <a:t>24.16</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rowSpan="2">
                  <a:txBody>
                    <a:bodyPr/>
                    <a:lstStyle/>
                    <a:p>
                      <a:pPr algn="ctr">
                        <a:lnSpc>
                          <a:spcPct val="107000"/>
                        </a:lnSpc>
                        <a:spcAft>
                          <a:spcPts val="800"/>
                        </a:spcAft>
                      </a:pPr>
                      <a:r>
                        <a:rPr lang="en-GB" sz="900" kern="100">
                          <a:effectLst/>
                          <a:latin typeface="+mn-lt"/>
                        </a:rPr>
                        <a:t>1.38</a:t>
                      </a:r>
                      <a:endParaRPr lang="lt-LT" sz="900" kern="100">
                        <a:effectLst/>
                        <a:latin typeface="+mn-lt"/>
                        <a:ea typeface="Calibri" panose="020F0502020204030204" pitchFamily="34" charset="0"/>
                        <a:cs typeface="Arial" panose="020B0604020202020204" pitchFamily="34" charset="0"/>
                      </a:endParaRPr>
                    </a:p>
                  </a:txBody>
                  <a:tcPr marL="60234" marR="60234" marT="0" marB="0"/>
                </a:tc>
                <a:tc rowSpan="2">
                  <a:txBody>
                    <a:bodyPr/>
                    <a:lstStyle/>
                    <a:p>
                      <a:pPr algn="ctr">
                        <a:lnSpc>
                          <a:spcPct val="107000"/>
                        </a:lnSpc>
                        <a:spcAft>
                          <a:spcPts val="800"/>
                        </a:spcAft>
                      </a:pPr>
                      <a:r>
                        <a:rPr lang="en-GB" sz="900" kern="100">
                          <a:effectLst/>
                          <a:latin typeface="+mn-lt"/>
                        </a:rPr>
                        <a:t>0.019</a:t>
                      </a:r>
                      <a:endParaRPr lang="lt-LT" sz="900" kern="100">
                        <a:effectLst/>
                        <a:latin typeface="+mn-lt"/>
                        <a:ea typeface="Calibri" panose="020F0502020204030204" pitchFamily="34" charset="0"/>
                        <a:cs typeface="Arial" panose="020B0604020202020204" pitchFamily="34" charset="0"/>
                      </a:endParaRPr>
                    </a:p>
                  </a:txBody>
                  <a:tcPr marL="60234" marR="60234" marT="0" marB="0"/>
                </a:tc>
                <a:extLst>
                  <a:ext uri="{0D108BD9-81ED-4DB2-BD59-A6C34878D82A}">
                    <a16:rowId xmlns:a16="http://schemas.microsoft.com/office/drawing/2014/main" val="1131980510"/>
                  </a:ext>
                </a:extLst>
              </a:tr>
              <a:tr h="509081">
                <a:tc>
                  <a:txBody>
                    <a:bodyPr/>
                    <a:lstStyle/>
                    <a:p>
                      <a:pPr algn="ctr">
                        <a:lnSpc>
                          <a:spcPct val="107000"/>
                        </a:lnSpc>
                        <a:spcAft>
                          <a:spcPts val="800"/>
                        </a:spcAft>
                      </a:pPr>
                      <a:r>
                        <a:rPr lang="en-GB" sz="900" kern="0">
                          <a:effectLst/>
                          <a:latin typeface="+mn-lt"/>
                        </a:rPr>
                        <a:t>Nuovargis_1</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a:txBody>
                    <a:bodyPr/>
                    <a:lstStyle/>
                    <a:p>
                      <a:pPr algn="ctr">
                        <a:lnSpc>
                          <a:spcPct val="107000"/>
                        </a:lnSpc>
                        <a:spcAft>
                          <a:spcPts val="800"/>
                        </a:spcAft>
                      </a:pPr>
                      <a:r>
                        <a:rPr lang="en-GB" sz="900" kern="0">
                          <a:effectLst/>
                          <a:latin typeface="+mn-lt"/>
                        </a:rPr>
                        <a:t>22.72</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vMerge="1">
                  <a:txBody>
                    <a:bodyPr/>
                    <a:lstStyle/>
                    <a:p>
                      <a:endParaRPr lang="lt-LT"/>
                    </a:p>
                  </a:txBody>
                  <a:tcPr/>
                </a:tc>
                <a:tc vMerge="1">
                  <a:txBody>
                    <a:bodyPr/>
                    <a:lstStyle/>
                    <a:p>
                      <a:endParaRPr lang="lt-LT"/>
                    </a:p>
                  </a:txBody>
                  <a:tcPr/>
                </a:tc>
                <a:tc>
                  <a:txBody>
                    <a:bodyPr/>
                    <a:lstStyle/>
                    <a:p>
                      <a:pPr algn="ctr">
                        <a:lnSpc>
                          <a:spcPct val="107000"/>
                        </a:lnSpc>
                        <a:spcAft>
                          <a:spcPts val="800"/>
                        </a:spcAft>
                      </a:pPr>
                      <a:r>
                        <a:rPr lang="en-GB" sz="900" kern="0">
                          <a:effectLst/>
                          <a:latin typeface="+mn-lt"/>
                        </a:rPr>
                        <a:t>22.48</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vMerge="1">
                  <a:txBody>
                    <a:bodyPr/>
                    <a:lstStyle/>
                    <a:p>
                      <a:endParaRPr lang="lt-LT"/>
                    </a:p>
                  </a:txBody>
                  <a:tcPr/>
                </a:tc>
                <a:tc vMerge="1">
                  <a:txBody>
                    <a:bodyPr/>
                    <a:lstStyle/>
                    <a:p>
                      <a:endParaRPr lang="lt-LT"/>
                    </a:p>
                  </a:txBody>
                  <a:tcPr/>
                </a:tc>
                <a:tc>
                  <a:txBody>
                    <a:bodyPr/>
                    <a:lstStyle/>
                    <a:p>
                      <a:pPr algn="ctr">
                        <a:lnSpc>
                          <a:spcPct val="107000"/>
                        </a:lnSpc>
                        <a:spcAft>
                          <a:spcPts val="800"/>
                        </a:spcAft>
                      </a:pPr>
                      <a:r>
                        <a:rPr lang="en-GB" sz="900" kern="0">
                          <a:effectLst/>
                          <a:latin typeface="+mn-lt"/>
                        </a:rPr>
                        <a:t>22.95</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vMerge="1">
                  <a:txBody>
                    <a:bodyPr/>
                    <a:lstStyle/>
                    <a:p>
                      <a:endParaRPr lang="lt-LT"/>
                    </a:p>
                  </a:txBody>
                  <a:tcPr/>
                </a:tc>
                <a:tc vMerge="1">
                  <a:txBody>
                    <a:bodyPr/>
                    <a:lstStyle/>
                    <a:p>
                      <a:endParaRPr lang="lt-LT"/>
                    </a:p>
                  </a:txBody>
                  <a:tcPr/>
                </a:tc>
                <a:tc>
                  <a:txBody>
                    <a:bodyPr/>
                    <a:lstStyle/>
                    <a:p>
                      <a:pPr algn="ctr">
                        <a:lnSpc>
                          <a:spcPct val="107000"/>
                        </a:lnSpc>
                        <a:spcAft>
                          <a:spcPts val="800"/>
                        </a:spcAft>
                      </a:pPr>
                      <a:r>
                        <a:rPr lang="en-GB" sz="900" kern="0" dirty="0">
                          <a:effectLst/>
                          <a:latin typeface="+mn-lt"/>
                        </a:rPr>
                        <a:t>23.71</a:t>
                      </a:r>
                      <a:endParaRPr lang="lt-LT" sz="900" kern="100" dirty="0">
                        <a:effectLst/>
                        <a:latin typeface="+mn-lt"/>
                        <a:ea typeface="Calibri" panose="020F0502020204030204" pitchFamily="34" charset="0"/>
                        <a:cs typeface="Arial" panose="020B0604020202020204" pitchFamily="34" charset="0"/>
                      </a:endParaRPr>
                    </a:p>
                  </a:txBody>
                  <a:tcPr marL="60234" marR="60234" marT="0" marB="0" anchor="ctr"/>
                </a:tc>
                <a:tc vMerge="1">
                  <a:txBody>
                    <a:bodyPr/>
                    <a:lstStyle/>
                    <a:p>
                      <a:endParaRPr lang="lt-LT"/>
                    </a:p>
                  </a:txBody>
                  <a:tcPr/>
                </a:tc>
                <a:tc vMerge="1">
                  <a:txBody>
                    <a:bodyPr/>
                    <a:lstStyle/>
                    <a:p>
                      <a:endParaRPr lang="lt-LT"/>
                    </a:p>
                  </a:txBody>
                  <a:tcPr/>
                </a:tc>
                <a:tc>
                  <a:txBody>
                    <a:bodyPr/>
                    <a:lstStyle/>
                    <a:p>
                      <a:pPr algn="ctr">
                        <a:lnSpc>
                          <a:spcPct val="107000"/>
                        </a:lnSpc>
                        <a:spcAft>
                          <a:spcPts val="800"/>
                        </a:spcAft>
                      </a:pPr>
                      <a:r>
                        <a:rPr lang="en-GB" sz="900" kern="0" dirty="0">
                          <a:effectLst/>
                          <a:latin typeface="+mn-lt"/>
                        </a:rPr>
                        <a:t>24.62</a:t>
                      </a:r>
                      <a:endParaRPr lang="lt-LT" sz="900" kern="100" dirty="0">
                        <a:effectLst/>
                        <a:latin typeface="+mn-lt"/>
                        <a:ea typeface="Calibri" panose="020F0502020204030204" pitchFamily="34" charset="0"/>
                        <a:cs typeface="Arial" panose="020B0604020202020204" pitchFamily="34" charset="0"/>
                      </a:endParaRPr>
                    </a:p>
                  </a:txBody>
                  <a:tcPr marL="60234" marR="60234" marT="0" marB="0" anchor="ctr"/>
                </a:tc>
                <a:tc vMerge="1">
                  <a:txBody>
                    <a:bodyPr/>
                    <a:lstStyle/>
                    <a:p>
                      <a:endParaRPr lang="lt-LT"/>
                    </a:p>
                  </a:txBody>
                  <a:tcPr/>
                </a:tc>
                <a:tc vMerge="1">
                  <a:txBody>
                    <a:bodyPr/>
                    <a:lstStyle/>
                    <a:p>
                      <a:endParaRPr lang="lt-LT"/>
                    </a:p>
                  </a:txBody>
                  <a:tcPr/>
                </a:tc>
                <a:tc>
                  <a:txBody>
                    <a:bodyPr/>
                    <a:lstStyle/>
                    <a:p>
                      <a:pPr algn="ctr">
                        <a:lnSpc>
                          <a:spcPct val="107000"/>
                        </a:lnSpc>
                        <a:spcAft>
                          <a:spcPts val="800"/>
                        </a:spcAft>
                      </a:pPr>
                      <a:r>
                        <a:rPr lang="en-GB" sz="900" kern="0">
                          <a:effectLst/>
                          <a:latin typeface="+mn-lt"/>
                        </a:rPr>
                        <a:t>22.78</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4186547520"/>
                  </a:ext>
                </a:extLst>
              </a:tr>
              <a:tr h="509081">
                <a:tc>
                  <a:txBody>
                    <a:bodyPr/>
                    <a:lstStyle/>
                    <a:p>
                      <a:pPr algn="ctr">
                        <a:lnSpc>
                          <a:spcPct val="107000"/>
                        </a:lnSpc>
                        <a:spcAft>
                          <a:spcPts val="800"/>
                        </a:spcAft>
                      </a:pPr>
                      <a:r>
                        <a:rPr lang="en-GB" sz="900" kern="0" dirty="0">
                          <a:solidFill>
                            <a:srgbClr val="FFFF00"/>
                          </a:solidFill>
                          <a:effectLst/>
                          <a:latin typeface="+mn-lt"/>
                        </a:rPr>
                        <a:t>Depresij</a:t>
                      </a:r>
                      <a:r>
                        <a:rPr lang="en-GB" sz="900" kern="0" dirty="0">
                          <a:effectLst/>
                          <a:latin typeface="+mn-lt"/>
                        </a:rPr>
                        <a:t>a_0</a:t>
                      </a:r>
                      <a:endParaRPr lang="lt-LT" sz="900" kern="100" dirty="0">
                        <a:effectLst/>
                        <a:latin typeface="+mn-lt"/>
                        <a:ea typeface="Calibri" panose="020F0502020204030204" pitchFamily="34" charset="0"/>
                        <a:cs typeface="Arial" panose="020B0604020202020204" pitchFamily="34" charset="0"/>
                      </a:endParaRPr>
                    </a:p>
                  </a:txBody>
                  <a:tcPr marL="60234" marR="60234" marT="0" marB="0" anchor="ctr"/>
                </a:tc>
                <a:tc>
                  <a:txBody>
                    <a:bodyPr/>
                    <a:lstStyle/>
                    <a:p>
                      <a:pPr algn="ctr">
                        <a:lnSpc>
                          <a:spcPct val="107000"/>
                        </a:lnSpc>
                        <a:spcAft>
                          <a:spcPts val="800"/>
                        </a:spcAft>
                      </a:pPr>
                      <a:r>
                        <a:rPr lang="en-GB" sz="900" kern="0">
                          <a:effectLst/>
                          <a:latin typeface="+mn-lt"/>
                        </a:rPr>
                        <a:t>35.04</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rowSpan="2">
                  <a:txBody>
                    <a:bodyPr/>
                    <a:lstStyle/>
                    <a:p>
                      <a:pPr algn="ctr">
                        <a:lnSpc>
                          <a:spcPct val="107000"/>
                        </a:lnSpc>
                        <a:spcAft>
                          <a:spcPts val="800"/>
                        </a:spcAft>
                      </a:pPr>
                      <a:r>
                        <a:rPr lang="en-GB" sz="900" kern="0">
                          <a:effectLst/>
                          <a:latin typeface="+mn-lt"/>
                        </a:rPr>
                        <a:t>6.36</a:t>
                      </a:r>
                      <a:endParaRPr lang="lt-LT" sz="900" kern="100">
                        <a:effectLst/>
                        <a:latin typeface="+mn-lt"/>
                        <a:ea typeface="Calibri" panose="020F0502020204030204" pitchFamily="34" charset="0"/>
                        <a:cs typeface="Arial" panose="020B0604020202020204" pitchFamily="34" charset="0"/>
                      </a:endParaRPr>
                    </a:p>
                  </a:txBody>
                  <a:tcPr marL="60234" marR="60234" marT="0" marB="0"/>
                </a:tc>
                <a:tc rowSpan="2">
                  <a:txBody>
                    <a:bodyPr/>
                    <a:lstStyle/>
                    <a:p>
                      <a:pPr algn="ctr">
                        <a:lnSpc>
                          <a:spcPct val="107000"/>
                        </a:lnSpc>
                        <a:spcAft>
                          <a:spcPts val="800"/>
                        </a:spcAft>
                      </a:pPr>
                      <a:r>
                        <a:rPr lang="en-GB" sz="900" kern="0">
                          <a:effectLst/>
                          <a:latin typeface="+mn-lt"/>
                        </a:rPr>
                        <a:t>&lt;0.001</a:t>
                      </a:r>
                      <a:endParaRPr lang="lt-LT" sz="900" kern="10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en-GB" sz="900" kern="0">
                          <a:effectLst/>
                          <a:latin typeface="+mn-lt"/>
                        </a:rPr>
                        <a:t>35.40</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rowSpan="2">
                  <a:txBody>
                    <a:bodyPr/>
                    <a:lstStyle/>
                    <a:p>
                      <a:pPr algn="ctr">
                        <a:lnSpc>
                          <a:spcPct val="107000"/>
                        </a:lnSpc>
                        <a:spcAft>
                          <a:spcPts val="800"/>
                        </a:spcAft>
                      </a:pPr>
                      <a:r>
                        <a:rPr lang="en-GB" sz="900" kern="100">
                          <a:effectLst/>
                          <a:latin typeface="+mn-lt"/>
                        </a:rPr>
                        <a:t>7.07</a:t>
                      </a:r>
                      <a:endParaRPr lang="lt-LT" sz="900" kern="100">
                        <a:effectLst/>
                        <a:latin typeface="+mn-lt"/>
                        <a:ea typeface="Calibri" panose="020F0502020204030204" pitchFamily="34" charset="0"/>
                        <a:cs typeface="Arial" panose="020B0604020202020204" pitchFamily="34" charset="0"/>
                      </a:endParaRPr>
                    </a:p>
                  </a:txBody>
                  <a:tcPr marL="60234" marR="60234" marT="0" marB="0"/>
                </a:tc>
                <a:tc rowSpan="2">
                  <a:txBody>
                    <a:bodyPr/>
                    <a:lstStyle/>
                    <a:p>
                      <a:pPr algn="ctr">
                        <a:lnSpc>
                          <a:spcPct val="107000"/>
                        </a:lnSpc>
                        <a:spcAft>
                          <a:spcPts val="800"/>
                        </a:spcAft>
                      </a:pPr>
                      <a:r>
                        <a:rPr lang="en-GB" sz="900" kern="100">
                          <a:effectLst/>
                          <a:latin typeface="+mn-lt"/>
                        </a:rPr>
                        <a:t>&lt;0.001</a:t>
                      </a:r>
                      <a:endParaRPr lang="lt-LT" sz="900" kern="10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en-GB" sz="900" kern="0">
                          <a:effectLst/>
                          <a:latin typeface="+mn-lt"/>
                        </a:rPr>
                        <a:t>41.56</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rowSpan="2">
                  <a:txBody>
                    <a:bodyPr/>
                    <a:lstStyle/>
                    <a:p>
                      <a:pPr algn="ctr">
                        <a:lnSpc>
                          <a:spcPct val="107000"/>
                        </a:lnSpc>
                        <a:spcAft>
                          <a:spcPts val="800"/>
                        </a:spcAft>
                      </a:pPr>
                      <a:r>
                        <a:rPr lang="en-GB" sz="900" kern="0" dirty="0">
                          <a:solidFill>
                            <a:srgbClr val="FF0000"/>
                          </a:solidFill>
                          <a:effectLst/>
                          <a:latin typeface="+mn-lt"/>
                        </a:rPr>
                        <a:t>7.76</a:t>
                      </a:r>
                      <a:endParaRPr lang="lt-LT" sz="900" kern="100" dirty="0">
                        <a:solidFill>
                          <a:srgbClr val="FF0000"/>
                        </a:solidFill>
                        <a:effectLst/>
                        <a:latin typeface="+mn-lt"/>
                        <a:ea typeface="Calibri" panose="020F0502020204030204" pitchFamily="34" charset="0"/>
                        <a:cs typeface="Arial" panose="020B0604020202020204" pitchFamily="34" charset="0"/>
                      </a:endParaRPr>
                    </a:p>
                  </a:txBody>
                  <a:tcPr marL="60234" marR="60234" marT="0" marB="0"/>
                </a:tc>
                <a:tc rowSpan="2">
                  <a:txBody>
                    <a:bodyPr/>
                    <a:lstStyle/>
                    <a:p>
                      <a:pPr algn="ctr">
                        <a:lnSpc>
                          <a:spcPct val="107000"/>
                        </a:lnSpc>
                        <a:spcAft>
                          <a:spcPts val="800"/>
                        </a:spcAft>
                      </a:pPr>
                      <a:r>
                        <a:rPr lang="en-GB" sz="900" kern="0">
                          <a:effectLst/>
                          <a:latin typeface="+mn-lt"/>
                        </a:rPr>
                        <a:t>&lt;0.001</a:t>
                      </a:r>
                      <a:endParaRPr lang="lt-LT" sz="900" kern="10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en-GB" sz="900" kern="0">
                          <a:effectLst/>
                          <a:latin typeface="+mn-lt"/>
                        </a:rPr>
                        <a:t>38.38</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rowSpan="2">
                  <a:txBody>
                    <a:bodyPr/>
                    <a:lstStyle/>
                    <a:p>
                      <a:pPr algn="ctr">
                        <a:lnSpc>
                          <a:spcPct val="107000"/>
                        </a:lnSpc>
                        <a:spcAft>
                          <a:spcPts val="800"/>
                        </a:spcAft>
                      </a:pPr>
                      <a:r>
                        <a:rPr lang="en-GB" sz="900" kern="0" dirty="0">
                          <a:solidFill>
                            <a:srgbClr val="FF0000"/>
                          </a:solidFill>
                          <a:effectLst/>
                          <a:latin typeface="+mn-lt"/>
                        </a:rPr>
                        <a:t>9.72</a:t>
                      </a:r>
                      <a:endParaRPr lang="lt-LT" sz="900" kern="100" dirty="0">
                        <a:solidFill>
                          <a:srgbClr val="FF0000"/>
                        </a:solidFill>
                        <a:effectLst/>
                        <a:latin typeface="+mn-lt"/>
                        <a:ea typeface="Calibri" panose="020F0502020204030204" pitchFamily="34" charset="0"/>
                        <a:cs typeface="Arial" panose="020B0604020202020204" pitchFamily="34" charset="0"/>
                      </a:endParaRPr>
                    </a:p>
                  </a:txBody>
                  <a:tcPr marL="60234" marR="60234" marT="0" marB="0"/>
                </a:tc>
                <a:tc rowSpan="2">
                  <a:txBody>
                    <a:bodyPr/>
                    <a:lstStyle/>
                    <a:p>
                      <a:pPr algn="ctr">
                        <a:lnSpc>
                          <a:spcPct val="107000"/>
                        </a:lnSpc>
                        <a:spcAft>
                          <a:spcPts val="800"/>
                        </a:spcAft>
                      </a:pPr>
                      <a:r>
                        <a:rPr lang="en-GB" sz="900" kern="0">
                          <a:effectLst/>
                          <a:latin typeface="+mn-lt"/>
                        </a:rPr>
                        <a:t>&lt;0.001</a:t>
                      </a:r>
                      <a:endParaRPr lang="lt-LT" sz="900" kern="10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en-GB" sz="900" kern="0">
                          <a:effectLst/>
                          <a:latin typeface="+mn-lt"/>
                        </a:rPr>
                        <a:t>29.96</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rowSpan="2">
                  <a:txBody>
                    <a:bodyPr/>
                    <a:lstStyle/>
                    <a:p>
                      <a:pPr algn="ctr">
                        <a:lnSpc>
                          <a:spcPct val="107000"/>
                        </a:lnSpc>
                        <a:spcAft>
                          <a:spcPts val="800"/>
                        </a:spcAft>
                      </a:pPr>
                      <a:r>
                        <a:rPr lang="en-GB" sz="900" kern="0" dirty="0">
                          <a:effectLst/>
                          <a:latin typeface="+mn-lt"/>
                        </a:rPr>
                        <a:t>1.82</a:t>
                      </a:r>
                      <a:endParaRPr lang="lt-LT" sz="900" kern="100" dirty="0">
                        <a:effectLst/>
                        <a:latin typeface="+mn-lt"/>
                        <a:ea typeface="Calibri" panose="020F0502020204030204" pitchFamily="34" charset="0"/>
                        <a:cs typeface="Arial" panose="020B0604020202020204" pitchFamily="34" charset="0"/>
                      </a:endParaRPr>
                    </a:p>
                  </a:txBody>
                  <a:tcPr marL="60234" marR="60234" marT="0" marB="0"/>
                </a:tc>
                <a:tc rowSpan="2">
                  <a:txBody>
                    <a:bodyPr/>
                    <a:lstStyle/>
                    <a:p>
                      <a:pPr algn="ctr">
                        <a:lnSpc>
                          <a:spcPct val="107000"/>
                        </a:lnSpc>
                        <a:spcAft>
                          <a:spcPts val="800"/>
                        </a:spcAft>
                      </a:pPr>
                      <a:r>
                        <a:rPr lang="en-GB" sz="900" kern="0" dirty="0">
                          <a:effectLst/>
                          <a:latin typeface="+mn-lt"/>
                        </a:rPr>
                        <a:t>0.112</a:t>
                      </a:r>
                      <a:endParaRPr lang="lt-LT" sz="900" kern="100" dirty="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pPr>
                      <a:endParaRPr lang="lt-LT" sz="900" kern="100" dirty="0">
                        <a:effectLst/>
                        <a:latin typeface="+mn-lt"/>
                        <a:cs typeface="Arial" panose="020B0604020202020204" pitchFamily="34" charset="0"/>
                      </a:endParaRPr>
                    </a:p>
                  </a:txBody>
                  <a:tcPr marL="60234" marR="60234" marT="0" marB="0" anchor="b"/>
                </a:tc>
                <a:tc>
                  <a:txBody>
                    <a:bodyPr/>
                    <a:lstStyle/>
                    <a:p>
                      <a:pPr algn="ctr">
                        <a:lnSpc>
                          <a:spcPct val="107000"/>
                        </a:lnSpc>
                        <a:spcAft>
                          <a:spcPts val="800"/>
                        </a:spcAft>
                      </a:pPr>
                      <a:r>
                        <a:rPr lang="lt-LT" sz="900" kern="0" dirty="0">
                          <a:effectLst/>
                          <a:latin typeface="+mn-lt"/>
                        </a:rPr>
                        <a:t> </a:t>
                      </a:r>
                      <a:endParaRPr lang="lt-LT" sz="900" kern="100" dirty="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lt-LT" sz="900" kern="0" dirty="0">
                          <a:effectLst/>
                          <a:latin typeface="+mn-lt"/>
                        </a:rPr>
                        <a:t> </a:t>
                      </a:r>
                      <a:endParaRPr lang="lt-LT" sz="900" kern="100" dirty="0">
                        <a:effectLst/>
                        <a:latin typeface="+mn-lt"/>
                        <a:ea typeface="Calibri" panose="020F0502020204030204" pitchFamily="34" charset="0"/>
                        <a:cs typeface="Arial" panose="020B0604020202020204" pitchFamily="34" charset="0"/>
                      </a:endParaRPr>
                    </a:p>
                  </a:txBody>
                  <a:tcPr marL="60234" marR="60234" marT="0" marB="0"/>
                </a:tc>
                <a:extLst>
                  <a:ext uri="{0D108BD9-81ED-4DB2-BD59-A6C34878D82A}">
                    <a16:rowId xmlns:a16="http://schemas.microsoft.com/office/drawing/2014/main" val="3963326088"/>
                  </a:ext>
                </a:extLst>
              </a:tr>
              <a:tr h="509081">
                <a:tc>
                  <a:txBody>
                    <a:bodyPr/>
                    <a:lstStyle/>
                    <a:p>
                      <a:pPr algn="ctr">
                        <a:lnSpc>
                          <a:spcPct val="107000"/>
                        </a:lnSpc>
                        <a:spcAft>
                          <a:spcPts val="800"/>
                        </a:spcAft>
                      </a:pPr>
                      <a:r>
                        <a:rPr lang="en-GB" sz="900" kern="0">
                          <a:effectLst/>
                          <a:latin typeface="+mn-lt"/>
                        </a:rPr>
                        <a:t>Depresija_1</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a:txBody>
                    <a:bodyPr/>
                    <a:lstStyle/>
                    <a:p>
                      <a:pPr algn="ctr">
                        <a:lnSpc>
                          <a:spcPct val="107000"/>
                        </a:lnSpc>
                        <a:spcAft>
                          <a:spcPts val="800"/>
                        </a:spcAft>
                      </a:pPr>
                      <a:r>
                        <a:rPr lang="en-GB" sz="900" kern="0">
                          <a:effectLst/>
                          <a:latin typeface="+mn-lt"/>
                        </a:rPr>
                        <a:t>28.68</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vMerge="1">
                  <a:txBody>
                    <a:bodyPr/>
                    <a:lstStyle/>
                    <a:p>
                      <a:endParaRPr lang="lt-LT"/>
                    </a:p>
                  </a:txBody>
                  <a:tcPr/>
                </a:tc>
                <a:tc vMerge="1">
                  <a:txBody>
                    <a:bodyPr/>
                    <a:lstStyle/>
                    <a:p>
                      <a:endParaRPr lang="lt-LT"/>
                    </a:p>
                  </a:txBody>
                  <a:tcPr/>
                </a:tc>
                <a:tc>
                  <a:txBody>
                    <a:bodyPr/>
                    <a:lstStyle/>
                    <a:p>
                      <a:pPr algn="ctr">
                        <a:lnSpc>
                          <a:spcPct val="107000"/>
                        </a:lnSpc>
                        <a:spcAft>
                          <a:spcPts val="800"/>
                        </a:spcAft>
                      </a:pPr>
                      <a:r>
                        <a:rPr lang="en-GB" sz="900" kern="0">
                          <a:effectLst/>
                          <a:latin typeface="+mn-lt"/>
                        </a:rPr>
                        <a:t>28.33</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vMerge="1">
                  <a:txBody>
                    <a:bodyPr/>
                    <a:lstStyle/>
                    <a:p>
                      <a:endParaRPr lang="lt-LT"/>
                    </a:p>
                  </a:txBody>
                  <a:tcPr/>
                </a:tc>
                <a:tc vMerge="1">
                  <a:txBody>
                    <a:bodyPr/>
                    <a:lstStyle/>
                    <a:p>
                      <a:endParaRPr lang="lt-LT"/>
                    </a:p>
                  </a:txBody>
                  <a:tcPr/>
                </a:tc>
                <a:tc>
                  <a:txBody>
                    <a:bodyPr/>
                    <a:lstStyle/>
                    <a:p>
                      <a:pPr algn="ctr">
                        <a:lnSpc>
                          <a:spcPct val="107000"/>
                        </a:lnSpc>
                        <a:spcAft>
                          <a:spcPts val="800"/>
                        </a:spcAft>
                      </a:pPr>
                      <a:r>
                        <a:rPr lang="en-GB" sz="900" kern="0">
                          <a:effectLst/>
                          <a:latin typeface="+mn-lt"/>
                        </a:rPr>
                        <a:t>33.79</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vMerge="1">
                  <a:txBody>
                    <a:bodyPr/>
                    <a:lstStyle/>
                    <a:p>
                      <a:endParaRPr lang="lt-LT"/>
                    </a:p>
                  </a:txBody>
                  <a:tcPr/>
                </a:tc>
                <a:tc vMerge="1">
                  <a:txBody>
                    <a:bodyPr/>
                    <a:lstStyle/>
                    <a:p>
                      <a:endParaRPr lang="lt-LT"/>
                    </a:p>
                  </a:txBody>
                  <a:tcPr/>
                </a:tc>
                <a:tc>
                  <a:txBody>
                    <a:bodyPr/>
                    <a:lstStyle/>
                    <a:p>
                      <a:pPr algn="ctr">
                        <a:lnSpc>
                          <a:spcPct val="107000"/>
                        </a:lnSpc>
                        <a:spcAft>
                          <a:spcPts val="800"/>
                        </a:spcAft>
                      </a:pPr>
                      <a:r>
                        <a:rPr lang="en-GB" sz="900" kern="0">
                          <a:effectLst/>
                          <a:latin typeface="+mn-lt"/>
                        </a:rPr>
                        <a:t>28.66</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vMerge="1">
                  <a:txBody>
                    <a:bodyPr/>
                    <a:lstStyle/>
                    <a:p>
                      <a:endParaRPr lang="lt-LT"/>
                    </a:p>
                  </a:txBody>
                  <a:tcPr/>
                </a:tc>
                <a:tc vMerge="1">
                  <a:txBody>
                    <a:bodyPr/>
                    <a:lstStyle/>
                    <a:p>
                      <a:endParaRPr lang="lt-LT"/>
                    </a:p>
                  </a:txBody>
                  <a:tcPr/>
                </a:tc>
                <a:tc>
                  <a:txBody>
                    <a:bodyPr/>
                    <a:lstStyle/>
                    <a:p>
                      <a:pPr algn="ctr">
                        <a:lnSpc>
                          <a:spcPct val="107000"/>
                        </a:lnSpc>
                        <a:spcAft>
                          <a:spcPts val="800"/>
                        </a:spcAft>
                      </a:pPr>
                      <a:r>
                        <a:rPr lang="en-GB" sz="900" kern="0">
                          <a:effectLst/>
                          <a:latin typeface="+mn-lt"/>
                        </a:rPr>
                        <a:t>28.15</a:t>
                      </a:r>
                      <a:endParaRPr lang="lt-LT" sz="900" kern="100">
                        <a:effectLst/>
                        <a:latin typeface="+mn-lt"/>
                        <a:ea typeface="Calibri" panose="020F0502020204030204" pitchFamily="34" charset="0"/>
                        <a:cs typeface="Arial" panose="020B0604020202020204" pitchFamily="34" charset="0"/>
                      </a:endParaRPr>
                    </a:p>
                  </a:txBody>
                  <a:tcPr marL="60234" marR="60234" marT="0" marB="0" anchor="ctr"/>
                </a:tc>
                <a:tc vMerge="1">
                  <a:txBody>
                    <a:bodyPr/>
                    <a:lstStyle/>
                    <a:p>
                      <a:endParaRPr lang="lt-LT"/>
                    </a:p>
                  </a:txBody>
                  <a:tcPr/>
                </a:tc>
                <a:tc vMerge="1">
                  <a:txBody>
                    <a:bodyPr/>
                    <a:lstStyle/>
                    <a:p>
                      <a:endParaRPr lang="lt-LT"/>
                    </a:p>
                  </a:txBody>
                  <a:tcPr/>
                </a:tc>
                <a:tc>
                  <a:txBody>
                    <a:bodyPr/>
                    <a:lstStyle/>
                    <a:p>
                      <a:pPr algn="ctr">
                        <a:lnSpc>
                          <a:spcPct val="107000"/>
                        </a:lnSpc>
                      </a:pPr>
                      <a:endParaRPr lang="lt-LT" sz="900" kern="100">
                        <a:effectLst/>
                        <a:latin typeface="+mn-lt"/>
                        <a:cs typeface="Arial" panose="020B0604020202020204" pitchFamily="34" charset="0"/>
                      </a:endParaRPr>
                    </a:p>
                  </a:txBody>
                  <a:tcPr marL="60234" marR="60234" marT="0" marB="0" anchor="b"/>
                </a:tc>
                <a:tc>
                  <a:txBody>
                    <a:bodyPr/>
                    <a:lstStyle/>
                    <a:p>
                      <a:pPr algn="ctr">
                        <a:lnSpc>
                          <a:spcPct val="107000"/>
                        </a:lnSpc>
                        <a:spcAft>
                          <a:spcPts val="800"/>
                        </a:spcAft>
                      </a:pPr>
                      <a:r>
                        <a:rPr lang="lt-LT" sz="900" kern="0">
                          <a:effectLst/>
                          <a:latin typeface="+mn-lt"/>
                        </a:rPr>
                        <a:t> </a:t>
                      </a:r>
                      <a:endParaRPr lang="lt-LT" sz="900" kern="100">
                        <a:effectLst/>
                        <a:latin typeface="+mn-lt"/>
                        <a:ea typeface="Calibri" panose="020F0502020204030204" pitchFamily="34" charset="0"/>
                        <a:cs typeface="Arial" panose="020B0604020202020204" pitchFamily="34" charset="0"/>
                      </a:endParaRPr>
                    </a:p>
                  </a:txBody>
                  <a:tcPr marL="60234" marR="60234" marT="0" marB="0"/>
                </a:tc>
                <a:tc>
                  <a:txBody>
                    <a:bodyPr/>
                    <a:lstStyle/>
                    <a:p>
                      <a:pPr algn="ctr">
                        <a:lnSpc>
                          <a:spcPct val="107000"/>
                        </a:lnSpc>
                        <a:spcAft>
                          <a:spcPts val="800"/>
                        </a:spcAft>
                      </a:pPr>
                      <a:r>
                        <a:rPr lang="lt-LT" sz="900" kern="0" dirty="0">
                          <a:effectLst/>
                          <a:latin typeface="+mn-lt"/>
                        </a:rPr>
                        <a:t> </a:t>
                      </a:r>
                      <a:endParaRPr lang="lt-LT" sz="900" kern="100" dirty="0">
                        <a:effectLst/>
                        <a:latin typeface="+mn-lt"/>
                        <a:ea typeface="Calibri" panose="020F0502020204030204" pitchFamily="34" charset="0"/>
                        <a:cs typeface="Arial" panose="020B0604020202020204" pitchFamily="34" charset="0"/>
                      </a:endParaRPr>
                    </a:p>
                  </a:txBody>
                  <a:tcPr marL="60234" marR="60234" marT="0" marB="0"/>
                </a:tc>
                <a:extLst>
                  <a:ext uri="{0D108BD9-81ED-4DB2-BD59-A6C34878D82A}">
                    <a16:rowId xmlns:a16="http://schemas.microsoft.com/office/drawing/2014/main" val="2552392057"/>
                  </a:ext>
                </a:extLst>
              </a:tr>
            </a:tbl>
          </a:graphicData>
        </a:graphic>
      </p:graphicFrame>
    </p:spTree>
    <p:extLst>
      <p:ext uri="{BB962C8B-B14F-4D97-AF65-F5344CB8AC3E}">
        <p14:creationId xmlns:p14="http://schemas.microsoft.com/office/powerpoint/2010/main" val="955793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A2788-1CDD-546B-78F3-19509EE27423}"/>
              </a:ext>
            </a:extLst>
          </p:cNvPr>
          <p:cNvSpPr>
            <a:spLocks noGrp="1"/>
          </p:cNvSpPr>
          <p:nvPr>
            <p:ph type="title"/>
          </p:nvPr>
        </p:nvSpPr>
        <p:spPr/>
        <p:txBody>
          <a:bodyPr>
            <a:normAutofit fontScale="90000"/>
          </a:bodyPr>
          <a:lstStyle/>
          <a:p>
            <a:r>
              <a:rPr lang="en-US" dirty="0" err="1"/>
              <a:t>Proced</a:t>
            </a:r>
            <a:r>
              <a:rPr lang="lt-LT" dirty="0" err="1"/>
              <a:t>ūrų</a:t>
            </a:r>
            <a:r>
              <a:rPr lang="lt-LT" dirty="0"/>
              <a:t> poveikis širdies-kraujagyslių sistemai ir </a:t>
            </a:r>
            <a:r>
              <a:rPr lang="lt-LT" dirty="0" err="1"/>
              <a:t>SpO</a:t>
            </a:r>
            <a:r>
              <a:rPr lang="en-US" dirty="0"/>
              <a:t>2</a:t>
            </a:r>
            <a:endParaRPr lang="lt-LT" dirty="0"/>
          </a:p>
        </p:txBody>
      </p:sp>
      <p:graphicFrame>
        <p:nvGraphicFramePr>
          <p:cNvPr id="4" name="Content Placeholder 3">
            <a:extLst>
              <a:ext uri="{FF2B5EF4-FFF2-40B4-BE49-F238E27FC236}">
                <a16:creationId xmlns:a16="http://schemas.microsoft.com/office/drawing/2014/main" id="{7384A97C-D3F2-9835-E265-3A8F39820B05}"/>
              </a:ext>
            </a:extLst>
          </p:cNvPr>
          <p:cNvGraphicFramePr>
            <a:graphicFrameLocks noGrp="1"/>
          </p:cNvGraphicFramePr>
          <p:nvPr>
            <p:ph idx="1"/>
            <p:extLst>
              <p:ext uri="{D42A27DB-BD31-4B8C-83A1-F6EECF244321}">
                <p14:modId xmlns:p14="http://schemas.microsoft.com/office/powerpoint/2010/main" val="2800842585"/>
              </p:ext>
            </p:extLst>
          </p:nvPr>
        </p:nvGraphicFramePr>
        <p:xfrm>
          <a:off x="0" y="1628800"/>
          <a:ext cx="91440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25218839-9422-89BD-76A8-03ABBECDE020}"/>
              </a:ext>
            </a:extLst>
          </p:cNvPr>
          <p:cNvSpPr txBox="1"/>
          <p:nvPr/>
        </p:nvSpPr>
        <p:spPr>
          <a:xfrm>
            <a:off x="7835974" y="5785113"/>
            <a:ext cx="995785" cy="369332"/>
          </a:xfrm>
          <a:prstGeom prst="rect">
            <a:avLst/>
          </a:prstGeom>
          <a:noFill/>
        </p:spPr>
        <p:txBody>
          <a:bodyPr wrap="none" rtlCol="0">
            <a:spAutoFit/>
          </a:bodyPr>
          <a:lstStyle/>
          <a:p>
            <a:r>
              <a:rPr lang="en-US" dirty="0"/>
              <a:t>* P&lt;0,05</a:t>
            </a:r>
            <a:endParaRPr lang="lt-LT" dirty="0"/>
          </a:p>
        </p:txBody>
      </p:sp>
      <p:sp>
        <p:nvSpPr>
          <p:cNvPr id="9" name="TextBox 8">
            <a:extLst>
              <a:ext uri="{FF2B5EF4-FFF2-40B4-BE49-F238E27FC236}">
                <a16:creationId xmlns:a16="http://schemas.microsoft.com/office/drawing/2014/main" id="{57EA9518-990E-61A5-BF00-5310B9DE17D9}"/>
              </a:ext>
            </a:extLst>
          </p:cNvPr>
          <p:cNvSpPr txBox="1"/>
          <p:nvPr/>
        </p:nvSpPr>
        <p:spPr>
          <a:xfrm>
            <a:off x="1979712" y="2132856"/>
            <a:ext cx="504056" cy="369332"/>
          </a:xfrm>
          <a:prstGeom prst="rect">
            <a:avLst/>
          </a:prstGeom>
          <a:noFill/>
        </p:spPr>
        <p:txBody>
          <a:bodyPr wrap="square">
            <a:spAutoFit/>
          </a:bodyPr>
          <a:lstStyle/>
          <a:p>
            <a:r>
              <a:rPr lang="en-US" dirty="0"/>
              <a:t>*</a:t>
            </a:r>
            <a:endParaRPr lang="lt-LT" dirty="0"/>
          </a:p>
        </p:txBody>
      </p:sp>
      <p:sp>
        <p:nvSpPr>
          <p:cNvPr id="10" name="TextBox 9">
            <a:extLst>
              <a:ext uri="{FF2B5EF4-FFF2-40B4-BE49-F238E27FC236}">
                <a16:creationId xmlns:a16="http://schemas.microsoft.com/office/drawing/2014/main" id="{C51D712C-4BFE-E315-AF7A-F726D3C2E51B}"/>
              </a:ext>
            </a:extLst>
          </p:cNvPr>
          <p:cNvSpPr txBox="1"/>
          <p:nvPr/>
        </p:nvSpPr>
        <p:spPr>
          <a:xfrm>
            <a:off x="3203848" y="2162527"/>
            <a:ext cx="504056" cy="369332"/>
          </a:xfrm>
          <a:prstGeom prst="rect">
            <a:avLst/>
          </a:prstGeom>
          <a:noFill/>
        </p:spPr>
        <p:txBody>
          <a:bodyPr wrap="square">
            <a:spAutoFit/>
          </a:bodyPr>
          <a:lstStyle/>
          <a:p>
            <a:r>
              <a:rPr lang="en-US" dirty="0"/>
              <a:t>*</a:t>
            </a:r>
            <a:endParaRPr lang="lt-LT" dirty="0"/>
          </a:p>
        </p:txBody>
      </p:sp>
      <p:sp>
        <p:nvSpPr>
          <p:cNvPr id="11" name="TextBox 10">
            <a:extLst>
              <a:ext uri="{FF2B5EF4-FFF2-40B4-BE49-F238E27FC236}">
                <a16:creationId xmlns:a16="http://schemas.microsoft.com/office/drawing/2014/main" id="{59BBCB9A-2EDC-4ABC-CA06-D4741B1F3221}"/>
              </a:ext>
            </a:extLst>
          </p:cNvPr>
          <p:cNvSpPr txBox="1"/>
          <p:nvPr/>
        </p:nvSpPr>
        <p:spPr>
          <a:xfrm>
            <a:off x="2386822" y="1883676"/>
            <a:ext cx="504056" cy="369332"/>
          </a:xfrm>
          <a:prstGeom prst="rect">
            <a:avLst/>
          </a:prstGeom>
          <a:noFill/>
        </p:spPr>
        <p:txBody>
          <a:bodyPr wrap="square">
            <a:spAutoFit/>
          </a:bodyPr>
          <a:lstStyle/>
          <a:p>
            <a:r>
              <a:rPr lang="en-US" dirty="0"/>
              <a:t>*</a:t>
            </a:r>
            <a:endParaRPr lang="lt-LT" dirty="0"/>
          </a:p>
        </p:txBody>
      </p:sp>
      <p:sp>
        <p:nvSpPr>
          <p:cNvPr id="12" name="TextBox 11">
            <a:extLst>
              <a:ext uri="{FF2B5EF4-FFF2-40B4-BE49-F238E27FC236}">
                <a16:creationId xmlns:a16="http://schemas.microsoft.com/office/drawing/2014/main" id="{AF6AAC98-2EA1-DBFC-F33D-42AE5B1AACB3}"/>
              </a:ext>
            </a:extLst>
          </p:cNvPr>
          <p:cNvSpPr txBox="1"/>
          <p:nvPr/>
        </p:nvSpPr>
        <p:spPr>
          <a:xfrm>
            <a:off x="2699792" y="2365910"/>
            <a:ext cx="504056" cy="369332"/>
          </a:xfrm>
          <a:prstGeom prst="rect">
            <a:avLst/>
          </a:prstGeom>
          <a:noFill/>
        </p:spPr>
        <p:txBody>
          <a:bodyPr wrap="square">
            <a:spAutoFit/>
          </a:bodyPr>
          <a:lstStyle/>
          <a:p>
            <a:r>
              <a:rPr lang="en-US" dirty="0"/>
              <a:t>*</a:t>
            </a:r>
            <a:endParaRPr lang="lt-LT" dirty="0"/>
          </a:p>
        </p:txBody>
      </p:sp>
      <p:sp>
        <p:nvSpPr>
          <p:cNvPr id="13" name="TextBox 12">
            <a:extLst>
              <a:ext uri="{FF2B5EF4-FFF2-40B4-BE49-F238E27FC236}">
                <a16:creationId xmlns:a16="http://schemas.microsoft.com/office/drawing/2014/main" id="{FA7762E2-A416-82E1-B760-7EC12CEF6F02}"/>
              </a:ext>
            </a:extLst>
          </p:cNvPr>
          <p:cNvSpPr txBox="1"/>
          <p:nvPr/>
        </p:nvSpPr>
        <p:spPr>
          <a:xfrm>
            <a:off x="5025672" y="1699010"/>
            <a:ext cx="504056" cy="369332"/>
          </a:xfrm>
          <a:prstGeom prst="rect">
            <a:avLst/>
          </a:prstGeom>
          <a:noFill/>
        </p:spPr>
        <p:txBody>
          <a:bodyPr wrap="square">
            <a:spAutoFit/>
          </a:bodyPr>
          <a:lstStyle/>
          <a:p>
            <a:r>
              <a:rPr lang="en-US" dirty="0"/>
              <a:t>*</a:t>
            </a:r>
            <a:endParaRPr lang="lt-LT" dirty="0"/>
          </a:p>
        </p:txBody>
      </p:sp>
      <p:sp>
        <p:nvSpPr>
          <p:cNvPr id="14" name="TextBox 13">
            <a:extLst>
              <a:ext uri="{FF2B5EF4-FFF2-40B4-BE49-F238E27FC236}">
                <a16:creationId xmlns:a16="http://schemas.microsoft.com/office/drawing/2014/main" id="{EB42A5F0-6417-0250-7AB4-C983EDC0FF54}"/>
              </a:ext>
            </a:extLst>
          </p:cNvPr>
          <p:cNvSpPr txBox="1"/>
          <p:nvPr/>
        </p:nvSpPr>
        <p:spPr>
          <a:xfrm>
            <a:off x="5651612" y="2456391"/>
            <a:ext cx="504056" cy="369332"/>
          </a:xfrm>
          <a:prstGeom prst="rect">
            <a:avLst/>
          </a:prstGeom>
          <a:noFill/>
        </p:spPr>
        <p:txBody>
          <a:bodyPr wrap="square">
            <a:spAutoFit/>
          </a:bodyPr>
          <a:lstStyle/>
          <a:p>
            <a:r>
              <a:rPr lang="en-US" dirty="0"/>
              <a:t>*</a:t>
            </a:r>
            <a:endParaRPr lang="lt-LT" dirty="0"/>
          </a:p>
        </p:txBody>
      </p:sp>
      <p:sp>
        <p:nvSpPr>
          <p:cNvPr id="15" name="TextBox 14">
            <a:extLst>
              <a:ext uri="{FF2B5EF4-FFF2-40B4-BE49-F238E27FC236}">
                <a16:creationId xmlns:a16="http://schemas.microsoft.com/office/drawing/2014/main" id="{505B7850-3802-B2CE-FC46-DD48DDCEC207}"/>
              </a:ext>
            </a:extLst>
          </p:cNvPr>
          <p:cNvSpPr txBox="1"/>
          <p:nvPr/>
        </p:nvSpPr>
        <p:spPr>
          <a:xfrm>
            <a:off x="6372200" y="1793195"/>
            <a:ext cx="504056" cy="369332"/>
          </a:xfrm>
          <a:prstGeom prst="rect">
            <a:avLst/>
          </a:prstGeom>
          <a:noFill/>
        </p:spPr>
        <p:txBody>
          <a:bodyPr wrap="square">
            <a:spAutoFit/>
          </a:bodyPr>
          <a:lstStyle/>
          <a:p>
            <a:r>
              <a:rPr lang="en-US" dirty="0"/>
              <a:t>*</a:t>
            </a:r>
            <a:endParaRPr lang="lt-LT" dirty="0"/>
          </a:p>
        </p:txBody>
      </p:sp>
      <p:sp>
        <p:nvSpPr>
          <p:cNvPr id="16" name="TextBox 15">
            <a:extLst>
              <a:ext uri="{FF2B5EF4-FFF2-40B4-BE49-F238E27FC236}">
                <a16:creationId xmlns:a16="http://schemas.microsoft.com/office/drawing/2014/main" id="{B22F9852-A014-5DFF-6319-0A1580D770A8}"/>
              </a:ext>
            </a:extLst>
          </p:cNvPr>
          <p:cNvSpPr txBox="1"/>
          <p:nvPr/>
        </p:nvSpPr>
        <p:spPr>
          <a:xfrm>
            <a:off x="6660232" y="2389079"/>
            <a:ext cx="504056" cy="369332"/>
          </a:xfrm>
          <a:prstGeom prst="rect">
            <a:avLst/>
          </a:prstGeom>
          <a:noFill/>
        </p:spPr>
        <p:txBody>
          <a:bodyPr wrap="square">
            <a:spAutoFit/>
          </a:bodyPr>
          <a:lstStyle/>
          <a:p>
            <a:r>
              <a:rPr lang="en-US" dirty="0"/>
              <a:t>*</a:t>
            </a:r>
            <a:endParaRPr lang="lt-LT" dirty="0"/>
          </a:p>
        </p:txBody>
      </p:sp>
      <p:sp>
        <p:nvSpPr>
          <p:cNvPr id="17" name="TextBox 16">
            <a:extLst>
              <a:ext uri="{FF2B5EF4-FFF2-40B4-BE49-F238E27FC236}">
                <a16:creationId xmlns:a16="http://schemas.microsoft.com/office/drawing/2014/main" id="{947D5547-3C65-A313-308E-4BF0E0086410}"/>
              </a:ext>
            </a:extLst>
          </p:cNvPr>
          <p:cNvSpPr txBox="1"/>
          <p:nvPr/>
        </p:nvSpPr>
        <p:spPr>
          <a:xfrm>
            <a:off x="7740926" y="1812108"/>
            <a:ext cx="504056" cy="369332"/>
          </a:xfrm>
          <a:prstGeom prst="rect">
            <a:avLst/>
          </a:prstGeom>
          <a:noFill/>
        </p:spPr>
        <p:txBody>
          <a:bodyPr wrap="square">
            <a:spAutoFit/>
          </a:bodyPr>
          <a:lstStyle/>
          <a:p>
            <a:r>
              <a:rPr lang="en-US" dirty="0"/>
              <a:t>*</a:t>
            </a:r>
            <a:endParaRPr lang="lt-LT" dirty="0"/>
          </a:p>
        </p:txBody>
      </p:sp>
      <p:sp>
        <p:nvSpPr>
          <p:cNvPr id="18" name="TextBox 17">
            <a:extLst>
              <a:ext uri="{FF2B5EF4-FFF2-40B4-BE49-F238E27FC236}">
                <a16:creationId xmlns:a16="http://schemas.microsoft.com/office/drawing/2014/main" id="{761105C4-C582-2F96-B8BB-786795FAEAE6}"/>
              </a:ext>
            </a:extLst>
          </p:cNvPr>
          <p:cNvSpPr txBox="1"/>
          <p:nvPr/>
        </p:nvSpPr>
        <p:spPr>
          <a:xfrm>
            <a:off x="8081839" y="2347193"/>
            <a:ext cx="504056" cy="369332"/>
          </a:xfrm>
          <a:prstGeom prst="rect">
            <a:avLst/>
          </a:prstGeom>
          <a:noFill/>
        </p:spPr>
        <p:txBody>
          <a:bodyPr wrap="square">
            <a:spAutoFit/>
          </a:bodyPr>
          <a:lstStyle/>
          <a:p>
            <a:r>
              <a:rPr lang="en-US" dirty="0"/>
              <a:t>*</a:t>
            </a:r>
            <a:endParaRPr lang="lt-LT" dirty="0"/>
          </a:p>
        </p:txBody>
      </p:sp>
    </p:spTree>
    <p:extLst>
      <p:ext uri="{BB962C8B-B14F-4D97-AF65-F5344CB8AC3E}">
        <p14:creationId xmlns:p14="http://schemas.microsoft.com/office/powerpoint/2010/main" val="2607563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B9B9C-1DA6-3233-344F-E6417EB7CE6B}"/>
              </a:ext>
            </a:extLst>
          </p:cNvPr>
          <p:cNvSpPr>
            <a:spLocks noGrp="1"/>
          </p:cNvSpPr>
          <p:nvPr>
            <p:ph type="title"/>
          </p:nvPr>
        </p:nvSpPr>
        <p:spPr/>
        <p:txBody>
          <a:bodyPr/>
          <a:lstStyle/>
          <a:p>
            <a:r>
              <a:rPr lang="en-US" dirty="0" err="1"/>
              <a:t>Proced</a:t>
            </a:r>
            <a:r>
              <a:rPr lang="lt-LT" dirty="0" err="1"/>
              <a:t>ūrų</a:t>
            </a:r>
            <a:r>
              <a:rPr lang="lt-LT" dirty="0"/>
              <a:t> poveikis odai</a:t>
            </a:r>
          </a:p>
        </p:txBody>
      </p:sp>
      <p:graphicFrame>
        <p:nvGraphicFramePr>
          <p:cNvPr id="4" name="Content Placeholder 3">
            <a:extLst>
              <a:ext uri="{FF2B5EF4-FFF2-40B4-BE49-F238E27FC236}">
                <a16:creationId xmlns:a16="http://schemas.microsoft.com/office/drawing/2014/main" id="{565DD430-DC5C-891D-C36B-85E339F3D709}"/>
              </a:ext>
            </a:extLst>
          </p:cNvPr>
          <p:cNvGraphicFramePr>
            <a:graphicFrameLocks noGrp="1"/>
          </p:cNvGraphicFramePr>
          <p:nvPr>
            <p:ph idx="1"/>
            <p:extLst>
              <p:ext uri="{D42A27DB-BD31-4B8C-83A1-F6EECF244321}">
                <p14:modId xmlns:p14="http://schemas.microsoft.com/office/powerpoint/2010/main" val="1313917034"/>
              </p:ext>
            </p:extLst>
          </p:nvPr>
        </p:nvGraphicFramePr>
        <p:xfrm>
          <a:off x="2362200" y="1600200"/>
          <a:ext cx="6324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AC3CE7D-55B2-074C-4BF9-B1AFA164F61B}"/>
              </a:ext>
            </a:extLst>
          </p:cNvPr>
          <p:cNvSpPr txBox="1"/>
          <p:nvPr/>
        </p:nvSpPr>
        <p:spPr>
          <a:xfrm>
            <a:off x="2771800" y="3647737"/>
            <a:ext cx="813919" cy="215444"/>
          </a:xfrm>
          <a:prstGeom prst="rect">
            <a:avLst/>
          </a:prstGeom>
          <a:noFill/>
        </p:spPr>
        <p:txBody>
          <a:bodyPr wrap="square">
            <a:spAutoFit/>
          </a:bodyPr>
          <a:lstStyle/>
          <a:p>
            <a:r>
              <a:rPr lang="lt-LT" sz="800" kern="0" dirty="0">
                <a:solidFill>
                  <a:srgbClr val="010205"/>
                </a:solidFill>
                <a:effectLst/>
                <a:latin typeface="Arial" panose="020B0604020202020204" pitchFamily="34" charset="0"/>
                <a:ea typeface="Calibri" panose="020F0502020204030204" pitchFamily="34" charset="0"/>
              </a:rPr>
              <a:t>p</a:t>
            </a:r>
            <a:r>
              <a:rPr lang="en-GB" sz="800" kern="0" dirty="0">
                <a:solidFill>
                  <a:srgbClr val="010205"/>
                </a:solidFill>
                <a:effectLst/>
                <a:latin typeface="Arial" panose="020B0604020202020204" pitchFamily="34" charset="0"/>
                <a:ea typeface="Calibri" panose="020F0502020204030204" pitchFamily="34" charset="0"/>
              </a:rPr>
              <a:t>&lt;</a:t>
            </a:r>
            <a:r>
              <a:rPr lang="lt-LT" sz="800" kern="0" dirty="0">
                <a:solidFill>
                  <a:srgbClr val="010205"/>
                </a:solidFill>
                <a:effectLst/>
                <a:latin typeface="Arial" panose="020B0604020202020204" pitchFamily="34" charset="0"/>
                <a:ea typeface="Calibri" panose="020F0502020204030204" pitchFamily="34" charset="0"/>
              </a:rPr>
              <a:t>0</a:t>
            </a:r>
            <a:r>
              <a:rPr lang="en-GB" sz="800" kern="0" dirty="0">
                <a:solidFill>
                  <a:srgbClr val="010205"/>
                </a:solidFill>
                <a:effectLst/>
                <a:latin typeface="Arial" panose="020B0604020202020204" pitchFamily="34" charset="0"/>
                <a:ea typeface="Calibri" panose="020F0502020204030204" pitchFamily="34" charset="0"/>
              </a:rPr>
              <a:t>.001</a:t>
            </a:r>
            <a:endParaRPr lang="lt-LT" sz="800" dirty="0"/>
          </a:p>
        </p:txBody>
      </p:sp>
      <p:sp>
        <p:nvSpPr>
          <p:cNvPr id="8" name="TextBox 7">
            <a:extLst>
              <a:ext uri="{FF2B5EF4-FFF2-40B4-BE49-F238E27FC236}">
                <a16:creationId xmlns:a16="http://schemas.microsoft.com/office/drawing/2014/main" id="{840846E2-F35E-E160-F2A8-68D1981ED17F}"/>
              </a:ext>
            </a:extLst>
          </p:cNvPr>
          <p:cNvSpPr txBox="1"/>
          <p:nvPr/>
        </p:nvSpPr>
        <p:spPr>
          <a:xfrm>
            <a:off x="2771800" y="2636912"/>
            <a:ext cx="813919" cy="215444"/>
          </a:xfrm>
          <a:prstGeom prst="rect">
            <a:avLst/>
          </a:prstGeom>
          <a:noFill/>
        </p:spPr>
        <p:txBody>
          <a:bodyPr wrap="square">
            <a:spAutoFit/>
          </a:bodyPr>
          <a:lstStyle/>
          <a:p>
            <a:r>
              <a:rPr lang="lt-LT" sz="800" kern="0" dirty="0">
                <a:solidFill>
                  <a:srgbClr val="010205"/>
                </a:solidFill>
                <a:effectLst/>
                <a:latin typeface="Arial" panose="020B0604020202020204" pitchFamily="34" charset="0"/>
                <a:ea typeface="Calibri" panose="020F0502020204030204" pitchFamily="34" charset="0"/>
              </a:rPr>
              <a:t>p</a:t>
            </a:r>
            <a:r>
              <a:rPr lang="en-GB" sz="800" kern="0" dirty="0">
                <a:solidFill>
                  <a:srgbClr val="010205"/>
                </a:solidFill>
                <a:effectLst/>
                <a:latin typeface="Arial" panose="020B0604020202020204" pitchFamily="34" charset="0"/>
                <a:ea typeface="Calibri" panose="020F0502020204030204" pitchFamily="34" charset="0"/>
              </a:rPr>
              <a:t>&lt;</a:t>
            </a:r>
            <a:r>
              <a:rPr lang="lt-LT" sz="800" kern="0" dirty="0">
                <a:solidFill>
                  <a:srgbClr val="010205"/>
                </a:solidFill>
                <a:effectLst/>
                <a:latin typeface="Arial" panose="020B0604020202020204" pitchFamily="34" charset="0"/>
                <a:ea typeface="Calibri" panose="020F0502020204030204" pitchFamily="34" charset="0"/>
              </a:rPr>
              <a:t>0</a:t>
            </a:r>
            <a:r>
              <a:rPr lang="en-GB" sz="800" kern="0" dirty="0">
                <a:solidFill>
                  <a:srgbClr val="010205"/>
                </a:solidFill>
                <a:effectLst/>
                <a:latin typeface="Arial" panose="020B0604020202020204" pitchFamily="34" charset="0"/>
                <a:ea typeface="Calibri" panose="020F0502020204030204" pitchFamily="34" charset="0"/>
              </a:rPr>
              <a:t>.001</a:t>
            </a:r>
            <a:endParaRPr lang="lt-LT" sz="800" dirty="0"/>
          </a:p>
        </p:txBody>
      </p:sp>
      <p:sp>
        <p:nvSpPr>
          <p:cNvPr id="11" name="TextBox 10">
            <a:extLst>
              <a:ext uri="{FF2B5EF4-FFF2-40B4-BE49-F238E27FC236}">
                <a16:creationId xmlns:a16="http://schemas.microsoft.com/office/drawing/2014/main" id="{CD58C767-232F-43EB-4CCA-003BFFDDA8A0}"/>
              </a:ext>
            </a:extLst>
          </p:cNvPr>
          <p:cNvSpPr txBox="1"/>
          <p:nvPr/>
        </p:nvSpPr>
        <p:spPr>
          <a:xfrm>
            <a:off x="3707904" y="3647737"/>
            <a:ext cx="813919" cy="215444"/>
          </a:xfrm>
          <a:prstGeom prst="rect">
            <a:avLst/>
          </a:prstGeom>
          <a:noFill/>
        </p:spPr>
        <p:txBody>
          <a:bodyPr wrap="square">
            <a:spAutoFit/>
          </a:bodyPr>
          <a:lstStyle/>
          <a:p>
            <a:r>
              <a:rPr lang="lt-LT" sz="800" kern="0" dirty="0">
                <a:solidFill>
                  <a:srgbClr val="010205"/>
                </a:solidFill>
                <a:effectLst/>
                <a:latin typeface="Arial" panose="020B0604020202020204" pitchFamily="34" charset="0"/>
                <a:ea typeface="Calibri" panose="020F0502020204030204" pitchFamily="34" charset="0"/>
              </a:rPr>
              <a:t>p</a:t>
            </a:r>
            <a:r>
              <a:rPr lang="en-GB" sz="800" kern="0" dirty="0">
                <a:solidFill>
                  <a:srgbClr val="010205"/>
                </a:solidFill>
                <a:effectLst/>
                <a:latin typeface="Arial" panose="020B0604020202020204" pitchFamily="34" charset="0"/>
                <a:ea typeface="Calibri" panose="020F0502020204030204" pitchFamily="34" charset="0"/>
              </a:rPr>
              <a:t>&lt;</a:t>
            </a:r>
            <a:r>
              <a:rPr lang="lt-LT" sz="800" kern="0" dirty="0">
                <a:solidFill>
                  <a:srgbClr val="010205"/>
                </a:solidFill>
                <a:effectLst/>
                <a:latin typeface="Arial" panose="020B0604020202020204" pitchFamily="34" charset="0"/>
                <a:ea typeface="Calibri" panose="020F0502020204030204" pitchFamily="34" charset="0"/>
              </a:rPr>
              <a:t>0</a:t>
            </a:r>
            <a:r>
              <a:rPr lang="en-GB" sz="800" kern="0" dirty="0">
                <a:solidFill>
                  <a:srgbClr val="010205"/>
                </a:solidFill>
                <a:effectLst/>
                <a:latin typeface="Arial" panose="020B0604020202020204" pitchFamily="34" charset="0"/>
                <a:ea typeface="Calibri" panose="020F0502020204030204" pitchFamily="34" charset="0"/>
              </a:rPr>
              <a:t>.001</a:t>
            </a:r>
            <a:endParaRPr lang="lt-LT" sz="800" dirty="0"/>
          </a:p>
        </p:txBody>
      </p:sp>
      <p:sp>
        <p:nvSpPr>
          <p:cNvPr id="12" name="TextBox 11">
            <a:extLst>
              <a:ext uri="{FF2B5EF4-FFF2-40B4-BE49-F238E27FC236}">
                <a16:creationId xmlns:a16="http://schemas.microsoft.com/office/drawing/2014/main" id="{9E992CF5-102C-8ED2-1611-C28047CB611C}"/>
              </a:ext>
            </a:extLst>
          </p:cNvPr>
          <p:cNvSpPr txBox="1"/>
          <p:nvPr/>
        </p:nvSpPr>
        <p:spPr>
          <a:xfrm>
            <a:off x="3707904" y="2636912"/>
            <a:ext cx="813919" cy="215444"/>
          </a:xfrm>
          <a:prstGeom prst="rect">
            <a:avLst/>
          </a:prstGeom>
          <a:noFill/>
        </p:spPr>
        <p:txBody>
          <a:bodyPr wrap="square">
            <a:spAutoFit/>
          </a:bodyPr>
          <a:lstStyle/>
          <a:p>
            <a:r>
              <a:rPr lang="lt-LT" sz="800" kern="0" dirty="0">
                <a:solidFill>
                  <a:srgbClr val="010205"/>
                </a:solidFill>
                <a:effectLst/>
                <a:latin typeface="Arial" panose="020B0604020202020204" pitchFamily="34" charset="0"/>
                <a:ea typeface="Calibri" panose="020F0502020204030204" pitchFamily="34" charset="0"/>
              </a:rPr>
              <a:t>p</a:t>
            </a:r>
            <a:r>
              <a:rPr lang="en-GB" sz="800" kern="0" dirty="0">
                <a:solidFill>
                  <a:srgbClr val="010205"/>
                </a:solidFill>
                <a:effectLst/>
                <a:latin typeface="Arial" panose="020B0604020202020204" pitchFamily="34" charset="0"/>
                <a:ea typeface="Calibri" panose="020F0502020204030204" pitchFamily="34" charset="0"/>
              </a:rPr>
              <a:t>&lt;</a:t>
            </a:r>
            <a:r>
              <a:rPr lang="lt-LT" sz="800" kern="0" dirty="0">
                <a:solidFill>
                  <a:srgbClr val="010205"/>
                </a:solidFill>
                <a:effectLst/>
                <a:latin typeface="Arial" panose="020B0604020202020204" pitchFamily="34" charset="0"/>
                <a:ea typeface="Calibri" panose="020F0502020204030204" pitchFamily="34" charset="0"/>
              </a:rPr>
              <a:t>0</a:t>
            </a:r>
            <a:r>
              <a:rPr lang="en-GB" sz="800" kern="0" dirty="0">
                <a:solidFill>
                  <a:srgbClr val="010205"/>
                </a:solidFill>
                <a:effectLst/>
                <a:latin typeface="Arial" panose="020B0604020202020204" pitchFamily="34" charset="0"/>
                <a:ea typeface="Calibri" panose="020F0502020204030204" pitchFamily="34" charset="0"/>
              </a:rPr>
              <a:t>.001</a:t>
            </a:r>
            <a:endParaRPr lang="lt-LT" sz="800" dirty="0"/>
          </a:p>
        </p:txBody>
      </p:sp>
      <p:sp>
        <p:nvSpPr>
          <p:cNvPr id="14" name="TextBox 13">
            <a:extLst>
              <a:ext uri="{FF2B5EF4-FFF2-40B4-BE49-F238E27FC236}">
                <a16:creationId xmlns:a16="http://schemas.microsoft.com/office/drawing/2014/main" id="{BE513604-4FB3-0CD9-5EE0-31502F913ABE}"/>
              </a:ext>
            </a:extLst>
          </p:cNvPr>
          <p:cNvSpPr txBox="1"/>
          <p:nvPr/>
        </p:nvSpPr>
        <p:spPr>
          <a:xfrm>
            <a:off x="3707904" y="2206486"/>
            <a:ext cx="723630" cy="215444"/>
          </a:xfrm>
          <a:prstGeom prst="rect">
            <a:avLst/>
          </a:prstGeom>
          <a:noFill/>
        </p:spPr>
        <p:txBody>
          <a:bodyPr wrap="square">
            <a:spAutoFit/>
          </a:bodyPr>
          <a:lstStyle/>
          <a:p>
            <a:r>
              <a:rPr lang="lt-LT" sz="800" kern="0" dirty="0">
                <a:solidFill>
                  <a:srgbClr val="010205"/>
                </a:solidFill>
                <a:effectLst/>
                <a:latin typeface="Arial" panose="020B0604020202020204" pitchFamily="34" charset="0"/>
                <a:ea typeface="Calibri" panose="020F0502020204030204" pitchFamily="34" charset="0"/>
              </a:rPr>
              <a:t>P</a:t>
            </a:r>
            <a:r>
              <a:rPr lang="en-US" sz="800" kern="0" dirty="0">
                <a:solidFill>
                  <a:srgbClr val="010205"/>
                </a:solidFill>
                <a:effectLst/>
                <a:latin typeface="Arial" panose="020B0604020202020204" pitchFamily="34" charset="0"/>
                <a:ea typeface="Calibri" panose="020F0502020204030204" pitchFamily="34" charset="0"/>
              </a:rPr>
              <a:t>=0</a:t>
            </a:r>
            <a:r>
              <a:rPr lang="en-GB" sz="800" kern="0" dirty="0">
                <a:solidFill>
                  <a:srgbClr val="010205"/>
                </a:solidFill>
                <a:effectLst/>
                <a:latin typeface="Arial" panose="020B0604020202020204" pitchFamily="34" charset="0"/>
                <a:ea typeface="Calibri" panose="020F0502020204030204" pitchFamily="34" charset="0"/>
              </a:rPr>
              <a:t>.009</a:t>
            </a:r>
            <a:endParaRPr lang="lt-LT" sz="800" dirty="0"/>
          </a:p>
        </p:txBody>
      </p:sp>
      <p:sp>
        <p:nvSpPr>
          <p:cNvPr id="15" name="TextBox 14">
            <a:extLst>
              <a:ext uri="{FF2B5EF4-FFF2-40B4-BE49-F238E27FC236}">
                <a16:creationId xmlns:a16="http://schemas.microsoft.com/office/drawing/2014/main" id="{C307E56B-09D5-88C6-C502-565C2C234E90}"/>
              </a:ext>
            </a:extLst>
          </p:cNvPr>
          <p:cNvSpPr txBox="1"/>
          <p:nvPr/>
        </p:nvSpPr>
        <p:spPr>
          <a:xfrm>
            <a:off x="4758450" y="3648605"/>
            <a:ext cx="813919" cy="215444"/>
          </a:xfrm>
          <a:prstGeom prst="rect">
            <a:avLst/>
          </a:prstGeom>
          <a:noFill/>
        </p:spPr>
        <p:txBody>
          <a:bodyPr wrap="square">
            <a:spAutoFit/>
          </a:bodyPr>
          <a:lstStyle/>
          <a:p>
            <a:r>
              <a:rPr lang="lt-LT" sz="800" kern="0" dirty="0">
                <a:solidFill>
                  <a:srgbClr val="010205"/>
                </a:solidFill>
                <a:effectLst/>
                <a:latin typeface="Arial" panose="020B0604020202020204" pitchFamily="34" charset="0"/>
                <a:ea typeface="Calibri" panose="020F0502020204030204" pitchFamily="34" charset="0"/>
              </a:rPr>
              <a:t>p</a:t>
            </a:r>
            <a:r>
              <a:rPr lang="en-GB" sz="800" kern="0" dirty="0">
                <a:solidFill>
                  <a:srgbClr val="010205"/>
                </a:solidFill>
                <a:effectLst/>
                <a:latin typeface="Arial" panose="020B0604020202020204" pitchFamily="34" charset="0"/>
                <a:ea typeface="Calibri" panose="020F0502020204030204" pitchFamily="34" charset="0"/>
              </a:rPr>
              <a:t>&lt;</a:t>
            </a:r>
            <a:r>
              <a:rPr lang="lt-LT" sz="800" kern="0" dirty="0">
                <a:solidFill>
                  <a:srgbClr val="010205"/>
                </a:solidFill>
                <a:effectLst/>
                <a:latin typeface="Arial" panose="020B0604020202020204" pitchFamily="34" charset="0"/>
                <a:ea typeface="Calibri" panose="020F0502020204030204" pitchFamily="34" charset="0"/>
              </a:rPr>
              <a:t>0</a:t>
            </a:r>
            <a:r>
              <a:rPr lang="en-GB" sz="800" kern="0" dirty="0">
                <a:solidFill>
                  <a:srgbClr val="010205"/>
                </a:solidFill>
                <a:effectLst/>
                <a:latin typeface="Arial" panose="020B0604020202020204" pitchFamily="34" charset="0"/>
                <a:ea typeface="Calibri" panose="020F0502020204030204" pitchFamily="34" charset="0"/>
              </a:rPr>
              <a:t>.001</a:t>
            </a:r>
            <a:endParaRPr lang="lt-LT" sz="800" dirty="0"/>
          </a:p>
        </p:txBody>
      </p:sp>
      <p:sp>
        <p:nvSpPr>
          <p:cNvPr id="16" name="TextBox 15">
            <a:extLst>
              <a:ext uri="{FF2B5EF4-FFF2-40B4-BE49-F238E27FC236}">
                <a16:creationId xmlns:a16="http://schemas.microsoft.com/office/drawing/2014/main" id="{CB0D38FA-A2FA-E2E1-617A-DDD66171F003}"/>
              </a:ext>
            </a:extLst>
          </p:cNvPr>
          <p:cNvSpPr txBox="1"/>
          <p:nvPr/>
        </p:nvSpPr>
        <p:spPr>
          <a:xfrm>
            <a:off x="4761778" y="2636912"/>
            <a:ext cx="813919" cy="215444"/>
          </a:xfrm>
          <a:prstGeom prst="rect">
            <a:avLst/>
          </a:prstGeom>
          <a:noFill/>
        </p:spPr>
        <p:txBody>
          <a:bodyPr wrap="square">
            <a:spAutoFit/>
          </a:bodyPr>
          <a:lstStyle/>
          <a:p>
            <a:r>
              <a:rPr lang="lt-LT" sz="800" kern="0" dirty="0">
                <a:solidFill>
                  <a:srgbClr val="010205"/>
                </a:solidFill>
                <a:effectLst/>
                <a:latin typeface="Arial" panose="020B0604020202020204" pitchFamily="34" charset="0"/>
                <a:ea typeface="Calibri" panose="020F0502020204030204" pitchFamily="34" charset="0"/>
              </a:rPr>
              <a:t>p</a:t>
            </a:r>
            <a:r>
              <a:rPr lang="en-GB" sz="800" kern="0" dirty="0">
                <a:solidFill>
                  <a:srgbClr val="010205"/>
                </a:solidFill>
                <a:effectLst/>
                <a:latin typeface="Arial" panose="020B0604020202020204" pitchFamily="34" charset="0"/>
                <a:ea typeface="Calibri" panose="020F0502020204030204" pitchFamily="34" charset="0"/>
              </a:rPr>
              <a:t>&lt;</a:t>
            </a:r>
            <a:r>
              <a:rPr lang="lt-LT" sz="800" kern="0" dirty="0">
                <a:solidFill>
                  <a:srgbClr val="010205"/>
                </a:solidFill>
                <a:effectLst/>
                <a:latin typeface="Arial" panose="020B0604020202020204" pitchFamily="34" charset="0"/>
                <a:ea typeface="Calibri" panose="020F0502020204030204" pitchFamily="34" charset="0"/>
              </a:rPr>
              <a:t>0</a:t>
            </a:r>
            <a:r>
              <a:rPr lang="en-GB" sz="800" kern="0" dirty="0">
                <a:solidFill>
                  <a:srgbClr val="010205"/>
                </a:solidFill>
                <a:effectLst/>
                <a:latin typeface="Arial" panose="020B0604020202020204" pitchFamily="34" charset="0"/>
                <a:ea typeface="Calibri" panose="020F0502020204030204" pitchFamily="34" charset="0"/>
              </a:rPr>
              <a:t>.001</a:t>
            </a:r>
            <a:endParaRPr lang="lt-LT" sz="800" dirty="0"/>
          </a:p>
        </p:txBody>
      </p:sp>
      <p:sp>
        <p:nvSpPr>
          <p:cNvPr id="17" name="TextBox 16">
            <a:extLst>
              <a:ext uri="{FF2B5EF4-FFF2-40B4-BE49-F238E27FC236}">
                <a16:creationId xmlns:a16="http://schemas.microsoft.com/office/drawing/2014/main" id="{2B3E5933-3C65-2752-E1CC-AEA72750F42F}"/>
              </a:ext>
            </a:extLst>
          </p:cNvPr>
          <p:cNvSpPr txBox="1"/>
          <p:nvPr/>
        </p:nvSpPr>
        <p:spPr>
          <a:xfrm>
            <a:off x="4758449" y="2206486"/>
            <a:ext cx="813919" cy="215444"/>
          </a:xfrm>
          <a:prstGeom prst="rect">
            <a:avLst/>
          </a:prstGeom>
          <a:noFill/>
        </p:spPr>
        <p:txBody>
          <a:bodyPr wrap="square">
            <a:spAutoFit/>
          </a:bodyPr>
          <a:lstStyle/>
          <a:p>
            <a:r>
              <a:rPr lang="lt-LT" sz="800" kern="0" dirty="0">
                <a:solidFill>
                  <a:srgbClr val="010205"/>
                </a:solidFill>
                <a:effectLst/>
                <a:latin typeface="Arial" panose="020B0604020202020204" pitchFamily="34" charset="0"/>
                <a:ea typeface="Calibri" panose="020F0502020204030204" pitchFamily="34" charset="0"/>
              </a:rPr>
              <a:t>p</a:t>
            </a:r>
            <a:r>
              <a:rPr lang="en-GB" sz="800" kern="0" dirty="0">
                <a:solidFill>
                  <a:srgbClr val="010205"/>
                </a:solidFill>
                <a:effectLst/>
                <a:latin typeface="Arial" panose="020B0604020202020204" pitchFamily="34" charset="0"/>
                <a:ea typeface="Calibri" panose="020F0502020204030204" pitchFamily="34" charset="0"/>
              </a:rPr>
              <a:t>&lt;</a:t>
            </a:r>
            <a:r>
              <a:rPr lang="lt-LT" sz="800" kern="0" dirty="0">
                <a:solidFill>
                  <a:srgbClr val="010205"/>
                </a:solidFill>
                <a:effectLst/>
                <a:latin typeface="Arial" panose="020B0604020202020204" pitchFamily="34" charset="0"/>
                <a:ea typeface="Calibri" panose="020F0502020204030204" pitchFamily="34" charset="0"/>
              </a:rPr>
              <a:t>0</a:t>
            </a:r>
            <a:r>
              <a:rPr lang="en-GB" sz="800" kern="0" dirty="0">
                <a:solidFill>
                  <a:srgbClr val="010205"/>
                </a:solidFill>
                <a:effectLst/>
                <a:latin typeface="Arial" panose="020B0604020202020204" pitchFamily="34" charset="0"/>
                <a:ea typeface="Calibri" panose="020F0502020204030204" pitchFamily="34" charset="0"/>
              </a:rPr>
              <a:t>.001</a:t>
            </a:r>
            <a:endParaRPr lang="lt-LT" sz="800" dirty="0"/>
          </a:p>
        </p:txBody>
      </p:sp>
    </p:spTree>
    <p:extLst>
      <p:ext uri="{BB962C8B-B14F-4D97-AF65-F5344CB8AC3E}">
        <p14:creationId xmlns:p14="http://schemas.microsoft.com/office/powerpoint/2010/main" val="1021722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F703-73A3-2095-07F6-9CAB92FA1102}"/>
              </a:ext>
            </a:extLst>
          </p:cNvPr>
          <p:cNvSpPr>
            <a:spLocks noGrp="1"/>
          </p:cNvSpPr>
          <p:nvPr>
            <p:ph type="title"/>
          </p:nvPr>
        </p:nvSpPr>
        <p:spPr>
          <a:xfrm>
            <a:off x="1951169" y="0"/>
            <a:ext cx="7192831" cy="548680"/>
          </a:xfrm>
        </p:spPr>
        <p:txBody>
          <a:bodyPr>
            <a:normAutofit fontScale="90000"/>
          </a:bodyPr>
          <a:lstStyle/>
          <a:p>
            <a:r>
              <a:rPr lang="en-US" dirty="0" err="1"/>
              <a:t>Ar</a:t>
            </a:r>
            <a:r>
              <a:rPr lang="en-US" dirty="0"/>
              <a:t> </a:t>
            </a:r>
            <a:r>
              <a:rPr lang="en-US" dirty="0" err="1"/>
              <a:t>naudingos</a:t>
            </a:r>
            <a:r>
              <a:rPr lang="en-US" dirty="0"/>
              <a:t> 3 </a:t>
            </a:r>
            <a:r>
              <a:rPr lang="en-US" dirty="0" err="1"/>
              <a:t>dien</a:t>
            </a:r>
            <a:r>
              <a:rPr lang="lt-LT" dirty="0"/>
              <a:t>ų </a:t>
            </a:r>
            <a:r>
              <a:rPr lang="lt-LT" sz="4000" dirty="0"/>
              <a:t>procedūros</a:t>
            </a:r>
            <a:r>
              <a:rPr lang="lt-LT" dirty="0"/>
              <a:t>?</a:t>
            </a:r>
          </a:p>
        </p:txBody>
      </p:sp>
      <p:graphicFrame>
        <p:nvGraphicFramePr>
          <p:cNvPr id="4" name="Table 4">
            <a:extLst>
              <a:ext uri="{FF2B5EF4-FFF2-40B4-BE49-F238E27FC236}">
                <a16:creationId xmlns:a16="http://schemas.microsoft.com/office/drawing/2014/main" id="{35BBE036-BF49-4C75-D280-7A71685B5DFE}"/>
              </a:ext>
            </a:extLst>
          </p:cNvPr>
          <p:cNvGraphicFramePr>
            <a:graphicFrameLocks noGrp="1"/>
          </p:cNvGraphicFramePr>
          <p:nvPr>
            <p:ph idx="1"/>
            <p:extLst>
              <p:ext uri="{D42A27DB-BD31-4B8C-83A1-F6EECF244321}">
                <p14:modId xmlns:p14="http://schemas.microsoft.com/office/powerpoint/2010/main" val="3866325613"/>
              </p:ext>
            </p:extLst>
          </p:nvPr>
        </p:nvGraphicFramePr>
        <p:xfrm>
          <a:off x="0" y="579121"/>
          <a:ext cx="9035482" cy="6217920"/>
        </p:xfrm>
        <a:graphic>
          <a:graphicData uri="http://schemas.openxmlformats.org/drawingml/2006/table">
            <a:tbl>
              <a:tblPr firstRow="1" bandRow="1">
                <a:tableStyleId>{5C22544A-7EE6-4342-B048-85BDC9FD1C3A}</a:tableStyleId>
              </a:tblPr>
              <a:tblGrid>
                <a:gridCol w="3635695">
                  <a:extLst>
                    <a:ext uri="{9D8B030D-6E8A-4147-A177-3AD203B41FA5}">
                      <a16:colId xmlns:a16="http://schemas.microsoft.com/office/drawing/2014/main" val="764889554"/>
                    </a:ext>
                  </a:extLst>
                </a:gridCol>
                <a:gridCol w="3201904">
                  <a:extLst>
                    <a:ext uri="{9D8B030D-6E8A-4147-A177-3AD203B41FA5}">
                      <a16:colId xmlns:a16="http://schemas.microsoft.com/office/drawing/2014/main" val="2966655070"/>
                    </a:ext>
                  </a:extLst>
                </a:gridCol>
                <a:gridCol w="2197883">
                  <a:extLst>
                    <a:ext uri="{9D8B030D-6E8A-4147-A177-3AD203B41FA5}">
                      <a16:colId xmlns:a16="http://schemas.microsoft.com/office/drawing/2014/main" val="727102403"/>
                    </a:ext>
                  </a:extLst>
                </a:gridCol>
              </a:tblGrid>
              <a:tr h="238577">
                <a:tc>
                  <a:txBody>
                    <a:bodyPr/>
                    <a:lstStyle/>
                    <a:p>
                      <a:r>
                        <a:rPr lang="lt-LT" sz="1100" dirty="0"/>
                        <a:t>Rodiklio kitimas</a:t>
                      </a:r>
                    </a:p>
                  </a:txBody>
                  <a:tcPr/>
                </a:tc>
                <a:tc>
                  <a:txBody>
                    <a:bodyPr/>
                    <a:lstStyle/>
                    <a:p>
                      <a:r>
                        <a:rPr lang="lt-LT" sz="1100" dirty="0"/>
                        <a:t>Pokytis</a:t>
                      </a:r>
                    </a:p>
                  </a:txBody>
                  <a:tcPr/>
                </a:tc>
                <a:tc>
                  <a:txBody>
                    <a:bodyPr/>
                    <a:lstStyle/>
                    <a:p>
                      <a:r>
                        <a:rPr lang="lt-LT" sz="1100" dirty="0"/>
                        <a:t>Patikimumas, p</a:t>
                      </a:r>
                    </a:p>
                  </a:txBody>
                  <a:tcPr/>
                </a:tc>
                <a:extLst>
                  <a:ext uri="{0D108BD9-81ED-4DB2-BD59-A6C34878D82A}">
                    <a16:rowId xmlns:a16="http://schemas.microsoft.com/office/drawing/2014/main" val="3743616931"/>
                  </a:ext>
                </a:extLst>
              </a:tr>
              <a:tr h="238577">
                <a:tc>
                  <a:txBody>
                    <a:bodyPr/>
                    <a:lstStyle/>
                    <a:p>
                      <a:r>
                        <a:rPr lang="en-US" sz="1100" dirty="0" err="1"/>
                        <a:t>Streso</a:t>
                      </a:r>
                      <a:r>
                        <a:rPr lang="en-US" sz="1100" dirty="0"/>
                        <a:t> </a:t>
                      </a:r>
                      <a:r>
                        <a:rPr lang="lt-LT" sz="1100" dirty="0"/>
                        <a:t>simptomų skaičius ↓</a:t>
                      </a:r>
                    </a:p>
                  </a:txBody>
                  <a:tcPr/>
                </a:tc>
                <a:tc>
                  <a:txBody>
                    <a:bodyPr/>
                    <a:lstStyle/>
                    <a:p>
                      <a:r>
                        <a:rPr lang="ru-RU" sz="1100" dirty="0"/>
                        <a:t>0</a:t>
                      </a:r>
                      <a:r>
                        <a:rPr lang="en-US" sz="1100" dirty="0"/>
                        <a:t>,85</a:t>
                      </a:r>
                      <a:endParaRPr lang="lt-LT" sz="1100" dirty="0"/>
                    </a:p>
                  </a:txBody>
                  <a:tcPr/>
                </a:tc>
                <a:tc>
                  <a:txBody>
                    <a:bodyPr/>
                    <a:lstStyle/>
                    <a:p>
                      <a:r>
                        <a:rPr lang="en-US" sz="1100" dirty="0"/>
                        <a:t>&lt;0,001</a:t>
                      </a:r>
                      <a:endParaRPr lang="lt-LT" sz="1100" dirty="0"/>
                    </a:p>
                  </a:txBody>
                  <a:tcPr/>
                </a:tc>
                <a:extLst>
                  <a:ext uri="{0D108BD9-81ED-4DB2-BD59-A6C34878D82A}">
                    <a16:rowId xmlns:a16="http://schemas.microsoft.com/office/drawing/2014/main" val="940975834"/>
                  </a:ext>
                </a:extLst>
              </a:tr>
              <a:tr h="238577">
                <a:tc>
                  <a:txBody>
                    <a:bodyPr/>
                    <a:lstStyle/>
                    <a:p>
                      <a:r>
                        <a:rPr lang="lt-LT" sz="1100" dirty="0"/>
                        <a:t>Streso valdymas↑</a:t>
                      </a:r>
                    </a:p>
                  </a:txBody>
                  <a:tcPr/>
                </a:tc>
                <a:tc>
                  <a:txBody>
                    <a:bodyPr/>
                    <a:lstStyle/>
                    <a:p>
                      <a:r>
                        <a:rPr lang="en-US" sz="1100" dirty="0"/>
                        <a:t>-1,66</a:t>
                      </a:r>
                      <a:endParaRPr lang="lt-LT"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&lt;0,001</a:t>
                      </a:r>
                      <a:endParaRPr lang="lt-LT" sz="1100" dirty="0"/>
                    </a:p>
                  </a:txBody>
                  <a:tcPr/>
                </a:tc>
                <a:extLst>
                  <a:ext uri="{0D108BD9-81ED-4DB2-BD59-A6C34878D82A}">
                    <a16:rowId xmlns:a16="http://schemas.microsoft.com/office/drawing/2014/main" val="873112980"/>
                  </a:ext>
                </a:extLst>
              </a:tr>
              <a:tr h="238577">
                <a:tc>
                  <a:txBody>
                    <a:bodyPr/>
                    <a:lstStyle/>
                    <a:p>
                      <a:r>
                        <a:rPr lang="lt-LT" sz="1100" dirty="0"/>
                        <a:t>Nerimas (STAIT) ↓</a:t>
                      </a:r>
                    </a:p>
                  </a:txBody>
                  <a:tcPr/>
                </a:tc>
                <a:tc>
                  <a:txBody>
                    <a:bodyPr/>
                    <a:lstStyle/>
                    <a:p>
                      <a:r>
                        <a:rPr lang="en-US" sz="1100" dirty="0"/>
                        <a:t>1,72</a:t>
                      </a:r>
                      <a:endParaRPr lang="lt-LT"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&lt;0,001</a:t>
                      </a:r>
                      <a:endParaRPr lang="lt-LT" sz="1100" dirty="0"/>
                    </a:p>
                  </a:txBody>
                  <a:tcPr/>
                </a:tc>
                <a:extLst>
                  <a:ext uri="{0D108BD9-81ED-4DB2-BD59-A6C34878D82A}">
                    <a16:rowId xmlns:a16="http://schemas.microsoft.com/office/drawing/2014/main" val="3125852699"/>
                  </a:ext>
                </a:extLst>
              </a:tr>
              <a:tr h="238577">
                <a:tc>
                  <a:txBody>
                    <a:bodyPr/>
                    <a:lstStyle/>
                    <a:p>
                      <a:r>
                        <a:rPr lang="lt-LT" sz="1100" dirty="0"/>
                        <a:t>Depresija (CESD R) ↓</a:t>
                      </a:r>
                    </a:p>
                  </a:txBody>
                  <a:tcPr/>
                </a:tc>
                <a:tc>
                  <a:txBody>
                    <a:bodyPr/>
                    <a:lstStyle/>
                    <a:p>
                      <a:r>
                        <a:rPr lang="en-US" sz="1100" dirty="0"/>
                        <a:t>3,17</a:t>
                      </a:r>
                      <a:endParaRPr lang="lt-LT"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0,007</a:t>
                      </a:r>
                      <a:endParaRPr lang="lt-LT" sz="1100" dirty="0"/>
                    </a:p>
                  </a:txBody>
                  <a:tcPr/>
                </a:tc>
                <a:extLst>
                  <a:ext uri="{0D108BD9-81ED-4DB2-BD59-A6C34878D82A}">
                    <a16:rowId xmlns:a16="http://schemas.microsoft.com/office/drawing/2014/main" val="916121665"/>
                  </a:ext>
                </a:extLst>
              </a:tr>
              <a:tr h="238577">
                <a:tc>
                  <a:txBody>
                    <a:bodyPr/>
                    <a:lstStyle/>
                    <a:p>
                      <a:r>
                        <a:rPr lang="en-US" sz="1100" dirty="0" err="1"/>
                        <a:t>Nuovargis</a:t>
                      </a:r>
                      <a:r>
                        <a:rPr lang="en-US" sz="1100" dirty="0"/>
                        <a:t> (FAS)</a:t>
                      </a:r>
                      <a:r>
                        <a:rPr lang="lt-LT" sz="1100" dirty="0"/>
                        <a:t> ↓</a:t>
                      </a:r>
                    </a:p>
                  </a:txBody>
                  <a:tcPr/>
                </a:tc>
                <a:tc>
                  <a:txBody>
                    <a:bodyPr/>
                    <a:lstStyle/>
                    <a:p>
                      <a:r>
                        <a:rPr lang="en-US" sz="1100" dirty="0"/>
                        <a:t>3,09</a:t>
                      </a:r>
                      <a:endParaRPr lang="lt-LT"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&lt;0,001</a:t>
                      </a:r>
                      <a:endParaRPr lang="lt-LT" sz="1100" dirty="0"/>
                    </a:p>
                  </a:txBody>
                  <a:tcPr/>
                </a:tc>
                <a:extLst>
                  <a:ext uri="{0D108BD9-81ED-4DB2-BD59-A6C34878D82A}">
                    <a16:rowId xmlns:a16="http://schemas.microsoft.com/office/drawing/2014/main" val="1653469155"/>
                  </a:ext>
                </a:extLst>
              </a:tr>
              <a:tr h="238577">
                <a:tc>
                  <a:txBody>
                    <a:bodyPr/>
                    <a:lstStyle/>
                    <a:p>
                      <a:r>
                        <a:rPr lang="en-US" sz="1100" dirty="0"/>
                        <a:t>Darbo ir </a:t>
                      </a:r>
                      <a:r>
                        <a:rPr lang="en-US" sz="1100" dirty="0" err="1"/>
                        <a:t>socialin</a:t>
                      </a:r>
                      <a:r>
                        <a:rPr lang="lt-LT" sz="1100" dirty="0"/>
                        <a:t>ė</a:t>
                      </a:r>
                      <a:r>
                        <a:rPr lang="en-US" sz="1100" dirty="0"/>
                        <a:t> </a:t>
                      </a:r>
                      <a:r>
                        <a:rPr lang="en-US" sz="1100" dirty="0" err="1"/>
                        <a:t>adaptacija</a:t>
                      </a:r>
                      <a:r>
                        <a:rPr lang="lt-LT" sz="1100" dirty="0"/>
                        <a:t> ↑</a:t>
                      </a:r>
                    </a:p>
                  </a:txBody>
                  <a:tcPr/>
                </a:tc>
                <a:tc>
                  <a:txBody>
                    <a:bodyPr/>
                    <a:lstStyle/>
                    <a:p>
                      <a:r>
                        <a:rPr lang="en-US" sz="1100" dirty="0"/>
                        <a:t>1,77</a:t>
                      </a:r>
                      <a:endParaRPr lang="lt-LT"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0,016</a:t>
                      </a:r>
                      <a:endParaRPr lang="lt-LT" sz="1100" dirty="0"/>
                    </a:p>
                  </a:txBody>
                  <a:tcPr/>
                </a:tc>
                <a:extLst>
                  <a:ext uri="{0D108BD9-81ED-4DB2-BD59-A6C34878D82A}">
                    <a16:rowId xmlns:a16="http://schemas.microsoft.com/office/drawing/2014/main" val="2216834249"/>
                  </a:ext>
                </a:extLst>
              </a:tr>
              <a:tr h="238577">
                <a:tc>
                  <a:txBody>
                    <a:bodyPr/>
                    <a:lstStyle/>
                    <a:p>
                      <a:r>
                        <a:rPr lang="lt-LT" sz="1100" dirty="0"/>
                        <a:t>Gerovės jausmas ↑</a:t>
                      </a:r>
                    </a:p>
                  </a:txBody>
                  <a:tcPr/>
                </a:tc>
                <a:tc>
                  <a:txBody>
                    <a:bodyPr/>
                    <a:lstStyle/>
                    <a:p>
                      <a:r>
                        <a:rPr lang="en-US" sz="1100" dirty="0"/>
                        <a:t>-0,92</a:t>
                      </a:r>
                      <a:endParaRPr lang="lt-LT"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&lt;0,001</a:t>
                      </a:r>
                      <a:endParaRPr lang="lt-LT" sz="1100" dirty="0"/>
                    </a:p>
                  </a:txBody>
                  <a:tcPr/>
                </a:tc>
                <a:extLst>
                  <a:ext uri="{0D108BD9-81ED-4DB2-BD59-A6C34878D82A}">
                    <a16:rowId xmlns:a16="http://schemas.microsoft.com/office/drawing/2014/main" val="3796202777"/>
                  </a:ext>
                </a:extLst>
              </a:tr>
              <a:tr h="238577">
                <a:tc>
                  <a:txBody>
                    <a:bodyPr/>
                    <a:lstStyle/>
                    <a:p>
                      <a:r>
                        <a:rPr lang="lt-LT" sz="1100" dirty="0"/>
                        <a:t>Miegas ↑</a:t>
                      </a:r>
                    </a:p>
                  </a:txBody>
                  <a:tcPr/>
                </a:tc>
                <a:tc>
                  <a:txBody>
                    <a:bodyPr/>
                    <a:lstStyle/>
                    <a:p>
                      <a:r>
                        <a:rPr lang="en-US" sz="1100" dirty="0"/>
                        <a:t>-0,85</a:t>
                      </a:r>
                      <a:endParaRPr lang="lt-LT"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&lt;0,001</a:t>
                      </a:r>
                      <a:endParaRPr lang="lt-LT" sz="1100" dirty="0"/>
                    </a:p>
                  </a:txBody>
                  <a:tcPr/>
                </a:tc>
                <a:extLst>
                  <a:ext uri="{0D108BD9-81ED-4DB2-BD59-A6C34878D82A}">
                    <a16:rowId xmlns:a16="http://schemas.microsoft.com/office/drawing/2014/main" val="454330606"/>
                  </a:ext>
                </a:extLst>
              </a:tr>
              <a:tr h="238577">
                <a:tc>
                  <a:txBody>
                    <a:bodyPr/>
                    <a:lstStyle/>
                    <a:p>
                      <a:r>
                        <a:rPr lang="en-US" sz="1100" dirty="0" err="1"/>
                        <a:t>Darbin</a:t>
                      </a:r>
                      <a:r>
                        <a:rPr lang="lt-LT" sz="1100" dirty="0"/>
                        <a:t>ė atmintis</a:t>
                      </a:r>
                      <a:r>
                        <a:rPr lang="en-US" sz="1100" dirty="0"/>
                        <a:t> </a:t>
                      </a:r>
                      <a:r>
                        <a:rPr lang="lt-LT" sz="1100" dirty="0"/>
                        <a:t>↑</a:t>
                      </a:r>
                    </a:p>
                  </a:txBody>
                  <a:tcPr/>
                </a:tc>
                <a:tc>
                  <a:txBody>
                    <a:bodyPr/>
                    <a:lstStyle/>
                    <a:p>
                      <a:r>
                        <a:rPr lang="en-US" sz="1100" dirty="0"/>
                        <a:t>-0,40</a:t>
                      </a:r>
                      <a:endParaRPr lang="lt-LT" sz="1100" dirty="0"/>
                    </a:p>
                  </a:txBody>
                  <a:tcPr/>
                </a:tc>
                <a:tc>
                  <a:txBody>
                    <a:bodyPr/>
                    <a:lstStyle/>
                    <a:p>
                      <a:r>
                        <a:rPr lang="en-US" sz="1100" dirty="0"/>
                        <a:t>0,002</a:t>
                      </a:r>
                      <a:endParaRPr lang="lt-LT" sz="1100" dirty="0"/>
                    </a:p>
                  </a:txBody>
                  <a:tcPr/>
                </a:tc>
                <a:extLst>
                  <a:ext uri="{0D108BD9-81ED-4DB2-BD59-A6C34878D82A}">
                    <a16:rowId xmlns:a16="http://schemas.microsoft.com/office/drawing/2014/main" val="1201280379"/>
                  </a:ext>
                </a:extLst>
              </a:tr>
              <a:tr h="238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Pir</a:t>
                      </a:r>
                      <a:r>
                        <a:rPr lang="lt-LT" sz="1100" dirty="0" err="1"/>
                        <a:t>štų</a:t>
                      </a:r>
                      <a:r>
                        <a:rPr lang="lt-LT" sz="1100" dirty="0"/>
                        <a:t>-grindų atstumas ↓</a:t>
                      </a:r>
                    </a:p>
                  </a:txBody>
                  <a:tcPr/>
                </a:tc>
                <a:tc>
                  <a:txBody>
                    <a:bodyPr/>
                    <a:lstStyle/>
                    <a:p>
                      <a:r>
                        <a:rPr lang="en-US" sz="1100" dirty="0"/>
                        <a:t>0,87</a:t>
                      </a:r>
                      <a:endParaRPr lang="lt-LT" sz="1100" dirty="0"/>
                    </a:p>
                  </a:txBody>
                  <a:tcPr/>
                </a:tc>
                <a:tc>
                  <a:txBody>
                    <a:bodyPr/>
                    <a:lstStyle/>
                    <a:p>
                      <a:r>
                        <a:rPr lang="en-US" sz="1100" dirty="0"/>
                        <a:t>0,023</a:t>
                      </a:r>
                      <a:endParaRPr lang="lt-LT" sz="1100" dirty="0"/>
                    </a:p>
                  </a:txBody>
                  <a:tcPr/>
                </a:tc>
                <a:extLst>
                  <a:ext uri="{0D108BD9-81ED-4DB2-BD59-A6C34878D82A}">
                    <a16:rowId xmlns:a16="http://schemas.microsoft.com/office/drawing/2014/main" val="2445914776"/>
                  </a:ext>
                </a:extLst>
              </a:tr>
              <a:tr h="238577">
                <a:tc>
                  <a:txBody>
                    <a:bodyPr/>
                    <a:lstStyle/>
                    <a:p>
                      <a:r>
                        <a:rPr lang="en-US" sz="1100" dirty="0" err="1"/>
                        <a:t>Raumen</a:t>
                      </a:r>
                      <a:r>
                        <a:rPr lang="lt-LT" sz="1100" dirty="0"/>
                        <a:t>ų pasipriešinimas ↓</a:t>
                      </a:r>
                    </a:p>
                  </a:txBody>
                  <a:tcPr/>
                </a:tc>
                <a:tc>
                  <a:txBody>
                    <a:bodyPr/>
                    <a:lstStyle/>
                    <a:p>
                      <a:r>
                        <a:rPr lang="lt-LT" sz="1100" dirty="0"/>
                        <a:t>0,</a:t>
                      </a:r>
                      <a:r>
                        <a:rPr lang="en-US" sz="1100" dirty="0"/>
                        <a:t>27-0,35</a:t>
                      </a:r>
                      <a:endParaRPr lang="lt-LT" sz="1100" dirty="0"/>
                    </a:p>
                  </a:txBody>
                  <a:tcPr/>
                </a:tc>
                <a:tc>
                  <a:txBody>
                    <a:bodyPr/>
                    <a:lstStyle/>
                    <a:p>
                      <a:r>
                        <a:rPr lang="en-US" sz="1100" dirty="0"/>
                        <a:t>&lt;0,05</a:t>
                      </a:r>
                      <a:endParaRPr lang="lt-LT" sz="1100" dirty="0"/>
                    </a:p>
                  </a:txBody>
                  <a:tcPr/>
                </a:tc>
                <a:extLst>
                  <a:ext uri="{0D108BD9-81ED-4DB2-BD59-A6C34878D82A}">
                    <a16:rowId xmlns:a16="http://schemas.microsoft.com/office/drawing/2014/main" val="1854065688"/>
                  </a:ext>
                </a:extLst>
              </a:tr>
              <a:tr h="238577">
                <a:tc>
                  <a:txBody>
                    <a:bodyPr/>
                    <a:lstStyle/>
                    <a:p>
                      <a:r>
                        <a:rPr lang="lt-LT" sz="1100" dirty="0"/>
                        <a:t>FEV ↑</a:t>
                      </a:r>
                    </a:p>
                  </a:txBody>
                  <a:tcPr/>
                </a:tc>
                <a:tc>
                  <a:txBody>
                    <a:bodyPr/>
                    <a:lstStyle/>
                    <a:p>
                      <a:r>
                        <a:rPr lang="lt-LT" sz="1100" dirty="0"/>
                        <a:t>-0,</a:t>
                      </a:r>
                      <a:r>
                        <a:rPr lang="ru-RU" sz="1100" dirty="0"/>
                        <a:t>17</a:t>
                      </a:r>
                      <a:endParaRPr lang="lt-LT" sz="1100" dirty="0"/>
                    </a:p>
                  </a:txBody>
                  <a:tcPr/>
                </a:tc>
                <a:tc>
                  <a:txBody>
                    <a:bodyPr/>
                    <a:lstStyle/>
                    <a:p>
                      <a:r>
                        <a:rPr lang="en-US" sz="1100" dirty="0"/>
                        <a:t>&lt;0,</a:t>
                      </a:r>
                      <a:r>
                        <a:rPr lang="ru-RU" sz="1100" dirty="0"/>
                        <a:t>001</a:t>
                      </a:r>
                      <a:endParaRPr lang="lt-LT" sz="1100" dirty="0"/>
                    </a:p>
                  </a:txBody>
                  <a:tcPr/>
                </a:tc>
                <a:extLst>
                  <a:ext uri="{0D108BD9-81ED-4DB2-BD59-A6C34878D82A}">
                    <a16:rowId xmlns:a16="http://schemas.microsoft.com/office/drawing/2014/main" val="1066057500"/>
                  </a:ext>
                </a:extLst>
              </a:tr>
              <a:tr h="238577">
                <a:tc>
                  <a:txBody>
                    <a:bodyPr/>
                    <a:lstStyle/>
                    <a:p>
                      <a:r>
                        <a:rPr lang="en-US" sz="1100" dirty="0"/>
                        <a:t>PEF </a:t>
                      </a:r>
                      <a:r>
                        <a:rPr lang="lt-LT" sz="1100" dirty="0"/>
                        <a:t>↑</a:t>
                      </a:r>
                    </a:p>
                  </a:txBody>
                  <a:tcPr/>
                </a:tc>
                <a:tc>
                  <a:txBody>
                    <a:bodyPr/>
                    <a:lstStyle/>
                    <a:p>
                      <a:r>
                        <a:rPr lang="en-US" sz="1100" dirty="0"/>
                        <a:t>-1,08</a:t>
                      </a:r>
                      <a:endParaRPr lang="lt-LT" sz="1100" dirty="0"/>
                    </a:p>
                  </a:txBody>
                  <a:tcPr/>
                </a:tc>
                <a:tc>
                  <a:txBody>
                    <a:bodyPr/>
                    <a:lstStyle/>
                    <a:p>
                      <a:r>
                        <a:rPr lang="en-US" sz="1100" dirty="0"/>
                        <a:t>0,002</a:t>
                      </a:r>
                      <a:endParaRPr lang="lt-LT" sz="1100" dirty="0"/>
                    </a:p>
                  </a:txBody>
                  <a:tcPr/>
                </a:tc>
                <a:extLst>
                  <a:ext uri="{0D108BD9-81ED-4DB2-BD59-A6C34878D82A}">
                    <a16:rowId xmlns:a16="http://schemas.microsoft.com/office/drawing/2014/main" val="4120682713"/>
                  </a:ext>
                </a:extLst>
              </a:tr>
              <a:tr h="238577">
                <a:tc>
                  <a:txBody>
                    <a:bodyPr/>
                    <a:lstStyle/>
                    <a:p>
                      <a:r>
                        <a:rPr lang="en-US" sz="1100" dirty="0" err="1"/>
                        <a:t>Odos</a:t>
                      </a:r>
                      <a:r>
                        <a:rPr lang="en-US" sz="1100" dirty="0"/>
                        <a:t> d</a:t>
                      </a:r>
                      <a:r>
                        <a:rPr lang="lt-LT" sz="1100" dirty="0" err="1"/>
                        <a:t>rėgnumas</a:t>
                      </a:r>
                      <a:r>
                        <a:rPr lang="en-US" sz="1100" dirty="0"/>
                        <a:t> </a:t>
                      </a:r>
                      <a:r>
                        <a:rPr lang="lt-LT" sz="1100" dirty="0"/>
                        <a:t>↑</a:t>
                      </a:r>
                    </a:p>
                  </a:txBody>
                  <a:tcPr/>
                </a:tc>
                <a:tc>
                  <a:txBody>
                    <a:bodyPr/>
                    <a:lstStyle/>
                    <a:p>
                      <a:r>
                        <a:rPr lang="en-US" sz="1100" dirty="0"/>
                        <a:t>-2,0</a:t>
                      </a:r>
                      <a:endParaRPr lang="lt-LT" sz="1100" dirty="0"/>
                    </a:p>
                  </a:txBody>
                  <a:tcPr/>
                </a:tc>
                <a:tc>
                  <a:txBody>
                    <a:bodyPr/>
                    <a:lstStyle/>
                    <a:p>
                      <a:r>
                        <a:rPr lang="en-US" sz="1100" dirty="0"/>
                        <a:t>&lt;0,001</a:t>
                      </a:r>
                      <a:endParaRPr lang="lt-LT" sz="1100" dirty="0"/>
                    </a:p>
                  </a:txBody>
                  <a:tcPr/>
                </a:tc>
                <a:extLst>
                  <a:ext uri="{0D108BD9-81ED-4DB2-BD59-A6C34878D82A}">
                    <a16:rowId xmlns:a16="http://schemas.microsoft.com/office/drawing/2014/main" val="1668425311"/>
                  </a:ext>
                </a:extLst>
              </a:tr>
              <a:tr h="238577">
                <a:tc>
                  <a:txBody>
                    <a:bodyPr/>
                    <a:lstStyle/>
                    <a:p>
                      <a:r>
                        <a:rPr lang="lt-LT" sz="1100" dirty="0"/>
                        <a:t>Odos elastingumas↑</a:t>
                      </a:r>
                    </a:p>
                  </a:txBody>
                  <a:tcPr/>
                </a:tc>
                <a:tc>
                  <a:txBody>
                    <a:bodyPr/>
                    <a:lstStyle/>
                    <a:p>
                      <a:r>
                        <a:rPr lang="en-US" sz="1100" dirty="0"/>
                        <a:t>-1,5</a:t>
                      </a:r>
                      <a:endParaRPr lang="lt-LT"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&lt;0,001</a:t>
                      </a:r>
                      <a:endParaRPr lang="lt-LT" sz="1100" dirty="0"/>
                    </a:p>
                  </a:txBody>
                  <a:tcPr/>
                </a:tc>
                <a:extLst>
                  <a:ext uri="{0D108BD9-81ED-4DB2-BD59-A6C34878D82A}">
                    <a16:rowId xmlns:a16="http://schemas.microsoft.com/office/drawing/2014/main" val="504442889"/>
                  </a:ext>
                </a:extLst>
              </a:tr>
              <a:tr h="238577">
                <a:tc>
                  <a:txBody>
                    <a:bodyPr/>
                    <a:lstStyle/>
                    <a:p>
                      <a:r>
                        <a:rPr lang="lt-LT" sz="1100" dirty="0"/>
                        <a:t>Odos riebumas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2,56</a:t>
                      </a:r>
                      <a:endParaRPr lang="lt-LT"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&lt;0,001</a:t>
                      </a:r>
                      <a:endParaRPr lang="lt-LT" sz="1100" dirty="0"/>
                    </a:p>
                  </a:txBody>
                  <a:tcPr/>
                </a:tc>
                <a:extLst>
                  <a:ext uri="{0D108BD9-81ED-4DB2-BD59-A6C34878D82A}">
                    <a16:rowId xmlns:a16="http://schemas.microsoft.com/office/drawing/2014/main" val="3997183628"/>
                  </a:ext>
                </a:extLst>
              </a:tr>
              <a:tr h="238577">
                <a:tc>
                  <a:txBody>
                    <a:bodyPr/>
                    <a:lstStyle/>
                    <a:p>
                      <a:r>
                        <a:rPr lang="lt-LT" sz="1100" dirty="0"/>
                        <a:t>SpO2 ↓</a:t>
                      </a:r>
                    </a:p>
                  </a:txBody>
                  <a:tcPr>
                    <a:solidFill>
                      <a:schemeClr val="accent6">
                        <a:lumMod val="20000"/>
                        <a:lumOff val="80000"/>
                      </a:schemeClr>
                    </a:solidFill>
                  </a:tcPr>
                </a:tc>
                <a:tc>
                  <a:txBody>
                    <a:bodyPr/>
                    <a:lstStyle/>
                    <a:p>
                      <a:r>
                        <a:rPr lang="en-US" sz="1100" dirty="0"/>
                        <a:t>0,27</a:t>
                      </a:r>
                      <a:endParaRPr lang="lt-LT" sz="1100" dirty="0"/>
                    </a:p>
                  </a:txBody>
                  <a:tcPr>
                    <a:solidFill>
                      <a:schemeClr val="accent6">
                        <a:lumMod val="20000"/>
                        <a:lumOff val="80000"/>
                      </a:schemeClr>
                    </a:solidFill>
                  </a:tcPr>
                </a:tc>
                <a:tc>
                  <a:txBody>
                    <a:bodyPr/>
                    <a:lstStyle/>
                    <a:p>
                      <a:r>
                        <a:rPr lang="en-US" sz="1100" dirty="0"/>
                        <a:t>0,042</a:t>
                      </a:r>
                      <a:endParaRPr lang="lt-LT" sz="1100" dirty="0"/>
                    </a:p>
                  </a:txBody>
                  <a:tcPr>
                    <a:solidFill>
                      <a:schemeClr val="accent6">
                        <a:lumMod val="20000"/>
                        <a:lumOff val="80000"/>
                      </a:schemeClr>
                    </a:solidFill>
                  </a:tcPr>
                </a:tc>
                <a:extLst>
                  <a:ext uri="{0D108BD9-81ED-4DB2-BD59-A6C34878D82A}">
                    <a16:rowId xmlns:a16="http://schemas.microsoft.com/office/drawing/2014/main" val="185315424"/>
                  </a:ext>
                </a:extLst>
              </a:tr>
              <a:tr h="238577">
                <a:tc>
                  <a:txBody>
                    <a:bodyPr/>
                    <a:lstStyle/>
                    <a:p>
                      <a:r>
                        <a:rPr lang="lt-LT" sz="1100" dirty="0"/>
                        <a:t>ŠSD ↑</a:t>
                      </a:r>
                    </a:p>
                  </a:txBody>
                  <a:tcPr>
                    <a:solidFill>
                      <a:schemeClr val="accent6">
                        <a:lumMod val="20000"/>
                        <a:lumOff val="80000"/>
                      </a:schemeClr>
                    </a:solidFill>
                  </a:tcPr>
                </a:tc>
                <a:tc>
                  <a:txBody>
                    <a:bodyPr/>
                    <a:lstStyle/>
                    <a:p>
                      <a:r>
                        <a:rPr lang="en-US" sz="1100" dirty="0"/>
                        <a:t>-7,2</a:t>
                      </a:r>
                      <a:endParaRPr lang="lt-LT" sz="1100" dirty="0"/>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&lt;0,001</a:t>
                      </a:r>
                      <a:endParaRPr lang="lt-LT" sz="1100" dirty="0"/>
                    </a:p>
                  </a:txBody>
                  <a:tcPr>
                    <a:solidFill>
                      <a:schemeClr val="accent6">
                        <a:lumMod val="20000"/>
                        <a:lumOff val="80000"/>
                      </a:schemeClr>
                    </a:solidFill>
                  </a:tcPr>
                </a:tc>
                <a:extLst>
                  <a:ext uri="{0D108BD9-81ED-4DB2-BD59-A6C34878D82A}">
                    <a16:rowId xmlns:a16="http://schemas.microsoft.com/office/drawing/2014/main" val="626384789"/>
                  </a:ext>
                </a:extLst>
              </a:tr>
              <a:tr h="238577">
                <a:tc>
                  <a:txBody>
                    <a:bodyPr/>
                    <a:lstStyle/>
                    <a:p>
                      <a:r>
                        <a:rPr lang="lt-LT" sz="1100" dirty="0"/>
                        <a:t>SKS ↑</a:t>
                      </a:r>
                    </a:p>
                  </a:txBody>
                  <a:tcPr>
                    <a:solidFill>
                      <a:schemeClr val="accent6">
                        <a:lumMod val="20000"/>
                        <a:lumOff val="80000"/>
                      </a:schemeClr>
                    </a:solidFill>
                  </a:tcPr>
                </a:tc>
                <a:tc>
                  <a:txBody>
                    <a:bodyPr/>
                    <a:lstStyle/>
                    <a:p>
                      <a:r>
                        <a:rPr lang="en-US" sz="1100" dirty="0"/>
                        <a:t>-3,1</a:t>
                      </a:r>
                      <a:endParaRPr lang="lt-LT" sz="1100" dirty="0"/>
                    </a:p>
                  </a:txBody>
                  <a:tcPr>
                    <a:solidFill>
                      <a:schemeClr val="accent6">
                        <a:lumMod val="20000"/>
                        <a:lumOff val="80000"/>
                      </a:schemeClr>
                    </a:solidFill>
                  </a:tcPr>
                </a:tc>
                <a:tc>
                  <a:txBody>
                    <a:bodyPr/>
                    <a:lstStyle/>
                    <a:p>
                      <a:r>
                        <a:rPr lang="en-US" sz="1100" dirty="0"/>
                        <a:t>0,029</a:t>
                      </a:r>
                      <a:endParaRPr lang="lt-LT" sz="1100" dirty="0"/>
                    </a:p>
                  </a:txBody>
                  <a:tcPr>
                    <a:solidFill>
                      <a:schemeClr val="accent6">
                        <a:lumMod val="20000"/>
                        <a:lumOff val="80000"/>
                      </a:schemeClr>
                    </a:solidFill>
                  </a:tcPr>
                </a:tc>
                <a:extLst>
                  <a:ext uri="{0D108BD9-81ED-4DB2-BD59-A6C34878D82A}">
                    <a16:rowId xmlns:a16="http://schemas.microsoft.com/office/drawing/2014/main" val="956644120"/>
                  </a:ext>
                </a:extLst>
              </a:tr>
              <a:tr h="238577">
                <a:tc>
                  <a:txBody>
                    <a:bodyPr/>
                    <a:lstStyle/>
                    <a:p>
                      <a:r>
                        <a:rPr lang="lt-LT" sz="1100" dirty="0"/>
                        <a:t>Kūno svoris↑</a:t>
                      </a:r>
                    </a:p>
                  </a:txBody>
                  <a:tcPr>
                    <a:solidFill>
                      <a:schemeClr val="accent6">
                        <a:lumMod val="20000"/>
                        <a:lumOff val="80000"/>
                      </a:schemeClr>
                    </a:solidFill>
                  </a:tcPr>
                </a:tc>
                <a:tc>
                  <a:txBody>
                    <a:bodyPr/>
                    <a:lstStyle/>
                    <a:p>
                      <a:r>
                        <a:rPr lang="en-US" sz="1100" dirty="0"/>
                        <a:t>-0,28</a:t>
                      </a:r>
                      <a:endParaRPr lang="lt-LT" sz="1100" dirty="0"/>
                    </a:p>
                  </a:txBody>
                  <a:tcPr>
                    <a:solidFill>
                      <a:schemeClr val="accent6">
                        <a:lumMod val="20000"/>
                        <a:lumOff val="80000"/>
                      </a:schemeClr>
                    </a:solidFill>
                  </a:tcPr>
                </a:tc>
                <a:tc>
                  <a:txBody>
                    <a:bodyPr/>
                    <a:lstStyle/>
                    <a:p>
                      <a:r>
                        <a:rPr lang="en-US" sz="1100" dirty="0"/>
                        <a:t>0,018</a:t>
                      </a:r>
                      <a:endParaRPr lang="lt-LT" sz="1100" dirty="0"/>
                    </a:p>
                  </a:txBody>
                  <a:tcPr>
                    <a:solidFill>
                      <a:schemeClr val="accent6">
                        <a:lumMod val="20000"/>
                        <a:lumOff val="80000"/>
                      </a:schemeClr>
                    </a:solidFill>
                  </a:tcPr>
                </a:tc>
                <a:extLst>
                  <a:ext uri="{0D108BD9-81ED-4DB2-BD59-A6C34878D82A}">
                    <a16:rowId xmlns:a16="http://schemas.microsoft.com/office/drawing/2014/main" val="1050411490"/>
                  </a:ext>
                </a:extLst>
              </a:tr>
              <a:tr h="238577">
                <a:tc>
                  <a:txBody>
                    <a:bodyPr/>
                    <a:lstStyle/>
                    <a:p>
                      <a:r>
                        <a:rPr lang="lt-LT" sz="1100" dirty="0"/>
                        <a:t>Kūno riebalai↑</a:t>
                      </a:r>
                    </a:p>
                  </a:txBody>
                  <a:tcPr>
                    <a:solidFill>
                      <a:schemeClr val="accent6">
                        <a:lumMod val="20000"/>
                        <a:lumOff val="80000"/>
                      </a:schemeClr>
                    </a:solidFill>
                  </a:tcPr>
                </a:tc>
                <a:tc>
                  <a:txBody>
                    <a:bodyPr/>
                    <a:lstStyle/>
                    <a:p>
                      <a:r>
                        <a:rPr lang="en-US" sz="1100" dirty="0"/>
                        <a:t>-0,31</a:t>
                      </a:r>
                      <a:endParaRPr lang="lt-LT" sz="1100" dirty="0"/>
                    </a:p>
                  </a:txBody>
                  <a:tcPr>
                    <a:solidFill>
                      <a:schemeClr val="accent6">
                        <a:lumMod val="20000"/>
                        <a:lumOff val="80000"/>
                      </a:schemeClr>
                    </a:solidFill>
                  </a:tcPr>
                </a:tc>
                <a:tc>
                  <a:txBody>
                    <a:bodyPr/>
                    <a:lstStyle/>
                    <a:p>
                      <a:r>
                        <a:rPr lang="en-US" sz="1100" dirty="0"/>
                        <a:t>0,026</a:t>
                      </a:r>
                      <a:endParaRPr lang="lt-LT" sz="1100" dirty="0"/>
                    </a:p>
                  </a:txBody>
                  <a:tcPr>
                    <a:solidFill>
                      <a:schemeClr val="accent6">
                        <a:lumMod val="20000"/>
                        <a:lumOff val="80000"/>
                      </a:schemeClr>
                    </a:solidFill>
                  </a:tcPr>
                </a:tc>
                <a:extLst>
                  <a:ext uri="{0D108BD9-81ED-4DB2-BD59-A6C34878D82A}">
                    <a16:rowId xmlns:a16="http://schemas.microsoft.com/office/drawing/2014/main" val="327828669"/>
                  </a:ext>
                </a:extLst>
              </a:tr>
              <a:tr h="238577">
                <a:tc>
                  <a:txBody>
                    <a:bodyPr/>
                    <a:lstStyle/>
                    <a:p>
                      <a:r>
                        <a:rPr lang="lt-LT" sz="1100" dirty="0"/>
                        <a:t>Klubų apimtis↑</a:t>
                      </a:r>
                    </a:p>
                  </a:txBody>
                  <a:tcPr>
                    <a:solidFill>
                      <a:schemeClr val="accent6">
                        <a:lumMod val="20000"/>
                        <a:lumOff val="80000"/>
                      </a:schemeClr>
                    </a:solidFill>
                  </a:tcPr>
                </a:tc>
                <a:tc>
                  <a:txBody>
                    <a:bodyPr/>
                    <a:lstStyle/>
                    <a:p>
                      <a:r>
                        <a:rPr lang="en-US" sz="1100" dirty="0"/>
                        <a:t>-0,8</a:t>
                      </a:r>
                      <a:endParaRPr lang="lt-LT" sz="1100" dirty="0"/>
                    </a:p>
                  </a:txBody>
                  <a:tcPr>
                    <a:solidFill>
                      <a:schemeClr val="accent6">
                        <a:lumMod val="20000"/>
                        <a:lumOff val="80000"/>
                      </a:schemeClr>
                    </a:solidFill>
                  </a:tcPr>
                </a:tc>
                <a:tc>
                  <a:txBody>
                    <a:bodyPr/>
                    <a:lstStyle/>
                    <a:p>
                      <a:r>
                        <a:rPr lang="en-US" sz="1100" dirty="0"/>
                        <a:t>0,005</a:t>
                      </a:r>
                      <a:endParaRPr lang="lt-LT" sz="1100" dirty="0"/>
                    </a:p>
                  </a:txBody>
                  <a:tcPr>
                    <a:solidFill>
                      <a:schemeClr val="accent6">
                        <a:lumMod val="20000"/>
                        <a:lumOff val="80000"/>
                      </a:schemeClr>
                    </a:solidFill>
                  </a:tcPr>
                </a:tc>
                <a:extLst>
                  <a:ext uri="{0D108BD9-81ED-4DB2-BD59-A6C34878D82A}">
                    <a16:rowId xmlns:a16="http://schemas.microsoft.com/office/drawing/2014/main" val="1368906299"/>
                  </a:ext>
                </a:extLst>
              </a:tr>
              <a:tr h="238577">
                <a:tc>
                  <a:txBody>
                    <a:bodyPr/>
                    <a:lstStyle/>
                    <a:p>
                      <a:r>
                        <a:rPr lang="lt-LT" sz="1100" dirty="0"/>
                        <a:t>Rankų jėga</a:t>
                      </a:r>
                      <a:r>
                        <a:rPr lang="en-US" sz="1100" dirty="0"/>
                        <a:t> </a:t>
                      </a:r>
                      <a:r>
                        <a:rPr lang="lt-LT" sz="1100" dirty="0"/>
                        <a:t>↓</a:t>
                      </a:r>
                    </a:p>
                  </a:txBody>
                  <a:tcPr>
                    <a:solidFill>
                      <a:schemeClr val="accent6">
                        <a:lumMod val="20000"/>
                        <a:lumOff val="80000"/>
                      </a:schemeClr>
                    </a:solidFill>
                  </a:tcPr>
                </a:tc>
                <a:tc>
                  <a:txBody>
                    <a:bodyPr/>
                    <a:lstStyle/>
                    <a:p>
                      <a:r>
                        <a:rPr lang="en-US" sz="1100" dirty="0"/>
                        <a:t>D 2,04,  K 2,56</a:t>
                      </a:r>
                      <a:endParaRPr lang="lt-LT" sz="1100" dirty="0"/>
                    </a:p>
                  </a:txBody>
                  <a:tcPr>
                    <a:solidFill>
                      <a:schemeClr val="accent6">
                        <a:lumMod val="20000"/>
                        <a:lumOff val="80000"/>
                      </a:schemeClr>
                    </a:solidFill>
                  </a:tcPr>
                </a:tc>
                <a:tc>
                  <a:txBody>
                    <a:bodyPr/>
                    <a:lstStyle/>
                    <a:p>
                      <a:r>
                        <a:rPr lang="en-US" sz="1100" dirty="0"/>
                        <a:t>0,002, &lt;0,001</a:t>
                      </a:r>
                      <a:endParaRPr lang="lt-LT" sz="1100" dirty="0"/>
                    </a:p>
                  </a:txBody>
                  <a:tcPr>
                    <a:solidFill>
                      <a:schemeClr val="accent6">
                        <a:lumMod val="20000"/>
                        <a:lumOff val="80000"/>
                      </a:schemeClr>
                    </a:solidFill>
                  </a:tcPr>
                </a:tc>
                <a:extLst>
                  <a:ext uri="{0D108BD9-81ED-4DB2-BD59-A6C34878D82A}">
                    <a16:rowId xmlns:a16="http://schemas.microsoft.com/office/drawing/2014/main" val="1054926961"/>
                  </a:ext>
                </a:extLst>
              </a:tr>
            </a:tbl>
          </a:graphicData>
        </a:graphic>
      </p:graphicFrame>
    </p:spTree>
    <p:extLst>
      <p:ext uri="{BB962C8B-B14F-4D97-AF65-F5344CB8AC3E}">
        <p14:creationId xmlns:p14="http://schemas.microsoft.com/office/powerpoint/2010/main" val="2202678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47" name="Straight Connector 4"/>
          <p:cNvCxnSpPr>
            <a:cxnSpLocks noChangeShapeType="1"/>
          </p:cNvCxnSpPr>
          <p:nvPr/>
        </p:nvCxnSpPr>
        <p:spPr bwMode="auto">
          <a:xfrm>
            <a:off x="0" y="1268413"/>
            <a:ext cx="9144000" cy="1587"/>
          </a:xfrm>
          <a:prstGeom prst="line">
            <a:avLst/>
          </a:prstGeom>
          <a:noFill/>
          <a:ln w="50800" algn="ctr">
            <a:solidFill>
              <a:schemeClr val="bg1">
                <a:alpha val="50195"/>
              </a:schemeClr>
            </a:solidFill>
            <a:round/>
            <a:headEnd/>
            <a:tailEnd/>
          </a:ln>
        </p:spPr>
      </p:cxnSp>
      <p:sp>
        <p:nvSpPr>
          <p:cNvPr id="4" name="Title 1"/>
          <p:cNvSpPr txBox="1">
            <a:spLocks/>
          </p:cNvSpPr>
          <p:nvPr/>
        </p:nvSpPr>
        <p:spPr>
          <a:xfrm>
            <a:off x="714375" y="260350"/>
            <a:ext cx="7358063" cy="720725"/>
          </a:xfrm>
          <a:prstGeom prst="rect">
            <a:avLst/>
          </a:prstGeom>
        </p:spPr>
        <p:txBody>
          <a:bodyPr/>
          <a:lstStyle/>
          <a:p>
            <a:pPr algn="ctr" eaLnBrk="1" hangingPunct="1">
              <a:defRPr/>
            </a:pPr>
            <a:r>
              <a:rPr lang="lt-LT" sz="3200" dirty="0">
                <a:latin typeface="+mj-lt"/>
                <a:ea typeface="+mj-ea"/>
                <a:cs typeface="+mj-cs"/>
              </a:rPr>
              <a:t>Žmogaus </a:t>
            </a:r>
            <a:r>
              <a:rPr lang="lt-LT" sz="3200" dirty="0" err="1">
                <a:latin typeface="+mj-lt"/>
                <a:ea typeface="+mj-ea"/>
                <a:cs typeface="+mj-cs"/>
              </a:rPr>
              <a:t>biometeorologija</a:t>
            </a:r>
            <a:endParaRPr lang="lt-LT" sz="3200" dirty="0">
              <a:latin typeface="+mj-lt"/>
              <a:ea typeface="+mj-ea"/>
              <a:cs typeface="+mj-cs"/>
            </a:endParaRPr>
          </a:p>
        </p:txBody>
      </p:sp>
      <p:sp>
        <p:nvSpPr>
          <p:cNvPr id="2" name="Date Placeholder 1"/>
          <p:cNvSpPr>
            <a:spLocks noGrp="1"/>
          </p:cNvSpPr>
          <p:nvPr>
            <p:ph type="dt" sz="half" idx="10"/>
          </p:nvPr>
        </p:nvSpPr>
        <p:spPr/>
        <p:txBody>
          <a:bodyPr/>
          <a:lstStyle/>
          <a:p>
            <a:pPr>
              <a:defRPr/>
            </a:pPr>
            <a:fld id="{7B5D5A22-BEDB-4DCC-AB1A-0DD2F610BA73}" type="datetime1">
              <a:rPr lang="lt-LT" smtClean="0"/>
              <a:t>2023-04-28</a:t>
            </a:fld>
            <a:endParaRPr lang="lt-LT"/>
          </a:p>
        </p:txBody>
      </p:sp>
      <p:sp>
        <p:nvSpPr>
          <p:cNvPr id="3" name="Slide Number Placeholder 2"/>
          <p:cNvSpPr>
            <a:spLocks noGrp="1"/>
          </p:cNvSpPr>
          <p:nvPr>
            <p:ph type="sldNum" sz="quarter" idx="12"/>
          </p:nvPr>
        </p:nvSpPr>
        <p:spPr/>
        <p:txBody>
          <a:bodyPr/>
          <a:lstStyle/>
          <a:p>
            <a:pPr>
              <a:defRPr/>
            </a:pPr>
            <a:fld id="{99C02041-4107-4C6B-8DD7-8A91AB5BA048}" type="slidenum">
              <a:rPr lang="lt-LT" smtClean="0"/>
              <a:pPr>
                <a:defRPr/>
              </a:pPr>
              <a:t>36</a:t>
            </a:fld>
            <a:endParaRPr lang="lt-LT"/>
          </a:p>
        </p:txBody>
      </p:sp>
      <p:pic>
        <p:nvPicPr>
          <p:cNvPr id="5" name="Picture 4"/>
          <p:cNvPicPr>
            <a:picLocks noChangeAspect="1"/>
          </p:cNvPicPr>
          <p:nvPr/>
        </p:nvPicPr>
        <p:blipFill>
          <a:blip r:embed="rId2"/>
          <a:stretch>
            <a:fillRect/>
          </a:stretch>
        </p:blipFill>
        <p:spPr>
          <a:xfrm>
            <a:off x="871063" y="781402"/>
            <a:ext cx="7589369" cy="5671934"/>
          </a:xfrm>
          <a:prstGeom prst="rect">
            <a:avLst/>
          </a:prstGeom>
        </p:spPr>
      </p:pic>
    </p:spTree>
    <p:extLst>
      <p:ext uri="{BB962C8B-B14F-4D97-AF65-F5344CB8AC3E}">
        <p14:creationId xmlns:p14="http://schemas.microsoft.com/office/powerpoint/2010/main" val="2215762926"/>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7989D-7529-43AC-94DB-84ED7DA51DF3}"/>
              </a:ext>
            </a:extLst>
          </p:cNvPr>
          <p:cNvSpPr>
            <a:spLocks noGrp="1"/>
          </p:cNvSpPr>
          <p:nvPr>
            <p:ph type="title"/>
          </p:nvPr>
        </p:nvSpPr>
        <p:spPr/>
        <p:txBody>
          <a:bodyPr/>
          <a:lstStyle/>
          <a:p>
            <a:r>
              <a:rPr lang="lt-LT" dirty="0"/>
              <a:t>Orų klasės</a:t>
            </a:r>
          </a:p>
        </p:txBody>
      </p:sp>
      <p:sp>
        <p:nvSpPr>
          <p:cNvPr id="3" name="Content Placeholder 2">
            <a:extLst>
              <a:ext uri="{FF2B5EF4-FFF2-40B4-BE49-F238E27FC236}">
                <a16:creationId xmlns:a16="http://schemas.microsoft.com/office/drawing/2014/main" id="{60FF8256-59BB-4696-5E18-146CF792FBC6}"/>
              </a:ext>
            </a:extLst>
          </p:cNvPr>
          <p:cNvSpPr>
            <a:spLocks noGrp="1"/>
          </p:cNvSpPr>
          <p:nvPr>
            <p:ph idx="1"/>
          </p:nvPr>
        </p:nvSpPr>
        <p:spPr>
          <a:xfrm>
            <a:off x="2123728" y="1600200"/>
            <a:ext cx="6563072" cy="4983162"/>
          </a:xfrm>
        </p:spPr>
        <p:txBody>
          <a:bodyPr>
            <a:normAutofit fontScale="47500" lnSpcReduction="20000"/>
          </a:bodyPr>
          <a:lstStyle/>
          <a:p>
            <a:pPr algn="just"/>
            <a:r>
              <a:rPr lang="lt-LT" b="0" i="0" dirty="0">
                <a:solidFill>
                  <a:srgbClr val="333333"/>
                </a:solidFill>
                <a:effectLst/>
                <a:latin typeface="Raleway" pitchFamily="2" charset="0"/>
              </a:rPr>
              <a:t>Prof. Arvydo Martinkėno kartu su bendraautoriais atlikti tyrimai leido suklasifikuoti orus į </a:t>
            </a:r>
            <a:r>
              <a:rPr lang="lt-LT" b="1" i="0" dirty="0">
                <a:solidFill>
                  <a:srgbClr val="333333"/>
                </a:solidFill>
                <a:effectLst/>
                <a:latin typeface="Raleway" pitchFamily="2" charset="0"/>
              </a:rPr>
              <a:t>3 klases</a:t>
            </a:r>
            <a:r>
              <a:rPr lang="lt-LT" b="0" i="0" dirty="0">
                <a:solidFill>
                  <a:srgbClr val="333333"/>
                </a:solidFill>
                <a:effectLst/>
                <a:latin typeface="Raleway" pitchFamily="2" charset="0"/>
              </a:rPr>
              <a:t>. </a:t>
            </a:r>
          </a:p>
          <a:p>
            <a:pPr algn="just"/>
            <a:r>
              <a:rPr lang="lt-LT" b="0" i="0" dirty="0">
                <a:solidFill>
                  <a:srgbClr val="333333"/>
                </a:solidFill>
                <a:effectLst/>
                <a:latin typeface="Raleway" pitchFamily="2" charset="0"/>
              </a:rPr>
              <a:t>Tai </a:t>
            </a:r>
            <a:r>
              <a:rPr lang="lt-LT" b="1" i="0" dirty="0">
                <a:solidFill>
                  <a:srgbClr val="333333"/>
                </a:solidFill>
                <a:effectLst/>
                <a:latin typeface="Raleway" pitchFamily="2" charset="0"/>
              </a:rPr>
              <a:t>mediciniškai palankūs, nepalankūs ir labai nepalankūs </a:t>
            </a:r>
            <a:r>
              <a:rPr lang="lt-LT" b="0" i="0" dirty="0">
                <a:solidFill>
                  <a:srgbClr val="333333"/>
                </a:solidFill>
                <a:effectLst/>
                <a:latin typeface="Raleway" pitchFamily="2" charset="0"/>
              </a:rPr>
              <a:t>orai.</a:t>
            </a:r>
          </a:p>
          <a:p>
            <a:pPr algn="just"/>
            <a:r>
              <a:rPr lang="lt-LT" b="0" i="0" dirty="0">
                <a:solidFill>
                  <a:srgbClr val="333333"/>
                </a:solidFill>
                <a:effectLst/>
                <a:latin typeface="Raleway" pitchFamily="2" charset="0"/>
              </a:rPr>
              <a:t>Taigi </a:t>
            </a:r>
            <a:r>
              <a:rPr lang="lt-LT" b="0" i="0" u="sng" dirty="0">
                <a:solidFill>
                  <a:srgbClr val="333333"/>
                </a:solidFill>
                <a:effectLst/>
                <a:latin typeface="Raleway" pitchFamily="2" charset="0"/>
              </a:rPr>
              <a:t>palankus</a:t>
            </a:r>
            <a:r>
              <a:rPr lang="lt-LT" b="0" i="0" dirty="0">
                <a:solidFill>
                  <a:srgbClr val="333333"/>
                </a:solidFill>
                <a:effectLst/>
                <a:latin typeface="Raleway" pitchFamily="2" charset="0"/>
              </a:rPr>
              <a:t> sveikatai oras – kai oro temperatūros, slėgio, drėgmės, vėjo greičio dinamika yra tolygi ir paros pokyčiai neviršija vidutinių metinių sezoninių reikšmių. Tai reiškia, kad paros atmosferos slėgis neturėtų kisti daugiau kaip 6 hPa, santykinė drėgmė neturėtų viršyti 85 proc., o vėjo greitis turėtų būti ne didesnis kaip 6 m/s. Tokių dienų Lietuvoje daugiausia būna vasarą (81,9 proc.), todėl vasara (ypač liepos ir rugpjūčio mėnesiai) laikoma palankiausiu sveikatai metų laiku.</a:t>
            </a:r>
          </a:p>
          <a:p>
            <a:pPr algn="just"/>
            <a:r>
              <a:rPr lang="lt-LT" b="0" i="0" u="sng" dirty="0">
                <a:solidFill>
                  <a:srgbClr val="333333"/>
                </a:solidFill>
                <a:effectLst/>
                <a:latin typeface="Raleway" pitchFamily="2" charset="0"/>
              </a:rPr>
              <a:t>Nepalanki</a:t>
            </a:r>
            <a:r>
              <a:rPr lang="lt-LT" b="0" i="0" dirty="0">
                <a:solidFill>
                  <a:srgbClr val="333333"/>
                </a:solidFill>
                <a:effectLst/>
                <a:latin typeface="Raleway" pitchFamily="2" charset="0"/>
              </a:rPr>
              <a:t> orų klasė – kai matomas akivaizdus orų pasikeitimas: atmosferos slėgis kinta daugiau nei 6 hPa, santykinė drėgmė didesnė nei 90 proc., vėjo greitis &gt;6 m/s, o vidutinė paros oro temperatūra žemesnė kaip -2°C. </a:t>
            </a:r>
          </a:p>
          <a:p>
            <a:pPr algn="just"/>
            <a:r>
              <a:rPr lang="lt-LT" b="0" i="0" u="sng" dirty="0">
                <a:solidFill>
                  <a:srgbClr val="333333"/>
                </a:solidFill>
                <a:effectLst/>
                <a:latin typeface="Raleway" pitchFamily="2" charset="0"/>
              </a:rPr>
              <a:t>Labai nepalankūs </a:t>
            </a:r>
            <a:r>
              <a:rPr lang="lt-LT" b="0" i="0" dirty="0">
                <a:solidFill>
                  <a:srgbClr val="333333"/>
                </a:solidFill>
                <a:effectLst/>
                <a:latin typeface="Raleway" pitchFamily="2" charset="0"/>
              </a:rPr>
              <a:t>sveikatai kontrastingi orai: kai atmosferos slėgis per parą kinta daugiau kaip 10 hPa, vėjas stipresnis nei 8 m/s, krinta krituliai. Pats nepalankiausias sezonas – žiema, nes tada vidutiniškai būna tik 49 proc. palankių, 34 proc. nepalankių ir net 17 proc. labai nepalankių sveikatai orų. Rudenį nepalankių orų vidutiniškai būna 28 proc. rugsėjo mėnesį ir 40 proc. lapkričio mėnesį.</a:t>
            </a:r>
          </a:p>
          <a:p>
            <a:endParaRPr lang="lt-LT" dirty="0"/>
          </a:p>
        </p:txBody>
      </p:sp>
    </p:spTree>
    <p:extLst>
      <p:ext uri="{BB962C8B-B14F-4D97-AF65-F5344CB8AC3E}">
        <p14:creationId xmlns:p14="http://schemas.microsoft.com/office/powerpoint/2010/main" val="597018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051720" y="203200"/>
            <a:ext cx="5877843" cy="868363"/>
          </a:xfrm>
        </p:spPr>
        <p:txBody>
          <a:bodyPr>
            <a:normAutofit fontScale="90000"/>
          </a:bodyPr>
          <a:lstStyle/>
          <a:p>
            <a:pPr eaLnBrk="1" hangingPunct="1"/>
            <a:r>
              <a:rPr lang="lt-LT" sz="3200" dirty="0"/>
              <a:t>ORŲ MEDICININIŲ-METEOROLOGINŲ KLASIŲ ĮVERTINIMO ALGORITMAS</a:t>
            </a:r>
          </a:p>
        </p:txBody>
      </p:sp>
      <p:sp>
        <p:nvSpPr>
          <p:cNvPr id="21507" name="Slide Number Placeholder 2"/>
          <p:cNvSpPr>
            <a:spLocks noGrp="1"/>
          </p:cNvSpPr>
          <p:nvPr>
            <p:ph type="sldNum" sz="quarter" idx="11"/>
          </p:nvPr>
        </p:nvSpPr>
        <p:spPr bwMode="auto">
          <a:ln>
            <a:miter lim="800000"/>
            <a:headEnd/>
            <a:tailEnd/>
          </a:ln>
        </p:spPr>
        <p:txBody>
          <a:bodyPr wrap="square" numCol="1" anchor="t" anchorCtr="0" compatLnSpc="1">
            <a:prstTxWarp prst="textNoShape">
              <a:avLst/>
            </a:prstTxWarp>
          </a:bodyPr>
          <a:lstStyle/>
          <a:p>
            <a:pPr>
              <a:defRPr/>
            </a:pPr>
            <a:fld id="{F142AA60-45A0-4378-B474-B0883BECC741}" type="slidenum">
              <a:rPr lang="lt-LT"/>
              <a:pPr>
                <a:defRPr/>
              </a:pPr>
              <a:t>38</a:t>
            </a:fld>
            <a:endParaRPr lang="lt-LT" dirty="0"/>
          </a:p>
        </p:txBody>
      </p:sp>
      <p:pic>
        <p:nvPicPr>
          <p:cNvPr id="25604" name="Picture 5"/>
          <p:cNvPicPr>
            <a:picLocks noChangeAspect="1" noChangeArrowheads="1"/>
          </p:cNvPicPr>
          <p:nvPr/>
        </p:nvPicPr>
        <p:blipFill>
          <a:blip r:embed="rId2" cstate="print"/>
          <a:srcRect/>
          <a:stretch>
            <a:fillRect/>
          </a:stretch>
        </p:blipFill>
        <p:spPr bwMode="auto">
          <a:xfrm>
            <a:off x="1466850" y="1195388"/>
            <a:ext cx="6210300" cy="5305425"/>
          </a:xfrm>
          <a:prstGeom prst="rect">
            <a:avLst/>
          </a:prstGeom>
          <a:noFill/>
          <a:ln w="9525">
            <a:noFill/>
            <a:miter lim="800000"/>
            <a:headEnd/>
            <a:tailEnd/>
          </a:ln>
        </p:spPr>
      </p:pic>
      <p:sp>
        <p:nvSpPr>
          <p:cNvPr id="2" name="Date Placeholder 1"/>
          <p:cNvSpPr>
            <a:spLocks noGrp="1"/>
          </p:cNvSpPr>
          <p:nvPr>
            <p:ph type="dt" sz="half" idx="10"/>
          </p:nvPr>
        </p:nvSpPr>
        <p:spPr/>
        <p:txBody>
          <a:bodyPr/>
          <a:lstStyle/>
          <a:p>
            <a:pPr>
              <a:defRPr/>
            </a:pPr>
            <a:fld id="{FD325AC1-AD7B-48DE-8BCC-A2616FFC2785}" type="datetime1">
              <a:rPr lang="lt-LT" smtClean="0"/>
              <a:t>2023-04-28</a:t>
            </a:fld>
            <a:endParaRPr lang="lt-LT"/>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870551" y="90163"/>
            <a:ext cx="7329488" cy="1143000"/>
          </a:xfrm>
        </p:spPr>
        <p:txBody>
          <a:bodyPr/>
          <a:lstStyle/>
          <a:p>
            <a:pPr eaLnBrk="1" hangingPunct="1"/>
            <a:r>
              <a:rPr lang="lt-LT" sz="3200" dirty="0"/>
              <a:t>ORŲ MEDICININIŲ-METEOROLOGINŲ KLASIŲ ĮVERTINIMO EMPIRINIS MODELIS</a:t>
            </a:r>
          </a:p>
        </p:txBody>
      </p:sp>
      <p:sp>
        <p:nvSpPr>
          <p:cNvPr id="22531" name="Slide Number Placeholder 2"/>
          <p:cNvSpPr>
            <a:spLocks noGrp="1"/>
          </p:cNvSpPr>
          <p:nvPr>
            <p:ph type="sldNum" sz="quarter" idx="11"/>
          </p:nvPr>
        </p:nvSpPr>
        <p:spPr bwMode="auto">
          <a:ln>
            <a:miter lim="800000"/>
            <a:headEnd/>
            <a:tailEnd/>
          </a:ln>
        </p:spPr>
        <p:txBody>
          <a:bodyPr wrap="square" numCol="1" anchor="t" anchorCtr="0" compatLnSpc="1">
            <a:prstTxWarp prst="textNoShape">
              <a:avLst/>
            </a:prstTxWarp>
          </a:bodyPr>
          <a:lstStyle/>
          <a:p>
            <a:pPr>
              <a:defRPr/>
            </a:pPr>
            <a:fld id="{E60B721C-934C-4D1E-9E7A-EE4F2BB5B369}" type="slidenum">
              <a:rPr lang="lt-LT"/>
              <a:pPr>
                <a:defRPr/>
              </a:pPr>
              <a:t>39</a:t>
            </a:fld>
            <a:endParaRPr lang="lt-LT"/>
          </a:p>
        </p:txBody>
      </p:sp>
      <p:pic>
        <p:nvPicPr>
          <p:cNvPr id="26628" name="Picture 4"/>
          <p:cNvPicPr>
            <a:picLocks noChangeAspect="1" noChangeArrowheads="1"/>
          </p:cNvPicPr>
          <p:nvPr/>
        </p:nvPicPr>
        <p:blipFill>
          <a:blip r:embed="rId2" cstate="print"/>
          <a:srcRect/>
          <a:stretch>
            <a:fillRect/>
          </a:stretch>
        </p:blipFill>
        <p:spPr bwMode="auto">
          <a:xfrm>
            <a:off x="842963" y="1268760"/>
            <a:ext cx="5800725" cy="4772025"/>
          </a:xfrm>
          <a:prstGeom prst="rect">
            <a:avLst/>
          </a:prstGeom>
          <a:noFill/>
          <a:ln w="9525">
            <a:noFill/>
            <a:miter lim="800000"/>
            <a:headEnd/>
            <a:tailEnd/>
          </a:ln>
        </p:spPr>
      </p:pic>
      <p:pic>
        <p:nvPicPr>
          <p:cNvPr id="26629" name="Picture 5"/>
          <p:cNvPicPr>
            <a:picLocks noChangeAspect="1" noChangeArrowheads="1"/>
          </p:cNvPicPr>
          <p:nvPr/>
        </p:nvPicPr>
        <p:blipFill>
          <a:blip r:embed="rId3" cstate="print"/>
          <a:srcRect/>
          <a:stretch>
            <a:fillRect/>
          </a:stretch>
        </p:blipFill>
        <p:spPr bwMode="auto">
          <a:xfrm>
            <a:off x="5857875" y="3501008"/>
            <a:ext cx="3076575" cy="1533525"/>
          </a:xfrm>
          <a:prstGeom prst="rect">
            <a:avLst/>
          </a:prstGeom>
          <a:noFill/>
          <a:ln w="9525">
            <a:noFill/>
            <a:miter lim="800000"/>
            <a:headEnd/>
            <a:tailEnd/>
          </a:ln>
        </p:spPr>
      </p:pic>
      <p:sp>
        <p:nvSpPr>
          <p:cNvPr id="2" name="Date Placeholder 1"/>
          <p:cNvSpPr>
            <a:spLocks noGrp="1"/>
          </p:cNvSpPr>
          <p:nvPr>
            <p:ph type="dt" sz="half" idx="10"/>
          </p:nvPr>
        </p:nvSpPr>
        <p:spPr/>
        <p:txBody>
          <a:bodyPr/>
          <a:lstStyle/>
          <a:p>
            <a:pPr>
              <a:defRPr/>
            </a:pPr>
            <a:fld id="{02216FFD-17FB-4EC1-91E3-20586CE8961A}" type="datetime1">
              <a:rPr lang="lt-LT" smtClean="0"/>
              <a:t>2023-04-28</a:t>
            </a:fld>
            <a:endParaRPr lang="lt-LT"/>
          </a:p>
        </p:txBody>
      </p:sp>
      <p:pic>
        <p:nvPicPr>
          <p:cNvPr id="3" name="Picture 2"/>
          <p:cNvPicPr>
            <a:picLocks noChangeAspect="1"/>
          </p:cNvPicPr>
          <p:nvPr/>
        </p:nvPicPr>
        <p:blipFill>
          <a:blip r:embed="rId4"/>
          <a:stretch>
            <a:fillRect/>
          </a:stretch>
        </p:blipFill>
        <p:spPr>
          <a:xfrm>
            <a:off x="1599864" y="6021288"/>
            <a:ext cx="576072" cy="548640"/>
          </a:xfrm>
          <a:prstGeom prst="rect">
            <a:avLst/>
          </a:prstGeom>
        </p:spPr>
      </p:pic>
      <p:pic>
        <p:nvPicPr>
          <p:cNvPr id="4" name="Picture 3"/>
          <p:cNvPicPr>
            <a:picLocks noChangeAspect="1"/>
          </p:cNvPicPr>
          <p:nvPr/>
        </p:nvPicPr>
        <p:blipFill>
          <a:blip r:embed="rId5"/>
          <a:stretch>
            <a:fillRect/>
          </a:stretch>
        </p:blipFill>
        <p:spPr>
          <a:xfrm>
            <a:off x="3678858" y="6021288"/>
            <a:ext cx="655320" cy="548640"/>
          </a:xfrm>
          <a:prstGeom prst="rect">
            <a:avLst/>
          </a:prstGeom>
        </p:spPr>
      </p:pic>
      <p:pic>
        <p:nvPicPr>
          <p:cNvPr id="5" name="Picture 4"/>
          <p:cNvPicPr>
            <a:picLocks noChangeAspect="1"/>
          </p:cNvPicPr>
          <p:nvPr/>
        </p:nvPicPr>
        <p:blipFill>
          <a:blip r:embed="rId6"/>
          <a:stretch>
            <a:fillRect/>
          </a:stretch>
        </p:blipFill>
        <p:spPr>
          <a:xfrm>
            <a:off x="5422235" y="6021288"/>
            <a:ext cx="774550" cy="5486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800666-3B00-D0E1-91E8-A5C5176D64AF}"/>
              </a:ext>
            </a:extLst>
          </p:cNvPr>
          <p:cNvSpPr>
            <a:spLocks noGrp="1"/>
          </p:cNvSpPr>
          <p:nvPr>
            <p:ph type="title"/>
          </p:nvPr>
        </p:nvSpPr>
        <p:spPr>
          <a:xfrm>
            <a:off x="1455586" y="332656"/>
            <a:ext cx="7704000" cy="277200"/>
          </a:xfrm>
        </p:spPr>
        <p:txBody>
          <a:bodyPr/>
          <a:lstStyle/>
          <a:p>
            <a:r>
              <a:rPr lang="en-US" sz="1800" b="1" dirty="0" err="1">
                <a:latin typeface="Montserrat" panose="00000500000000000000" pitchFamily="2" charset="0"/>
                <a:ea typeface="Calibri" panose="020F0502020204030204" pitchFamily="34" charset="0"/>
              </a:rPr>
              <a:t>Apklaust</a:t>
            </a:r>
            <a:r>
              <a:rPr lang="lt-LT" sz="1800" b="1" dirty="0" err="1">
                <a:latin typeface="Montserrat" panose="00000500000000000000" pitchFamily="2" charset="0"/>
                <a:ea typeface="Calibri" panose="020F0502020204030204" pitchFamily="34" charset="0"/>
              </a:rPr>
              <a:t>ųjų</a:t>
            </a:r>
            <a:r>
              <a:rPr lang="lt-LT" sz="1800" b="1" dirty="0">
                <a:latin typeface="Montserrat" panose="00000500000000000000" pitchFamily="2" charset="0"/>
                <a:ea typeface="Calibri" panose="020F0502020204030204" pitchFamily="34" charset="0"/>
              </a:rPr>
              <a:t> charakteristika</a:t>
            </a:r>
            <a:endParaRPr lang="lt-LT" b="1" dirty="0">
              <a:latin typeface="Montserrat" panose="00000500000000000000" pitchFamily="2" charset="0"/>
            </a:endParaRPr>
          </a:p>
        </p:txBody>
      </p:sp>
      <p:sp>
        <p:nvSpPr>
          <p:cNvPr id="5" name="Subtitle 3">
            <a:extLst>
              <a:ext uri="{FF2B5EF4-FFF2-40B4-BE49-F238E27FC236}">
                <a16:creationId xmlns:a16="http://schemas.microsoft.com/office/drawing/2014/main" id="{5DD18EFD-9CD2-1FF6-E115-94EB7280F21C}"/>
              </a:ext>
            </a:extLst>
          </p:cNvPr>
          <p:cNvSpPr>
            <a:spLocks noGrp="1"/>
          </p:cNvSpPr>
          <p:nvPr>
            <p:ph type="body" idx="1"/>
          </p:nvPr>
        </p:nvSpPr>
        <p:spPr>
          <a:xfrm>
            <a:off x="1979712" y="615762"/>
            <a:ext cx="7056784" cy="5184576"/>
          </a:xfrm>
        </p:spPr>
        <p:txBody>
          <a:bodyPr/>
          <a:lstStyle/>
          <a:p>
            <a:pPr marL="152400" indent="0">
              <a:buNone/>
            </a:pPr>
            <a:r>
              <a:rPr lang="lt-LT" sz="1600" dirty="0">
                <a:solidFill>
                  <a:schemeClr val="accent1">
                    <a:lumMod val="50000"/>
                  </a:schemeClr>
                </a:solidFill>
                <a:latin typeface="Montserrat" panose="00000500000000000000" pitchFamily="2" charset="0"/>
              </a:rPr>
              <a:t>Apklausa visoje Lietuvoje (</a:t>
            </a:r>
            <a:r>
              <a:rPr lang="en-US" sz="1600" dirty="0" err="1">
                <a:solidFill>
                  <a:schemeClr val="accent1">
                    <a:lumMod val="50000"/>
                  </a:schemeClr>
                </a:solidFill>
                <a:latin typeface="Montserrat" panose="00000500000000000000" pitchFamily="2" charset="0"/>
              </a:rPr>
              <a:t>daugiau</a:t>
            </a:r>
            <a:r>
              <a:rPr lang="en-US" sz="1600" dirty="0">
                <a:solidFill>
                  <a:schemeClr val="accent1">
                    <a:lumMod val="50000"/>
                  </a:schemeClr>
                </a:solidFill>
                <a:latin typeface="Montserrat" panose="00000500000000000000" pitchFamily="2" charset="0"/>
              </a:rPr>
              <a:t> </a:t>
            </a:r>
            <a:r>
              <a:rPr lang="lt-LT" sz="1600" dirty="0">
                <a:solidFill>
                  <a:schemeClr val="accent1">
                    <a:lumMod val="50000"/>
                  </a:schemeClr>
                </a:solidFill>
                <a:latin typeface="Montserrat" panose="00000500000000000000" pitchFamily="2" charset="0"/>
              </a:rPr>
              <a:t>Pietų, Centro, Vakarų</a:t>
            </a:r>
            <a:r>
              <a:rPr lang="en-US" sz="1600" dirty="0">
                <a:solidFill>
                  <a:schemeClr val="accent1">
                    <a:lumMod val="50000"/>
                  </a:schemeClr>
                </a:solidFill>
                <a:latin typeface="Montserrat" panose="00000500000000000000" pitchFamily="2" charset="0"/>
              </a:rPr>
              <a:t> </a:t>
            </a:r>
            <a:r>
              <a:rPr lang="en-US" sz="1600" dirty="0" err="1">
                <a:solidFill>
                  <a:schemeClr val="accent1">
                    <a:lumMod val="50000"/>
                  </a:schemeClr>
                </a:solidFill>
                <a:latin typeface="Montserrat" panose="00000500000000000000" pitchFamily="2" charset="0"/>
              </a:rPr>
              <a:t>regiono</a:t>
            </a:r>
            <a:r>
              <a:rPr lang="lt-LT" sz="1600" dirty="0">
                <a:solidFill>
                  <a:schemeClr val="accent1">
                    <a:lumMod val="50000"/>
                  </a:schemeClr>
                </a:solidFill>
                <a:latin typeface="Montserrat" panose="00000500000000000000" pitchFamily="2" charset="0"/>
              </a:rPr>
              <a:t>)</a:t>
            </a:r>
          </a:p>
          <a:p>
            <a:pPr marL="152400" indent="0">
              <a:buNone/>
            </a:pPr>
            <a:endParaRPr lang="en-US" sz="1600" dirty="0">
              <a:solidFill>
                <a:schemeClr val="accent1">
                  <a:lumMod val="50000"/>
                </a:schemeClr>
              </a:solidFill>
              <a:latin typeface="Montserrat" panose="00000500000000000000" pitchFamily="2" charset="0"/>
            </a:endParaRPr>
          </a:p>
          <a:p>
            <a:pPr marL="152400" indent="0">
              <a:buNone/>
            </a:pPr>
            <a:r>
              <a:rPr lang="lt-LT" sz="1600" dirty="0">
                <a:solidFill>
                  <a:schemeClr val="accent1">
                    <a:lumMod val="50000"/>
                  </a:schemeClr>
                </a:solidFill>
                <a:latin typeface="Montserrat" panose="00000500000000000000" pitchFamily="2" charset="0"/>
              </a:rPr>
              <a:t>Dalyviai: </a:t>
            </a:r>
            <a:r>
              <a:rPr lang="ru-RU" sz="1600" b="1" dirty="0">
                <a:solidFill>
                  <a:schemeClr val="accent1">
                    <a:lumMod val="50000"/>
                  </a:schemeClr>
                </a:solidFill>
                <a:latin typeface="Montserrat" panose="00000500000000000000" pitchFamily="2" charset="0"/>
              </a:rPr>
              <a:t>113</a:t>
            </a:r>
            <a:r>
              <a:rPr lang="en-US" sz="1600" b="1" dirty="0">
                <a:solidFill>
                  <a:schemeClr val="accent1">
                    <a:lumMod val="50000"/>
                  </a:schemeClr>
                </a:solidFill>
                <a:latin typeface="Montserrat" panose="00000500000000000000" pitchFamily="2" charset="0"/>
              </a:rPr>
              <a:t>7</a:t>
            </a:r>
            <a:r>
              <a:rPr lang="ru-RU" sz="1600" dirty="0">
                <a:solidFill>
                  <a:schemeClr val="accent1">
                    <a:lumMod val="50000"/>
                  </a:schemeClr>
                </a:solidFill>
                <a:latin typeface="Montserrat" panose="00000500000000000000" pitchFamily="2" charset="0"/>
              </a:rPr>
              <a:t> </a:t>
            </a:r>
            <a:r>
              <a:rPr lang="en-US" sz="1600" dirty="0" err="1">
                <a:solidFill>
                  <a:schemeClr val="accent1">
                    <a:lumMod val="50000"/>
                  </a:schemeClr>
                </a:solidFill>
                <a:latin typeface="Montserrat" panose="00000500000000000000" pitchFamily="2" charset="0"/>
              </a:rPr>
              <a:t>asmenys</a:t>
            </a:r>
            <a:endParaRPr lang="en-US" sz="1600" dirty="0">
              <a:solidFill>
                <a:schemeClr val="accent1">
                  <a:lumMod val="50000"/>
                </a:schemeClr>
              </a:solidFill>
              <a:latin typeface="Montserrat" panose="00000500000000000000" pitchFamily="2" charset="0"/>
            </a:endParaRPr>
          </a:p>
          <a:p>
            <a:pPr marL="152400" indent="0">
              <a:buNone/>
            </a:pPr>
            <a:endParaRPr lang="en-US" sz="1600" dirty="0">
              <a:solidFill>
                <a:schemeClr val="accent1">
                  <a:lumMod val="50000"/>
                </a:schemeClr>
              </a:solidFill>
              <a:latin typeface="Montserrat" panose="00000500000000000000" pitchFamily="2" charset="0"/>
            </a:endParaRPr>
          </a:p>
          <a:p>
            <a:pPr algn="l">
              <a:buFontTx/>
              <a:buChar char="-"/>
            </a:pPr>
            <a:r>
              <a:rPr lang="lt-LT" sz="1600" dirty="0">
                <a:solidFill>
                  <a:schemeClr val="accent1">
                    <a:lumMod val="50000"/>
                  </a:schemeClr>
                </a:solidFill>
                <a:latin typeface="Montserrat" panose="00000500000000000000" pitchFamily="2" charset="0"/>
                <a:ea typeface="Calibri" panose="020F0502020204030204" pitchFamily="34" charset="0"/>
              </a:rPr>
              <a:t>amžiaus vidurkis </a:t>
            </a:r>
            <a:r>
              <a:rPr lang="lt-LT" sz="1600" b="1" dirty="0">
                <a:solidFill>
                  <a:schemeClr val="accent1">
                    <a:lumMod val="50000"/>
                  </a:schemeClr>
                </a:solidFill>
                <a:latin typeface="Montserrat" panose="00000500000000000000" pitchFamily="2" charset="0"/>
                <a:ea typeface="Calibri" panose="020F0502020204030204" pitchFamily="34" charset="0"/>
              </a:rPr>
              <a:t>46 m</a:t>
            </a:r>
            <a:r>
              <a:rPr lang="lt-LT" sz="1600" dirty="0">
                <a:solidFill>
                  <a:schemeClr val="accent1">
                    <a:lumMod val="50000"/>
                  </a:schemeClr>
                </a:solidFill>
                <a:latin typeface="Montserrat" panose="00000500000000000000" pitchFamily="2" charset="0"/>
                <a:ea typeface="Calibri" panose="020F0502020204030204" pitchFamily="34" charset="0"/>
              </a:rPr>
              <a:t>, daugiausia</a:t>
            </a:r>
            <a:endParaRPr lang="en-US" sz="1600" dirty="0">
              <a:solidFill>
                <a:schemeClr val="accent1">
                  <a:lumMod val="50000"/>
                </a:schemeClr>
              </a:solidFill>
              <a:latin typeface="Montserrat" panose="00000500000000000000" pitchFamily="2" charset="0"/>
              <a:ea typeface="Calibri" panose="020F0502020204030204" pitchFamily="34" charset="0"/>
            </a:endParaRPr>
          </a:p>
          <a:p>
            <a:pPr algn="l">
              <a:buFontTx/>
              <a:buChar char="-"/>
            </a:pPr>
            <a:r>
              <a:rPr lang="lt-LT" sz="1600" dirty="0">
                <a:solidFill>
                  <a:schemeClr val="accent1">
                    <a:lumMod val="50000"/>
                  </a:schemeClr>
                </a:solidFill>
                <a:latin typeface="Montserrat" panose="00000500000000000000" pitchFamily="2" charset="0"/>
                <a:ea typeface="Calibri" panose="020F0502020204030204" pitchFamily="34" charset="0"/>
              </a:rPr>
              <a:t>Moterys</a:t>
            </a:r>
            <a:r>
              <a:rPr lang="en-US" sz="1600" dirty="0">
                <a:solidFill>
                  <a:schemeClr val="accent1">
                    <a:lumMod val="50000"/>
                  </a:schemeClr>
                </a:solidFill>
                <a:latin typeface="Montserrat" panose="00000500000000000000" pitchFamily="2" charset="0"/>
                <a:ea typeface="Calibri" panose="020F0502020204030204" pitchFamily="34" charset="0"/>
              </a:rPr>
              <a:t> 83%</a:t>
            </a:r>
          </a:p>
          <a:p>
            <a:pPr algn="l">
              <a:buFontTx/>
              <a:buChar char="-"/>
            </a:pPr>
            <a:r>
              <a:rPr lang="en-US" sz="1600" dirty="0">
                <a:solidFill>
                  <a:schemeClr val="accent1">
                    <a:lumMod val="50000"/>
                  </a:schemeClr>
                </a:solidFill>
                <a:latin typeface="Montserrat" panose="00000500000000000000" pitchFamily="2" charset="0"/>
              </a:rPr>
              <a:t>Ved</a:t>
            </a:r>
            <a:r>
              <a:rPr lang="lt-LT" sz="1600" dirty="0">
                <a:solidFill>
                  <a:schemeClr val="accent1">
                    <a:lumMod val="50000"/>
                  </a:schemeClr>
                </a:solidFill>
                <a:latin typeface="Montserrat" panose="00000500000000000000" pitchFamily="2" charset="0"/>
              </a:rPr>
              <a:t>ę</a:t>
            </a:r>
            <a:r>
              <a:rPr lang="en-US" sz="1600" dirty="0">
                <a:solidFill>
                  <a:schemeClr val="accent1">
                    <a:lumMod val="50000"/>
                  </a:schemeClr>
                </a:solidFill>
                <a:latin typeface="Montserrat" panose="00000500000000000000" pitchFamily="2" charset="0"/>
              </a:rPr>
              <a:t> 67%</a:t>
            </a:r>
            <a:endParaRPr lang="en-US" sz="1600" dirty="0">
              <a:solidFill>
                <a:schemeClr val="accent1">
                  <a:lumMod val="50000"/>
                </a:schemeClr>
              </a:solidFill>
              <a:latin typeface="Montserrat" panose="00000500000000000000" pitchFamily="2" charset="0"/>
              <a:ea typeface="Calibri" panose="020F0502020204030204" pitchFamily="34" charset="0"/>
            </a:endParaRPr>
          </a:p>
          <a:p>
            <a:pPr algn="l">
              <a:buFontTx/>
              <a:buChar char="-"/>
            </a:pPr>
            <a:r>
              <a:rPr lang="lt-LT" sz="1600" dirty="0">
                <a:solidFill>
                  <a:schemeClr val="accent1">
                    <a:lumMod val="50000"/>
                  </a:schemeClr>
                </a:solidFill>
                <a:latin typeface="Montserrat" panose="00000500000000000000" pitchFamily="2" charset="0"/>
                <a:ea typeface="Calibri" panose="020F0502020204030204" pitchFamily="34" charset="0"/>
              </a:rPr>
              <a:t>turintys universitetinį išsilavinimą </a:t>
            </a:r>
            <a:r>
              <a:rPr lang="en-US" sz="1600" dirty="0">
                <a:solidFill>
                  <a:schemeClr val="accent1">
                    <a:lumMod val="50000"/>
                  </a:schemeClr>
                </a:solidFill>
                <a:latin typeface="Montserrat" panose="00000500000000000000" pitchFamily="2" charset="0"/>
                <a:ea typeface="Calibri" panose="020F0502020204030204" pitchFamily="34" charset="0"/>
              </a:rPr>
              <a:t>56%</a:t>
            </a:r>
          </a:p>
          <a:p>
            <a:pPr algn="l">
              <a:buFontTx/>
              <a:buChar char="-"/>
            </a:pPr>
            <a:r>
              <a:rPr lang="lt-LT" sz="1600" dirty="0">
                <a:solidFill>
                  <a:schemeClr val="accent1">
                    <a:lumMod val="50000"/>
                  </a:schemeClr>
                </a:solidFill>
                <a:latin typeface="Montserrat" panose="00000500000000000000" pitchFamily="2" charset="0"/>
              </a:rPr>
              <a:t>G</a:t>
            </a:r>
            <a:r>
              <a:rPr lang="lt-LT" sz="1600" dirty="0">
                <a:solidFill>
                  <a:schemeClr val="accent1">
                    <a:lumMod val="50000"/>
                  </a:schemeClr>
                </a:solidFill>
                <a:latin typeface="Montserrat" panose="00000500000000000000" pitchFamily="2" charset="0"/>
                <a:ea typeface="Calibri" panose="020F0502020204030204" pitchFamily="34" charset="0"/>
              </a:rPr>
              <a:t>yvenantys mieste</a:t>
            </a:r>
            <a:r>
              <a:rPr lang="en-US" sz="1600" dirty="0">
                <a:solidFill>
                  <a:schemeClr val="accent1">
                    <a:lumMod val="50000"/>
                  </a:schemeClr>
                </a:solidFill>
                <a:latin typeface="Montserrat" panose="00000500000000000000" pitchFamily="2" charset="0"/>
                <a:ea typeface="Calibri" panose="020F0502020204030204" pitchFamily="34" charset="0"/>
              </a:rPr>
              <a:t> 72%</a:t>
            </a:r>
          </a:p>
          <a:p>
            <a:pPr>
              <a:buFontTx/>
              <a:buChar char="-"/>
            </a:pPr>
            <a:r>
              <a:rPr lang="lt-LT" sz="1600" dirty="0">
                <a:solidFill>
                  <a:schemeClr val="accent1">
                    <a:lumMod val="50000"/>
                  </a:schemeClr>
                </a:solidFill>
                <a:latin typeface="Montserrat" panose="00000500000000000000" pitchFamily="2" charset="0"/>
                <a:ea typeface="Calibri" panose="020F0502020204030204" pitchFamily="34" charset="0"/>
              </a:rPr>
              <a:t>Tarnautojai </a:t>
            </a:r>
            <a:r>
              <a:rPr lang="lt-LT" sz="1600" dirty="0">
                <a:solidFill>
                  <a:schemeClr val="accent1">
                    <a:lumMod val="50000"/>
                  </a:schemeClr>
                </a:solidFill>
                <a:latin typeface="Montserrat" panose="00000500000000000000" pitchFamily="2" charset="0"/>
              </a:rPr>
              <a:t>4</a:t>
            </a:r>
            <a:r>
              <a:rPr lang="en-US" sz="1600" dirty="0">
                <a:solidFill>
                  <a:schemeClr val="accent1">
                    <a:lumMod val="50000"/>
                  </a:schemeClr>
                </a:solidFill>
                <a:latin typeface="Montserrat" panose="00000500000000000000" pitchFamily="2" charset="0"/>
              </a:rPr>
              <a:t>5</a:t>
            </a:r>
            <a:r>
              <a:rPr lang="lt-LT" sz="1600" dirty="0">
                <a:solidFill>
                  <a:schemeClr val="accent1">
                    <a:lumMod val="50000"/>
                  </a:schemeClr>
                </a:solidFill>
                <a:latin typeface="Montserrat" panose="00000500000000000000" pitchFamily="2" charset="0"/>
              </a:rPr>
              <a:t>%</a:t>
            </a:r>
            <a:r>
              <a:rPr lang="lt-LT" sz="1600" dirty="0">
                <a:solidFill>
                  <a:schemeClr val="accent1">
                    <a:lumMod val="50000"/>
                  </a:schemeClr>
                </a:solidFill>
                <a:latin typeface="Montserrat" panose="00000500000000000000" pitchFamily="2" charset="0"/>
                <a:ea typeface="Calibri" panose="020F0502020204030204" pitchFamily="34" charset="0"/>
              </a:rPr>
              <a:t>, aptarnavimo sferoje </a:t>
            </a:r>
            <a:r>
              <a:rPr lang="lt-LT" sz="1600" dirty="0">
                <a:solidFill>
                  <a:schemeClr val="accent1">
                    <a:lumMod val="50000"/>
                  </a:schemeClr>
                </a:solidFill>
                <a:latin typeface="Montserrat" panose="00000500000000000000" pitchFamily="2" charset="0"/>
              </a:rPr>
              <a:t>3</a:t>
            </a:r>
            <a:r>
              <a:rPr lang="en-US" sz="1600" dirty="0">
                <a:solidFill>
                  <a:schemeClr val="accent1">
                    <a:lumMod val="50000"/>
                  </a:schemeClr>
                </a:solidFill>
                <a:latin typeface="Montserrat" panose="00000500000000000000" pitchFamily="2" charset="0"/>
              </a:rPr>
              <a:t>5</a:t>
            </a:r>
            <a:r>
              <a:rPr lang="lt-LT" sz="1600" dirty="0">
                <a:solidFill>
                  <a:schemeClr val="accent1">
                    <a:lumMod val="50000"/>
                  </a:schemeClr>
                </a:solidFill>
                <a:latin typeface="Montserrat" panose="00000500000000000000" pitchFamily="2" charset="0"/>
              </a:rPr>
              <a:t>%</a:t>
            </a:r>
            <a:endParaRPr lang="lt-LT" sz="1600" dirty="0">
              <a:solidFill>
                <a:schemeClr val="accent1">
                  <a:lumMod val="50000"/>
                </a:schemeClr>
              </a:solidFill>
              <a:latin typeface="Montserrat" panose="00000500000000000000" pitchFamily="2" charset="0"/>
              <a:ea typeface="Calibri" panose="020F0502020204030204" pitchFamily="34" charset="0"/>
            </a:endParaRPr>
          </a:p>
          <a:p>
            <a:pPr algn="l">
              <a:buFontTx/>
              <a:buChar char="-"/>
            </a:pPr>
            <a:r>
              <a:rPr lang="lt-LT" sz="1600" dirty="0">
                <a:solidFill>
                  <a:schemeClr val="accent1">
                    <a:lumMod val="50000"/>
                  </a:schemeClr>
                </a:solidFill>
                <a:latin typeface="Montserrat" panose="00000500000000000000" pitchFamily="2" charset="0"/>
                <a:ea typeface="Calibri" panose="020F0502020204030204" pitchFamily="34" charset="0"/>
              </a:rPr>
              <a:t>dirbantys sėdimą darbą</a:t>
            </a:r>
            <a:r>
              <a:rPr lang="en-US" sz="1600" dirty="0">
                <a:solidFill>
                  <a:schemeClr val="accent1">
                    <a:lumMod val="50000"/>
                  </a:schemeClr>
                </a:solidFill>
                <a:latin typeface="Montserrat" panose="00000500000000000000" pitchFamily="2" charset="0"/>
                <a:ea typeface="Calibri" panose="020F0502020204030204" pitchFamily="34" charset="0"/>
              </a:rPr>
              <a:t> 39%</a:t>
            </a:r>
          </a:p>
          <a:p>
            <a:pPr algn="l">
              <a:buFontTx/>
              <a:buChar char="-"/>
            </a:pPr>
            <a:r>
              <a:rPr lang="en-US" sz="1600" dirty="0" err="1">
                <a:solidFill>
                  <a:schemeClr val="accent1">
                    <a:lumMod val="50000"/>
                  </a:schemeClr>
                </a:solidFill>
                <a:latin typeface="Montserrat" panose="00000500000000000000" pitchFamily="2" charset="0"/>
              </a:rPr>
              <a:t>dirbantys</a:t>
            </a:r>
            <a:r>
              <a:rPr lang="en-US" sz="1600" dirty="0">
                <a:solidFill>
                  <a:schemeClr val="accent1">
                    <a:lumMod val="50000"/>
                  </a:schemeClr>
                </a:solidFill>
                <a:latin typeface="Montserrat" panose="00000500000000000000" pitchFamily="2" charset="0"/>
              </a:rPr>
              <a:t> &gt;</a:t>
            </a:r>
            <a:r>
              <a:rPr lang="lt-LT" sz="1600" dirty="0">
                <a:solidFill>
                  <a:schemeClr val="accent1">
                    <a:lumMod val="50000"/>
                  </a:schemeClr>
                </a:solidFill>
                <a:latin typeface="Montserrat" panose="00000500000000000000" pitchFamily="2" charset="0"/>
                <a:ea typeface="Calibri" panose="020F0502020204030204" pitchFamily="34" charset="0"/>
              </a:rPr>
              <a:t> 20 m</a:t>
            </a:r>
            <a:r>
              <a:rPr lang="en-US" sz="1600" dirty="0">
                <a:solidFill>
                  <a:schemeClr val="accent1">
                    <a:lumMod val="50000"/>
                  </a:schemeClr>
                </a:solidFill>
                <a:latin typeface="Montserrat" panose="00000500000000000000" pitchFamily="2" charset="0"/>
                <a:ea typeface="Calibri" panose="020F0502020204030204" pitchFamily="34" charset="0"/>
              </a:rPr>
              <a:t> 54%</a:t>
            </a:r>
            <a:r>
              <a:rPr lang="lt-LT" sz="1600" dirty="0">
                <a:solidFill>
                  <a:schemeClr val="accent1">
                    <a:lumMod val="50000"/>
                  </a:schemeClr>
                </a:solidFill>
                <a:latin typeface="Montserrat" panose="00000500000000000000" pitchFamily="2" charset="0"/>
                <a:ea typeface="Calibri" panose="020F0502020204030204" pitchFamily="34" charset="0"/>
              </a:rPr>
              <a:t> </a:t>
            </a:r>
            <a:endParaRPr lang="en-US" sz="1600" dirty="0">
              <a:solidFill>
                <a:schemeClr val="accent1">
                  <a:lumMod val="50000"/>
                </a:schemeClr>
              </a:solidFill>
              <a:latin typeface="Montserrat" panose="00000500000000000000" pitchFamily="2" charset="0"/>
              <a:ea typeface="Calibri" panose="020F0502020204030204" pitchFamily="34" charset="0"/>
            </a:endParaRPr>
          </a:p>
          <a:p>
            <a:pPr algn="l">
              <a:buFontTx/>
              <a:buChar char="-"/>
            </a:pPr>
            <a:r>
              <a:rPr lang="lt-LT" sz="1600" dirty="0">
                <a:solidFill>
                  <a:schemeClr val="accent1">
                    <a:lumMod val="50000"/>
                  </a:schemeClr>
                </a:solidFill>
                <a:latin typeface="Montserrat" panose="00000500000000000000" pitchFamily="2" charset="0"/>
                <a:ea typeface="Calibri" panose="020F0502020204030204" pitchFamily="34" charset="0"/>
              </a:rPr>
              <a:t>uždirbantys </a:t>
            </a:r>
            <a:r>
              <a:rPr lang="en-US" sz="1600" dirty="0">
                <a:solidFill>
                  <a:schemeClr val="accent1">
                    <a:lumMod val="50000"/>
                  </a:schemeClr>
                </a:solidFill>
                <a:latin typeface="Montserrat" panose="00000500000000000000" pitchFamily="2" charset="0"/>
                <a:ea typeface="Calibri" panose="020F0502020204030204" pitchFamily="34" charset="0"/>
              </a:rPr>
              <a:t>500-</a:t>
            </a:r>
            <a:r>
              <a:rPr lang="lt-LT" sz="1600" dirty="0">
                <a:solidFill>
                  <a:schemeClr val="accent1">
                    <a:lumMod val="50000"/>
                  </a:schemeClr>
                </a:solidFill>
                <a:latin typeface="Montserrat" panose="00000500000000000000" pitchFamily="2" charset="0"/>
                <a:ea typeface="Calibri" panose="020F0502020204030204" pitchFamily="34" charset="0"/>
              </a:rPr>
              <a:t> 1</a:t>
            </a:r>
            <a:r>
              <a:rPr lang="en-US" sz="1600" dirty="0">
                <a:solidFill>
                  <a:schemeClr val="accent1">
                    <a:lumMod val="50000"/>
                  </a:schemeClr>
                </a:solidFill>
                <a:latin typeface="Montserrat" panose="00000500000000000000" pitchFamily="2" charset="0"/>
                <a:ea typeface="Calibri" panose="020F0502020204030204" pitchFamily="34" charset="0"/>
              </a:rPr>
              <a:t>0</a:t>
            </a:r>
            <a:r>
              <a:rPr lang="lt-LT" sz="1600" dirty="0">
                <a:solidFill>
                  <a:schemeClr val="accent1">
                    <a:lumMod val="50000"/>
                  </a:schemeClr>
                </a:solidFill>
                <a:latin typeface="Montserrat" panose="00000500000000000000" pitchFamily="2" charset="0"/>
                <a:ea typeface="Calibri" panose="020F0502020204030204" pitchFamily="34" charset="0"/>
              </a:rPr>
              <a:t>00 Eur</a:t>
            </a:r>
            <a:r>
              <a:rPr lang="en-US" sz="1600" dirty="0">
                <a:solidFill>
                  <a:schemeClr val="accent1">
                    <a:lumMod val="50000"/>
                  </a:schemeClr>
                </a:solidFill>
                <a:latin typeface="Montserrat" panose="00000500000000000000" pitchFamily="2" charset="0"/>
                <a:ea typeface="Calibri" panose="020F0502020204030204" pitchFamily="34" charset="0"/>
              </a:rPr>
              <a:t> 41%</a:t>
            </a:r>
          </a:p>
          <a:p>
            <a:pPr algn="l">
              <a:buFontTx/>
              <a:buChar char="-"/>
            </a:pPr>
            <a:r>
              <a:rPr lang="en-US" sz="1600" dirty="0" err="1">
                <a:solidFill>
                  <a:schemeClr val="accent1">
                    <a:lumMod val="50000"/>
                  </a:schemeClr>
                </a:solidFill>
                <a:latin typeface="Montserrat" panose="00000500000000000000" pitchFamily="2" charset="0"/>
              </a:rPr>
              <a:t>Darbas</a:t>
            </a:r>
            <a:r>
              <a:rPr lang="en-US" sz="1600" dirty="0">
                <a:solidFill>
                  <a:schemeClr val="accent1">
                    <a:lumMod val="50000"/>
                  </a:schemeClr>
                </a:solidFill>
                <a:latin typeface="Montserrat" panose="00000500000000000000" pitchFamily="2" charset="0"/>
              </a:rPr>
              <a:t> &lt;=12 </a:t>
            </a:r>
            <a:r>
              <a:rPr lang="en-US" sz="1600" dirty="0" err="1">
                <a:solidFill>
                  <a:schemeClr val="accent1">
                    <a:lumMod val="50000"/>
                  </a:schemeClr>
                </a:solidFill>
                <a:latin typeface="Montserrat" panose="00000500000000000000" pitchFamily="2" charset="0"/>
              </a:rPr>
              <a:t>val</a:t>
            </a:r>
            <a:r>
              <a:rPr lang="en-US" sz="1600" dirty="0">
                <a:solidFill>
                  <a:schemeClr val="accent1">
                    <a:lumMod val="50000"/>
                  </a:schemeClr>
                </a:solidFill>
                <a:latin typeface="Montserrat" panose="00000500000000000000" pitchFamily="2" charset="0"/>
              </a:rPr>
              <a:t> 91%</a:t>
            </a:r>
          </a:p>
          <a:p>
            <a:pPr algn="l">
              <a:buFontTx/>
              <a:buChar char="-"/>
            </a:pPr>
            <a:r>
              <a:rPr lang="en-US" sz="1600" dirty="0" err="1">
                <a:solidFill>
                  <a:schemeClr val="accent1">
                    <a:lumMod val="50000"/>
                  </a:schemeClr>
                </a:solidFill>
                <a:latin typeface="Montserrat" panose="00000500000000000000" pitchFamily="2" charset="0"/>
              </a:rPr>
              <a:t>Poilsis</a:t>
            </a:r>
            <a:r>
              <a:rPr lang="en-US" sz="1600" dirty="0">
                <a:solidFill>
                  <a:schemeClr val="accent1">
                    <a:lumMod val="50000"/>
                  </a:schemeClr>
                </a:solidFill>
                <a:latin typeface="Montserrat" panose="00000500000000000000" pitchFamily="2" charset="0"/>
              </a:rPr>
              <a:t> 7-8 </a:t>
            </a:r>
            <a:r>
              <a:rPr lang="en-US" sz="1600" dirty="0" err="1">
                <a:solidFill>
                  <a:schemeClr val="accent1">
                    <a:lumMod val="50000"/>
                  </a:schemeClr>
                </a:solidFill>
                <a:latin typeface="Montserrat" panose="00000500000000000000" pitchFamily="2" charset="0"/>
              </a:rPr>
              <a:t>val</a:t>
            </a:r>
            <a:r>
              <a:rPr lang="en-US" sz="1600" dirty="0">
                <a:solidFill>
                  <a:schemeClr val="accent1">
                    <a:lumMod val="50000"/>
                  </a:schemeClr>
                </a:solidFill>
                <a:latin typeface="Montserrat" panose="00000500000000000000" pitchFamily="2" charset="0"/>
              </a:rPr>
              <a:t> 44%</a:t>
            </a:r>
          </a:p>
          <a:p>
            <a:pPr algn="l">
              <a:buFontTx/>
              <a:buChar char="-"/>
            </a:pPr>
            <a:r>
              <a:rPr lang="en-US" sz="1600" dirty="0" err="1">
                <a:solidFill>
                  <a:schemeClr val="accent1">
                    <a:lumMod val="50000"/>
                  </a:schemeClr>
                </a:solidFill>
                <a:latin typeface="Montserrat" panose="00000500000000000000" pitchFamily="2" charset="0"/>
              </a:rPr>
              <a:t>Vartojantys</a:t>
            </a:r>
            <a:r>
              <a:rPr lang="en-US" sz="1600" dirty="0">
                <a:solidFill>
                  <a:schemeClr val="accent1">
                    <a:lumMod val="50000"/>
                  </a:schemeClr>
                </a:solidFill>
                <a:latin typeface="Montserrat" panose="00000500000000000000" pitchFamily="2" charset="0"/>
              </a:rPr>
              <a:t> al</a:t>
            </a:r>
            <a:r>
              <a:rPr lang="lt-LT" sz="1600" dirty="0">
                <a:solidFill>
                  <a:schemeClr val="accent1">
                    <a:lumMod val="50000"/>
                  </a:schemeClr>
                </a:solidFill>
                <a:latin typeface="Montserrat" panose="00000500000000000000" pitchFamily="2" charset="0"/>
              </a:rPr>
              <a:t>k</a:t>
            </a:r>
            <a:r>
              <a:rPr lang="en-US" sz="1600" dirty="0" err="1">
                <a:solidFill>
                  <a:schemeClr val="accent1">
                    <a:lumMod val="50000"/>
                  </a:schemeClr>
                </a:solidFill>
                <a:latin typeface="Montserrat" panose="00000500000000000000" pitchFamily="2" charset="0"/>
              </a:rPr>
              <a:t>ohol</a:t>
            </a:r>
            <a:r>
              <a:rPr lang="lt-LT" sz="1600" dirty="0">
                <a:solidFill>
                  <a:schemeClr val="accent1">
                    <a:lumMod val="50000"/>
                  </a:schemeClr>
                </a:solidFill>
                <a:latin typeface="Montserrat" panose="00000500000000000000" pitchFamily="2" charset="0"/>
              </a:rPr>
              <a:t>į</a:t>
            </a:r>
            <a:r>
              <a:rPr lang="en-US" sz="1600" dirty="0">
                <a:solidFill>
                  <a:schemeClr val="accent1">
                    <a:lumMod val="50000"/>
                  </a:schemeClr>
                </a:solidFill>
                <a:latin typeface="Montserrat" panose="00000500000000000000" pitchFamily="2" charset="0"/>
              </a:rPr>
              <a:t> 87%</a:t>
            </a:r>
          </a:p>
          <a:p>
            <a:pPr algn="l">
              <a:buFontTx/>
              <a:buChar char="-"/>
            </a:pPr>
            <a:r>
              <a:rPr lang="en-US" sz="1600" dirty="0">
                <a:solidFill>
                  <a:schemeClr val="accent1">
                    <a:lumMod val="50000"/>
                  </a:schemeClr>
                </a:solidFill>
                <a:latin typeface="Montserrat" panose="00000500000000000000" pitchFamily="2" charset="0"/>
              </a:rPr>
              <a:t>R</a:t>
            </a:r>
            <a:r>
              <a:rPr lang="lt-LT" sz="1600" dirty="0">
                <a:solidFill>
                  <a:schemeClr val="accent1">
                    <a:lumMod val="50000"/>
                  </a:schemeClr>
                </a:solidFill>
                <a:latin typeface="Montserrat" panose="00000500000000000000" pitchFamily="2" charset="0"/>
              </a:rPr>
              <a:t>ū</a:t>
            </a:r>
            <a:r>
              <a:rPr lang="en-US" sz="1600" dirty="0" err="1">
                <a:solidFill>
                  <a:schemeClr val="accent1">
                    <a:lumMod val="50000"/>
                  </a:schemeClr>
                </a:solidFill>
                <a:latin typeface="Montserrat" panose="00000500000000000000" pitchFamily="2" charset="0"/>
              </a:rPr>
              <a:t>kantys</a:t>
            </a:r>
            <a:r>
              <a:rPr lang="en-US" sz="1600" dirty="0">
                <a:solidFill>
                  <a:schemeClr val="accent1">
                    <a:lumMod val="50000"/>
                  </a:schemeClr>
                </a:solidFill>
                <a:latin typeface="Montserrat" panose="00000500000000000000" pitchFamily="2" charset="0"/>
              </a:rPr>
              <a:t> 26%</a:t>
            </a:r>
          </a:p>
          <a:p>
            <a:pPr algn="l">
              <a:buFontTx/>
              <a:buChar char="-"/>
            </a:pPr>
            <a:r>
              <a:rPr lang="en-US" sz="1600" dirty="0" err="1">
                <a:solidFill>
                  <a:schemeClr val="accent1">
                    <a:lumMod val="50000"/>
                  </a:schemeClr>
                </a:solidFill>
                <a:latin typeface="Montserrat" panose="00000500000000000000" pitchFamily="2" charset="0"/>
              </a:rPr>
              <a:t>Fizi</a:t>
            </a:r>
            <a:r>
              <a:rPr lang="lt-LT" sz="1600" dirty="0">
                <a:solidFill>
                  <a:schemeClr val="accent1">
                    <a:lumMod val="50000"/>
                  </a:schemeClr>
                </a:solidFill>
                <a:latin typeface="Montserrat" panose="00000500000000000000" pitchFamily="2" charset="0"/>
              </a:rPr>
              <a:t>š</a:t>
            </a:r>
            <a:r>
              <a:rPr lang="en-US" sz="1600" dirty="0">
                <a:solidFill>
                  <a:schemeClr val="accent1">
                    <a:lumMod val="50000"/>
                  </a:schemeClr>
                </a:solidFill>
                <a:latin typeface="Montserrat" panose="00000500000000000000" pitchFamily="2" charset="0"/>
              </a:rPr>
              <a:t>kai </a:t>
            </a:r>
            <a:r>
              <a:rPr lang="en-US" sz="1600" dirty="0" err="1">
                <a:solidFill>
                  <a:schemeClr val="accent1">
                    <a:lumMod val="50000"/>
                  </a:schemeClr>
                </a:solidFill>
                <a:latin typeface="Montserrat" panose="00000500000000000000" pitchFamily="2" charset="0"/>
              </a:rPr>
              <a:t>akty</a:t>
            </a:r>
            <a:r>
              <a:rPr lang="lt-LT" sz="1600" dirty="0" err="1">
                <a:solidFill>
                  <a:schemeClr val="accent1">
                    <a:lumMod val="50000"/>
                  </a:schemeClr>
                </a:solidFill>
                <a:latin typeface="Montserrat" panose="00000500000000000000" pitchFamily="2" charset="0"/>
              </a:rPr>
              <a:t>vūs</a:t>
            </a:r>
            <a:r>
              <a:rPr lang="en-US" sz="1600" dirty="0">
                <a:solidFill>
                  <a:schemeClr val="accent1">
                    <a:lumMod val="50000"/>
                  </a:schemeClr>
                </a:solidFill>
                <a:latin typeface="Montserrat" panose="00000500000000000000" pitchFamily="2" charset="0"/>
              </a:rPr>
              <a:t> &gt;2xsav 45%</a:t>
            </a:r>
          </a:p>
          <a:p>
            <a:pPr algn="l">
              <a:buFontTx/>
              <a:buChar char="-"/>
            </a:pPr>
            <a:r>
              <a:rPr lang="en-US" sz="1600" dirty="0" err="1">
                <a:solidFill>
                  <a:schemeClr val="accent1">
                    <a:lumMod val="50000"/>
                  </a:schemeClr>
                </a:solidFill>
                <a:latin typeface="Montserrat" panose="00000500000000000000" pitchFamily="2" charset="0"/>
              </a:rPr>
              <a:t>Sveika</a:t>
            </a:r>
            <a:r>
              <a:rPr lang="en-US" sz="1600" dirty="0">
                <a:solidFill>
                  <a:schemeClr val="accent1">
                    <a:lumMod val="50000"/>
                  </a:schemeClr>
                </a:solidFill>
                <a:latin typeface="Montserrat" panose="00000500000000000000" pitchFamily="2" charset="0"/>
              </a:rPr>
              <a:t> </a:t>
            </a:r>
            <a:r>
              <a:rPr lang="en-US" sz="1600" dirty="0" err="1">
                <a:solidFill>
                  <a:schemeClr val="accent1">
                    <a:lumMod val="50000"/>
                  </a:schemeClr>
                </a:solidFill>
                <a:latin typeface="Montserrat" panose="00000500000000000000" pitchFamily="2" charset="0"/>
              </a:rPr>
              <a:t>mityba</a:t>
            </a:r>
            <a:r>
              <a:rPr lang="en-US" sz="1600" dirty="0">
                <a:solidFill>
                  <a:schemeClr val="accent1">
                    <a:lumMod val="50000"/>
                  </a:schemeClr>
                </a:solidFill>
                <a:latin typeface="Montserrat" panose="00000500000000000000" pitchFamily="2" charset="0"/>
              </a:rPr>
              <a:t> 29%</a:t>
            </a:r>
            <a:endParaRPr lang="lt-LT" sz="1600" dirty="0">
              <a:solidFill>
                <a:schemeClr val="accent1">
                  <a:lumMod val="50000"/>
                </a:schemeClr>
              </a:solidFill>
              <a:latin typeface="Montserrat" panose="00000500000000000000" pitchFamily="2" charset="0"/>
            </a:endParaRPr>
          </a:p>
          <a:p>
            <a:pPr algn="l">
              <a:buFontTx/>
              <a:buChar char="-"/>
            </a:pPr>
            <a:endParaRPr lang="en-US" sz="1600" dirty="0">
              <a:solidFill>
                <a:schemeClr val="accent1">
                  <a:lumMod val="50000"/>
                </a:schemeClr>
              </a:solidFill>
              <a:latin typeface="Montserrat" panose="00000500000000000000" pitchFamily="2" charset="0"/>
            </a:endParaRPr>
          </a:p>
          <a:p>
            <a:pPr algn="l">
              <a:buFontTx/>
              <a:buChar char="-"/>
            </a:pPr>
            <a:r>
              <a:rPr lang="en-US" sz="1600" dirty="0" err="1">
                <a:solidFill>
                  <a:schemeClr val="accent1">
                    <a:lumMod val="50000"/>
                  </a:schemeClr>
                </a:solidFill>
                <a:latin typeface="Montserrat" panose="00000500000000000000" pitchFamily="2" charset="0"/>
              </a:rPr>
              <a:t>Ligotumas</a:t>
            </a:r>
            <a:r>
              <a:rPr lang="en-US" sz="1600" dirty="0">
                <a:solidFill>
                  <a:schemeClr val="accent1">
                    <a:lumMod val="50000"/>
                  </a:schemeClr>
                </a:solidFill>
                <a:latin typeface="Montserrat" panose="00000500000000000000" pitchFamily="2" charset="0"/>
              </a:rPr>
              <a:t> 57% (24%- &gt;2 </a:t>
            </a:r>
            <a:r>
              <a:rPr lang="en-US" sz="1600" dirty="0" err="1">
                <a:solidFill>
                  <a:schemeClr val="accent1">
                    <a:lumMod val="50000"/>
                  </a:schemeClr>
                </a:solidFill>
                <a:latin typeface="Montserrat" panose="00000500000000000000" pitchFamily="2" charset="0"/>
              </a:rPr>
              <a:t>ligomis</a:t>
            </a:r>
            <a:r>
              <a:rPr lang="en-US" sz="1600" dirty="0">
                <a:solidFill>
                  <a:schemeClr val="accent1">
                    <a:lumMod val="50000"/>
                  </a:schemeClr>
                </a:solidFill>
                <a:latin typeface="Montserrat" panose="00000500000000000000" pitchFamily="2" charset="0"/>
              </a:rPr>
              <a:t>)</a:t>
            </a:r>
          </a:p>
          <a:p>
            <a:pPr algn="l">
              <a:buFontTx/>
              <a:buChar char="-"/>
            </a:pPr>
            <a:r>
              <a:rPr lang="en-US" sz="1600" dirty="0">
                <a:solidFill>
                  <a:schemeClr val="accent1">
                    <a:lumMod val="50000"/>
                  </a:schemeClr>
                </a:solidFill>
                <a:latin typeface="Montserrat" panose="00000500000000000000" pitchFamily="2" charset="0"/>
              </a:rPr>
              <a:t>83% </a:t>
            </a:r>
            <a:r>
              <a:rPr lang="en-US" sz="1600" dirty="0" err="1">
                <a:solidFill>
                  <a:schemeClr val="accent1">
                    <a:lumMod val="50000"/>
                  </a:schemeClr>
                </a:solidFill>
                <a:latin typeface="Montserrat" panose="00000500000000000000" pitchFamily="2" charset="0"/>
              </a:rPr>
              <a:t>persirg</a:t>
            </a:r>
            <a:r>
              <a:rPr lang="lt-LT" sz="1600" dirty="0">
                <a:solidFill>
                  <a:schemeClr val="accent1">
                    <a:lumMod val="50000"/>
                  </a:schemeClr>
                </a:solidFill>
                <a:latin typeface="Montserrat" panose="00000500000000000000" pitchFamily="2" charset="0"/>
              </a:rPr>
              <a:t>ę </a:t>
            </a:r>
            <a:r>
              <a:rPr lang="lt-LT" sz="1600" dirty="0" err="1">
                <a:solidFill>
                  <a:schemeClr val="accent1">
                    <a:lumMod val="50000"/>
                  </a:schemeClr>
                </a:solidFill>
                <a:latin typeface="Montserrat" panose="00000500000000000000" pitchFamily="2" charset="0"/>
              </a:rPr>
              <a:t>Covid</a:t>
            </a:r>
            <a:r>
              <a:rPr lang="lt-LT" sz="1600" dirty="0">
                <a:solidFill>
                  <a:schemeClr val="accent1">
                    <a:lumMod val="50000"/>
                  </a:schemeClr>
                </a:solidFill>
                <a:latin typeface="Montserrat" panose="00000500000000000000" pitchFamily="2" charset="0"/>
              </a:rPr>
              <a:t>- </a:t>
            </a:r>
            <a:r>
              <a:rPr lang="en-US" sz="1600" dirty="0">
                <a:solidFill>
                  <a:schemeClr val="accent1">
                    <a:lumMod val="50000"/>
                  </a:schemeClr>
                </a:solidFill>
                <a:latin typeface="Montserrat" panose="00000500000000000000" pitchFamily="2" charset="0"/>
              </a:rPr>
              <a:t>19</a:t>
            </a:r>
            <a:r>
              <a:rPr lang="lt-LT" sz="1600" dirty="0">
                <a:solidFill>
                  <a:schemeClr val="accent1">
                    <a:lumMod val="50000"/>
                  </a:schemeClr>
                </a:solidFill>
                <a:latin typeface="Montserrat" panose="00000500000000000000" pitchFamily="2" charset="0"/>
              </a:rPr>
              <a:t>, </a:t>
            </a:r>
          </a:p>
          <a:p>
            <a:pPr algn="l">
              <a:buFontTx/>
              <a:buChar char="-"/>
            </a:pPr>
            <a:r>
              <a:rPr lang="lt-LT" sz="1600" dirty="0">
                <a:solidFill>
                  <a:schemeClr val="accent1">
                    <a:lumMod val="50000"/>
                  </a:schemeClr>
                </a:solidFill>
                <a:latin typeface="Montserrat" panose="00000500000000000000" pitchFamily="2" charset="0"/>
              </a:rPr>
              <a:t>28%</a:t>
            </a:r>
            <a:r>
              <a:rPr lang="en-US" sz="1600" dirty="0">
                <a:solidFill>
                  <a:schemeClr val="accent1">
                    <a:lumMod val="50000"/>
                  </a:schemeClr>
                </a:solidFill>
                <a:latin typeface="Montserrat" panose="00000500000000000000" pitchFamily="2" charset="0"/>
              </a:rPr>
              <a:t>-</a:t>
            </a:r>
            <a:r>
              <a:rPr lang="lt-LT" sz="1600" dirty="0">
                <a:solidFill>
                  <a:schemeClr val="accent1">
                    <a:lumMod val="50000"/>
                  </a:schemeClr>
                </a:solidFill>
                <a:latin typeface="Montserrat" panose="00000500000000000000" pitchFamily="2" charset="0"/>
              </a:rPr>
              <a:t> turintys liekamuosius simptomus (nuovargis </a:t>
            </a:r>
            <a:r>
              <a:rPr lang="en-US" sz="1600" dirty="0">
                <a:solidFill>
                  <a:schemeClr val="accent1">
                    <a:lumMod val="50000"/>
                  </a:schemeClr>
                </a:solidFill>
                <a:latin typeface="Montserrat" panose="00000500000000000000" pitchFamily="2" charset="0"/>
              </a:rPr>
              <a:t>9,7%</a:t>
            </a:r>
            <a:r>
              <a:rPr lang="lt-LT" sz="1600" dirty="0">
                <a:solidFill>
                  <a:schemeClr val="accent1">
                    <a:lumMod val="50000"/>
                  </a:schemeClr>
                </a:solidFill>
                <a:latin typeface="Montserrat" panose="00000500000000000000" pitchFamily="2" charset="0"/>
              </a:rPr>
              <a:t>, atminties sutrikimai</a:t>
            </a:r>
            <a:r>
              <a:rPr lang="en-US" sz="1600" dirty="0">
                <a:solidFill>
                  <a:schemeClr val="accent1">
                    <a:lumMod val="50000"/>
                  </a:schemeClr>
                </a:solidFill>
                <a:latin typeface="Montserrat" panose="00000500000000000000" pitchFamily="2" charset="0"/>
              </a:rPr>
              <a:t> 6,2</a:t>
            </a:r>
            <a:r>
              <a:rPr lang="lt-LT" sz="1600" dirty="0">
                <a:solidFill>
                  <a:schemeClr val="accent1">
                    <a:lumMod val="50000"/>
                  </a:schemeClr>
                </a:solidFill>
                <a:latin typeface="Montserrat" panose="00000500000000000000" pitchFamily="2" charset="0"/>
              </a:rPr>
              <a:t>, sąnarių skausmai</a:t>
            </a:r>
            <a:r>
              <a:rPr lang="en-US" sz="1600" dirty="0">
                <a:solidFill>
                  <a:schemeClr val="accent1">
                    <a:lumMod val="50000"/>
                  </a:schemeClr>
                </a:solidFill>
                <a:latin typeface="Montserrat" panose="00000500000000000000" pitchFamily="2" charset="0"/>
              </a:rPr>
              <a:t> 5,3</a:t>
            </a:r>
            <a:r>
              <a:rPr lang="lt-LT" sz="1600" dirty="0">
                <a:solidFill>
                  <a:schemeClr val="accent1">
                    <a:lumMod val="50000"/>
                  </a:schemeClr>
                </a:solidFill>
                <a:latin typeface="Montserrat" panose="00000500000000000000" pitchFamily="2" charset="0"/>
              </a:rPr>
              <a:t>, silpnumas</a:t>
            </a:r>
            <a:r>
              <a:rPr lang="en-US" sz="1600" dirty="0">
                <a:solidFill>
                  <a:schemeClr val="accent1">
                    <a:lumMod val="50000"/>
                  </a:schemeClr>
                </a:solidFill>
                <a:latin typeface="Montserrat" panose="00000500000000000000" pitchFamily="2" charset="0"/>
              </a:rPr>
              <a:t> 4,4</a:t>
            </a:r>
            <a:r>
              <a:rPr lang="lt-LT" sz="1600" dirty="0">
                <a:solidFill>
                  <a:schemeClr val="accent1">
                    <a:lumMod val="50000"/>
                  </a:schemeClr>
                </a:solidFill>
                <a:latin typeface="Montserrat" panose="00000500000000000000" pitchFamily="2" charset="0"/>
              </a:rPr>
              <a:t>, kosulys</a:t>
            </a:r>
            <a:r>
              <a:rPr lang="en-US" sz="1600" dirty="0">
                <a:solidFill>
                  <a:schemeClr val="accent1">
                    <a:lumMod val="50000"/>
                  </a:schemeClr>
                </a:solidFill>
                <a:latin typeface="Montserrat" panose="00000500000000000000" pitchFamily="2" charset="0"/>
              </a:rPr>
              <a:t> 3,2</a:t>
            </a:r>
            <a:r>
              <a:rPr lang="lt-LT" sz="1600" dirty="0">
                <a:solidFill>
                  <a:schemeClr val="accent1">
                    <a:lumMod val="50000"/>
                  </a:schemeClr>
                </a:solidFill>
                <a:latin typeface="Montserrat" panose="00000500000000000000" pitchFamily="2" charset="0"/>
              </a:rPr>
              <a:t>, uoslės sutrikimas</a:t>
            </a:r>
            <a:r>
              <a:rPr lang="en-US" sz="1600" dirty="0">
                <a:solidFill>
                  <a:schemeClr val="accent1">
                    <a:lumMod val="50000"/>
                  </a:schemeClr>
                </a:solidFill>
                <a:latin typeface="Montserrat" panose="00000500000000000000" pitchFamily="2" charset="0"/>
              </a:rPr>
              <a:t> 3,2</a:t>
            </a:r>
            <a:r>
              <a:rPr lang="lt-LT" sz="1600" dirty="0">
                <a:solidFill>
                  <a:schemeClr val="accent1">
                    <a:lumMod val="50000"/>
                  </a:schemeClr>
                </a:solidFill>
                <a:latin typeface="Montserrat" panose="00000500000000000000" pitchFamily="2" charset="0"/>
              </a:rPr>
              <a:t>)</a:t>
            </a:r>
          </a:p>
        </p:txBody>
      </p:sp>
    </p:spTree>
    <p:extLst>
      <p:ext uri="{BB962C8B-B14F-4D97-AF65-F5344CB8AC3E}">
        <p14:creationId xmlns:p14="http://schemas.microsoft.com/office/powerpoint/2010/main" val="40677508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AF8D6-833C-C42B-6DFA-50632394674F}"/>
              </a:ext>
            </a:extLst>
          </p:cNvPr>
          <p:cNvSpPr>
            <a:spLocks noGrp="1"/>
          </p:cNvSpPr>
          <p:nvPr>
            <p:ph type="title"/>
          </p:nvPr>
        </p:nvSpPr>
        <p:spPr>
          <a:xfrm>
            <a:off x="2267744" y="-235546"/>
            <a:ext cx="6324600" cy="1143000"/>
          </a:xfrm>
        </p:spPr>
        <p:txBody>
          <a:bodyPr>
            <a:normAutofit/>
          </a:bodyPr>
          <a:lstStyle/>
          <a:p>
            <a:r>
              <a:rPr lang="lt-LT" dirty="0"/>
              <a:t>Klimato įtaka stresui</a:t>
            </a:r>
          </a:p>
        </p:txBody>
      </p:sp>
      <p:graphicFrame>
        <p:nvGraphicFramePr>
          <p:cNvPr id="5" name="Content Placeholder 4">
            <a:extLst>
              <a:ext uri="{FF2B5EF4-FFF2-40B4-BE49-F238E27FC236}">
                <a16:creationId xmlns:a16="http://schemas.microsoft.com/office/drawing/2014/main" id="{D777B6DF-1347-E08F-D577-55936F08E53D}"/>
              </a:ext>
            </a:extLst>
          </p:cNvPr>
          <p:cNvGraphicFramePr>
            <a:graphicFrameLocks noGrp="1"/>
          </p:cNvGraphicFramePr>
          <p:nvPr>
            <p:ph idx="1"/>
            <p:extLst>
              <p:ext uri="{D42A27DB-BD31-4B8C-83A1-F6EECF244321}">
                <p14:modId xmlns:p14="http://schemas.microsoft.com/office/powerpoint/2010/main" val="4026714022"/>
              </p:ext>
            </p:extLst>
          </p:nvPr>
        </p:nvGraphicFramePr>
        <p:xfrm>
          <a:off x="72004" y="907454"/>
          <a:ext cx="9036500" cy="4493097"/>
        </p:xfrm>
        <a:graphic>
          <a:graphicData uri="http://schemas.openxmlformats.org/drawingml/2006/table">
            <a:tbl>
              <a:tblPr>
                <a:tableStyleId>{5C22544A-7EE6-4342-B048-85BDC9FD1C3A}</a:tableStyleId>
              </a:tblPr>
              <a:tblGrid>
                <a:gridCol w="903650">
                  <a:extLst>
                    <a:ext uri="{9D8B030D-6E8A-4147-A177-3AD203B41FA5}">
                      <a16:colId xmlns:a16="http://schemas.microsoft.com/office/drawing/2014/main" val="3529883315"/>
                    </a:ext>
                  </a:extLst>
                </a:gridCol>
                <a:gridCol w="903650">
                  <a:extLst>
                    <a:ext uri="{9D8B030D-6E8A-4147-A177-3AD203B41FA5}">
                      <a16:colId xmlns:a16="http://schemas.microsoft.com/office/drawing/2014/main" val="3927606985"/>
                    </a:ext>
                  </a:extLst>
                </a:gridCol>
                <a:gridCol w="903650">
                  <a:extLst>
                    <a:ext uri="{9D8B030D-6E8A-4147-A177-3AD203B41FA5}">
                      <a16:colId xmlns:a16="http://schemas.microsoft.com/office/drawing/2014/main" val="683092929"/>
                    </a:ext>
                  </a:extLst>
                </a:gridCol>
                <a:gridCol w="903650">
                  <a:extLst>
                    <a:ext uri="{9D8B030D-6E8A-4147-A177-3AD203B41FA5}">
                      <a16:colId xmlns:a16="http://schemas.microsoft.com/office/drawing/2014/main" val="762647773"/>
                    </a:ext>
                  </a:extLst>
                </a:gridCol>
                <a:gridCol w="903650">
                  <a:extLst>
                    <a:ext uri="{9D8B030D-6E8A-4147-A177-3AD203B41FA5}">
                      <a16:colId xmlns:a16="http://schemas.microsoft.com/office/drawing/2014/main" val="1288102634"/>
                    </a:ext>
                  </a:extLst>
                </a:gridCol>
                <a:gridCol w="903650">
                  <a:extLst>
                    <a:ext uri="{9D8B030D-6E8A-4147-A177-3AD203B41FA5}">
                      <a16:colId xmlns:a16="http://schemas.microsoft.com/office/drawing/2014/main" val="4094614953"/>
                    </a:ext>
                  </a:extLst>
                </a:gridCol>
                <a:gridCol w="903650">
                  <a:extLst>
                    <a:ext uri="{9D8B030D-6E8A-4147-A177-3AD203B41FA5}">
                      <a16:colId xmlns:a16="http://schemas.microsoft.com/office/drawing/2014/main" val="2725081927"/>
                    </a:ext>
                  </a:extLst>
                </a:gridCol>
                <a:gridCol w="903650">
                  <a:extLst>
                    <a:ext uri="{9D8B030D-6E8A-4147-A177-3AD203B41FA5}">
                      <a16:colId xmlns:a16="http://schemas.microsoft.com/office/drawing/2014/main" val="3154348750"/>
                    </a:ext>
                  </a:extLst>
                </a:gridCol>
                <a:gridCol w="903650">
                  <a:extLst>
                    <a:ext uri="{9D8B030D-6E8A-4147-A177-3AD203B41FA5}">
                      <a16:colId xmlns:a16="http://schemas.microsoft.com/office/drawing/2014/main" val="3472561486"/>
                    </a:ext>
                  </a:extLst>
                </a:gridCol>
                <a:gridCol w="903650">
                  <a:extLst>
                    <a:ext uri="{9D8B030D-6E8A-4147-A177-3AD203B41FA5}">
                      <a16:colId xmlns:a16="http://schemas.microsoft.com/office/drawing/2014/main" val="2750529171"/>
                    </a:ext>
                  </a:extLst>
                </a:gridCol>
              </a:tblGrid>
              <a:tr h="334197">
                <a:tc gridSpan="2">
                  <a:txBody>
                    <a:bodyPr/>
                    <a:lstStyle/>
                    <a:p>
                      <a:pPr algn="l" fontAlgn="ctr"/>
                      <a:r>
                        <a:rPr lang="lt-LT" sz="1200" u="none" strike="noStrike">
                          <a:effectLst/>
                        </a:rPr>
                        <a:t> </a:t>
                      </a:r>
                      <a:endParaRPr lang="lt-LT" sz="1200" b="0" i="0" u="none" strike="noStrike">
                        <a:solidFill>
                          <a:srgbClr val="000000"/>
                        </a:solidFill>
                        <a:effectLst/>
                        <a:latin typeface="Times New Roman" panose="02020603050405020304" pitchFamily="18" charset="0"/>
                      </a:endParaRPr>
                    </a:p>
                  </a:txBody>
                  <a:tcPr marL="7481" marR="7481" marT="7481" marB="0" anchor="ctr"/>
                </a:tc>
                <a:tc hMerge="1">
                  <a:txBody>
                    <a:bodyPr/>
                    <a:lstStyle/>
                    <a:p>
                      <a:endParaRPr lang="lt-LT"/>
                    </a:p>
                  </a:txBody>
                  <a:tcPr/>
                </a:tc>
                <a:tc>
                  <a:txBody>
                    <a:bodyPr/>
                    <a:lstStyle/>
                    <a:p>
                      <a:pPr algn="ctr" fontAlgn="ctr"/>
                      <a:r>
                        <a:rPr lang="lt-LT" sz="1200" u="none" strike="noStrike">
                          <a:effectLst/>
                        </a:rPr>
                        <a:t>Temp_Out</a:t>
                      </a:r>
                      <a:endParaRPr lang="lt-LT" sz="1200" b="0" i="0" u="none" strike="noStrike">
                        <a:solidFill>
                          <a:srgbClr val="264A60"/>
                        </a:solidFill>
                        <a:effectLst/>
                        <a:latin typeface="Times New Roman" panose="02020603050405020304" pitchFamily="18" charset="0"/>
                      </a:endParaRPr>
                    </a:p>
                  </a:txBody>
                  <a:tcPr marL="7481" marR="7481" marT="7481" marB="0" anchor="ctr"/>
                </a:tc>
                <a:tc>
                  <a:txBody>
                    <a:bodyPr/>
                    <a:lstStyle/>
                    <a:p>
                      <a:pPr algn="ctr" fontAlgn="ctr"/>
                      <a:r>
                        <a:rPr lang="lt-LT" sz="1200" u="none" strike="noStrike" dirty="0">
                          <a:effectLst/>
                        </a:rPr>
                        <a:t>DT</a:t>
                      </a:r>
                      <a:endParaRPr lang="lt-LT" sz="1200" b="0" i="0" u="none" strike="noStrike" dirty="0">
                        <a:solidFill>
                          <a:srgbClr val="264A60"/>
                        </a:solidFill>
                        <a:effectLst/>
                        <a:latin typeface="Times New Roman" panose="02020603050405020304" pitchFamily="18" charset="0"/>
                      </a:endParaRPr>
                    </a:p>
                  </a:txBody>
                  <a:tcPr marL="7481" marR="7481" marT="7481" marB="0" anchor="ctr"/>
                </a:tc>
                <a:tc>
                  <a:txBody>
                    <a:bodyPr/>
                    <a:lstStyle/>
                    <a:p>
                      <a:pPr algn="ctr" fontAlgn="ctr"/>
                      <a:r>
                        <a:rPr lang="lt-LT" sz="1200" u="none" strike="noStrike">
                          <a:effectLst/>
                        </a:rPr>
                        <a:t>Out_Hum</a:t>
                      </a:r>
                      <a:endParaRPr lang="lt-LT" sz="1200" b="0" i="0" u="none" strike="noStrike">
                        <a:solidFill>
                          <a:srgbClr val="264A60"/>
                        </a:solidFill>
                        <a:effectLst/>
                        <a:latin typeface="Times New Roman" panose="02020603050405020304" pitchFamily="18" charset="0"/>
                      </a:endParaRPr>
                    </a:p>
                  </a:txBody>
                  <a:tcPr marL="7481" marR="7481" marT="7481" marB="0" anchor="ctr"/>
                </a:tc>
                <a:tc>
                  <a:txBody>
                    <a:bodyPr/>
                    <a:lstStyle/>
                    <a:p>
                      <a:pPr algn="ctr" fontAlgn="ctr"/>
                      <a:r>
                        <a:rPr lang="lt-LT" sz="1200" u="none" strike="noStrike" dirty="0">
                          <a:effectLst/>
                        </a:rPr>
                        <a:t>DR</a:t>
                      </a:r>
                      <a:endParaRPr lang="lt-LT" sz="1200" b="0" i="0" u="none" strike="noStrike" dirty="0">
                        <a:solidFill>
                          <a:srgbClr val="264A60"/>
                        </a:solidFill>
                        <a:effectLst/>
                        <a:latin typeface="Times New Roman" panose="02020603050405020304" pitchFamily="18" charset="0"/>
                      </a:endParaRPr>
                    </a:p>
                  </a:txBody>
                  <a:tcPr marL="7481" marR="7481" marT="7481" marB="0" anchor="ctr"/>
                </a:tc>
                <a:tc>
                  <a:txBody>
                    <a:bodyPr/>
                    <a:lstStyle/>
                    <a:p>
                      <a:pPr algn="ctr" fontAlgn="ctr"/>
                      <a:r>
                        <a:rPr lang="lt-LT" sz="1200" u="none" strike="noStrike">
                          <a:effectLst/>
                        </a:rPr>
                        <a:t>Wind_Speed</a:t>
                      </a:r>
                      <a:endParaRPr lang="lt-LT" sz="1200" b="0" i="0" u="none" strike="noStrike">
                        <a:solidFill>
                          <a:srgbClr val="264A60"/>
                        </a:solidFill>
                        <a:effectLst/>
                        <a:latin typeface="Times New Roman" panose="02020603050405020304" pitchFamily="18" charset="0"/>
                      </a:endParaRPr>
                    </a:p>
                  </a:txBody>
                  <a:tcPr marL="7481" marR="7481" marT="7481" marB="0" anchor="ctr"/>
                </a:tc>
                <a:tc>
                  <a:txBody>
                    <a:bodyPr/>
                    <a:lstStyle/>
                    <a:p>
                      <a:pPr algn="ctr" fontAlgn="ctr"/>
                      <a:r>
                        <a:rPr lang="lt-LT" sz="1200" u="none" strike="noStrike">
                          <a:effectLst/>
                        </a:rPr>
                        <a:t>Bar</a:t>
                      </a:r>
                      <a:endParaRPr lang="lt-LT" sz="1200" b="0" i="0" u="none" strike="noStrike">
                        <a:solidFill>
                          <a:srgbClr val="264A60"/>
                        </a:solidFill>
                        <a:effectLst/>
                        <a:latin typeface="Times New Roman" panose="02020603050405020304" pitchFamily="18" charset="0"/>
                      </a:endParaRPr>
                    </a:p>
                  </a:txBody>
                  <a:tcPr marL="7481" marR="7481" marT="7481" marB="0" anchor="ctr"/>
                </a:tc>
                <a:tc>
                  <a:txBody>
                    <a:bodyPr/>
                    <a:lstStyle/>
                    <a:p>
                      <a:pPr algn="ctr" fontAlgn="ctr"/>
                      <a:r>
                        <a:rPr lang="lt-LT" sz="1200" u="none" strike="noStrike">
                          <a:effectLst/>
                        </a:rPr>
                        <a:t>DBar</a:t>
                      </a:r>
                      <a:endParaRPr lang="lt-LT" sz="1200" b="0" i="0" u="none" strike="noStrike">
                        <a:solidFill>
                          <a:srgbClr val="264A60"/>
                        </a:solidFill>
                        <a:effectLst/>
                        <a:latin typeface="Times New Roman" panose="02020603050405020304" pitchFamily="18" charset="0"/>
                      </a:endParaRPr>
                    </a:p>
                  </a:txBody>
                  <a:tcPr marL="7481" marR="7481" marT="7481" marB="0" anchor="ctr"/>
                </a:tc>
                <a:tc>
                  <a:txBody>
                    <a:bodyPr/>
                    <a:lstStyle/>
                    <a:p>
                      <a:pPr algn="ctr" fontAlgn="ctr"/>
                      <a:r>
                        <a:rPr lang="lt-LT" sz="1200" u="none" strike="noStrike">
                          <a:effectLst/>
                        </a:rPr>
                        <a:t>Solar_Rad_</a:t>
                      </a:r>
                      <a:endParaRPr lang="lt-LT" sz="1200" b="0" i="0" u="none" strike="noStrike">
                        <a:solidFill>
                          <a:srgbClr val="264A60"/>
                        </a:solidFill>
                        <a:effectLst/>
                        <a:latin typeface="Times New Roman" panose="02020603050405020304" pitchFamily="18" charset="0"/>
                      </a:endParaRPr>
                    </a:p>
                  </a:txBody>
                  <a:tcPr marL="7481" marR="7481" marT="7481" marB="0" anchor="ctr"/>
                </a:tc>
                <a:extLst>
                  <a:ext uri="{0D108BD9-81ED-4DB2-BD59-A6C34878D82A}">
                    <a16:rowId xmlns:a16="http://schemas.microsoft.com/office/drawing/2014/main" val="598488337"/>
                  </a:ext>
                </a:extLst>
              </a:tr>
              <a:tr h="497583">
                <a:tc rowSpan="2">
                  <a:txBody>
                    <a:bodyPr/>
                    <a:lstStyle/>
                    <a:p>
                      <a:pPr algn="l" fontAlgn="ctr"/>
                      <a:r>
                        <a:rPr lang="lt-LT" sz="1200" u="none" strike="noStrike">
                          <a:effectLst/>
                        </a:rPr>
                        <a:t>Kortizolis_0</a:t>
                      </a:r>
                      <a:endParaRPr lang="lt-LT" sz="1200" b="0" i="0" u="none" strike="noStrike">
                        <a:solidFill>
                          <a:srgbClr val="264A60"/>
                        </a:solidFill>
                        <a:effectLst/>
                        <a:latin typeface="Times New Roman" panose="02020603050405020304" pitchFamily="18" charset="0"/>
                      </a:endParaRPr>
                    </a:p>
                  </a:txBody>
                  <a:tcPr marL="7481" marR="7481" marT="7481" marB="0" anchor="ctr"/>
                </a:tc>
                <a:tc>
                  <a:txBody>
                    <a:bodyPr/>
                    <a:lstStyle/>
                    <a:p>
                      <a:pPr algn="l" fontAlgn="ctr"/>
                      <a:r>
                        <a:rPr lang="lt-LT" sz="1200" u="none" strike="noStrike">
                          <a:effectLst/>
                        </a:rPr>
                        <a:t>Pearson Correlation</a:t>
                      </a:r>
                      <a:endParaRPr lang="lt-LT" sz="1200" b="0" i="0" u="none" strike="noStrike">
                        <a:solidFill>
                          <a:srgbClr val="264A60"/>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-0.012</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0.017</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-0.057</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-0.023</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0.003</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0.031</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-0.028</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0.017</a:t>
                      </a:r>
                      <a:endParaRPr lang="lt-LT" sz="1200" b="0" i="0" u="none" strike="noStrike" dirty="0">
                        <a:solidFill>
                          <a:srgbClr val="010205"/>
                        </a:solidFill>
                        <a:effectLst/>
                        <a:latin typeface="Times New Roman" panose="02020603050405020304" pitchFamily="18" charset="0"/>
                      </a:endParaRPr>
                    </a:p>
                  </a:txBody>
                  <a:tcPr marL="7481" marR="7481" marT="7481" marB="0" anchor="ctr"/>
                </a:tc>
                <a:extLst>
                  <a:ext uri="{0D108BD9-81ED-4DB2-BD59-A6C34878D82A}">
                    <a16:rowId xmlns:a16="http://schemas.microsoft.com/office/drawing/2014/main" val="211368501"/>
                  </a:ext>
                </a:extLst>
              </a:tr>
              <a:tr h="334197">
                <a:tc vMerge="1">
                  <a:txBody>
                    <a:bodyPr/>
                    <a:lstStyle/>
                    <a:p>
                      <a:endParaRPr lang="lt-LT"/>
                    </a:p>
                  </a:txBody>
                  <a:tcPr/>
                </a:tc>
                <a:tc>
                  <a:txBody>
                    <a:bodyPr/>
                    <a:lstStyle/>
                    <a:p>
                      <a:pPr algn="l" fontAlgn="ctr"/>
                      <a:r>
                        <a:rPr lang="lt-LT" sz="1200" u="none" strike="noStrike">
                          <a:effectLst/>
                        </a:rPr>
                        <a:t>Sig. (2-tailed)</a:t>
                      </a:r>
                      <a:endParaRPr lang="lt-LT" sz="1200" b="0" i="0" u="none" strike="noStrike">
                        <a:solidFill>
                          <a:srgbClr val="264A60"/>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0.878</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0.836</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0.475</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0.772</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0.968</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0.704</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0.729</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0.832</a:t>
                      </a:r>
                      <a:endParaRPr lang="lt-LT" sz="1200" b="0" i="0" u="none" strike="noStrike" dirty="0">
                        <a:solidFill>
                          <a:srgbClr val="010205"/>
                        </a:solidFill>
                        <a:effectLst/>
                        <a:latin typeface="Times New Roman" panose="02020603050405020304" pitchFamily="18" charset="0"/>
                      </a:endParaRPr>
                    </a:p>
                  </a:txBody>
                  <a:tcPr marL="7481" marR="7481" marT="7481" marB="0" anchor="ctr"/>
                </a:tc>
                <a:extLst>
                  <a:ext uri="{0D108BD9-81ED-4DB2-BD59-A6C34878D82A}">
                    <a16:rowId xmlns:a16="http://schemas.microsoft.com/office/drawing/2014/main" val="494682914"/>
                  </a:ext>
                </a:extLst>
              </a:tr>
              <a:tr h="497583">
                <a:tc rowSpan="2">
                  <a:txBody>
                    <a:bodyPr/>
                    <a:lstStyle/>
                    <a:p>
                      <a:pPr algn="l" fontAlgn="ctr"/>
                      <a:r>
                        <a:rPr lang="lt-LT" sz="1200" u="none" strike="noStrike">
                          <a:effectLst/>
                        </a:rPr>
                        <a:t>Kortizolis_1</a:t>
                      </a:r>
                      <a:endParaRPr lang="lt-LT" sz="1200" b="0" i="0" u="none" strike="noStrike">
                        <a:solidFill>
                          <a:srgbClr val="264A60"/>
                        </a:solidFill>
                        <a:effectLst/>
                        <a:latin typeface="Times New Roman" panose="02020603050405020304" pitchFamily="18" charset="0"/>
                      </a:endParaRPr>
                    </a:p>
                  </a:txBody>
                  <a:tcPr marL="7481" marR="7481" marT="7481" marB="0" anchor="ctr"/>
                </a:tc>
                <a:tc>
                  <a:txBody>
                    <a:bodyPr/>
                    <a:lstStyle/>
                    <a:p>
                      <a:pPr algn="l" fontAlgn="ctr"/>
                      <a:r>
                        <a:rPr lang="lt-LT" sz="1200" u="none" strike="noStrike">
                          <a:effectLst/>
                        </a:rPr>
                        <a:t>Pearson Correlation</a:t>
                      </a:r>
                      <a:endParaRPr lang="lt-LT" sz="1200" b="0" i="0" u="none" strike="noStrike">
                        <a:solidFill>
                          <a:srgbClr val="264A60"/>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-0.004</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0.008</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-0.019</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0.004</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-0.034</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0.027</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-0.019</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0.009</a:t>
                      </a:r>
                      <a:endParaRPr lang="lt-LT" sz="1200" b="0" i="0" u="none" strike="noStrike" dirty="0">
                        <a:solidFill>
                          <a:srgbClr val="010205"/>
                        </a:solidFill>
                        <a:effectLst/>
                        <a:latin typeface="Times New Roman" panose="02020603050405020304" pitchFamily="18" charset="0"/>
                      </a:endParaRPr>
                    </a:p>
                  </a:txBody>
                  <a:tcPr marL="7481" marR="7481" marT="7481" marB="0" anchor="ctr"/>
                </a:tc>
                <a:extLst>
                  <a:ext uri="{0D108BD9-81ED-4DB2-BD59-A6C34878D82A}">
                    <a16:rowId xmlns:a16="http://schemas.microsoft.com/office/drawing/2014/main" val="3830969644"/>
                  </a:ext>
                </a:extLst>
              </a:tr>
              <a:tr h="334197">
                <a:tc vMerge="1">
                  <a:txBody>
                    <a:bodyPr/>
                    <a:lstStyle/>
                    <a:p>
                      <a:endParaRPr lang="lt-LT"/>
                    </a:p>
                  </a:txBody>
                  <a:tcPr/>
                </a:tc>
                <a:tc>
                  <a:txBody>
                    <a:bodyPr/>
                    <a:lstStyle/>
                    <a:p>
                      <a:pPr algn="l" fontAlgn="ctr"/>
                      <a:r>
                        <a:rPr lang="lt-LT" sz="1200" u="none" strike="noStrike">
                          <a:effectLst/>
                        </a:rPr>
                        <a:t>Sig. (2-tailed)</a:t>
                      </a:r>
                      <a:endParaRPr lang="lt-LT" sz="1200" b="0" i="0" u="none" strike="noStrike">
                        <a:solidFill>
                          <a:srgbClr val="264A60"/>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0.956</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0.921</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0.811</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0.961</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0.672</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0.741</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0.818</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0.912</a:t>
                      </a:r>
                      <a:endParaRPr lang="lt-LT" sz="1200" b="0" i="0" u="none" strike="noStrike" dirty="0">
                        <a:solidFill>
                          <a:srgbClr val="010205"/>
                        </a:solidFill>
                        <a:effectLst/>
                        <a:latin typeface="Times New Roman" panose="02020603050405020304" pitchFamily="18" charset="0"/>
                      </a:endParaRPr>
                    </a:p>
                  </a:txBody>
                  <a:tcPr marL="7481" marR="7481" marT="7481" marB="0" anchor="ctr"/>
                </a:tc>
                <a:extLst>
                  <a:ext uri="{0D108BD9-81ED-4DB2-BD59-A6C34878D82A}">
                    <a16:rowId xmlns:a16="http://schemas.microsoft.com/office/drawing/2014/main" val="96909331"/>
                  </a:ext>
                </a:extLst>
              </a:tr>
              <a:tr h="497583">
                <a:tc rowSpan="2">
                  <a:txBody>
                    <a:bodyPr/>
                    <a:lstStyle/>
                    <a:p>
                      <a:pPr algn="l" fontAlgn="ctr"/>
                      <a:r>
                        <a:rPr lang="lt-LT" sz="1200" b="1" u="none" strike="noStrike" dirty="0">
                          <a:effectLst/>
                        </a:rPr>
                        <a:t>Streso stiprumas</a:t>
                      </a:r>
                      <a:endParaRPr lang="lt-LT" sz="1200" b="1" i="0" u="none" strike="noStrike" dirty="0">
                        <a:solidFill>
                          <a:srgbClr val="264A60"/>
                        </a:solidFill>
                        <a:effectLst/>
                        <a:latin typeface="Times New Roman" panose="02020603050405020304" pitchFamily="18" charset="0"/>
                      </a:endParaRPr>
                    </a:p>
                  </a:txBody>
                  <a:tcPr marL="7481" marR="7481" marT="7481" marB="0" anchor="ctr"/>
                </a:tc>
                <a:tc>
                  <a:txBody>
                    <a:bodyPr/>
                    <a:lstStyle/>
                    <a:p>
                      <a:pPr algn="l" fontAlgn="ctr"/>
                      <a:r>
                        <a:rPr lang="lt-LT" sz="1200" u="none" strike="noStrike">
                          <a:effectLst/>
                        </a:rPr>
                        <a:t>Pearson Correlation</a:t>
                      </a:r>
                      <a:endParaRPr lang="lt-LT" sz="1200" b="0" i="0" u="none" strike="noStrike">
                        <a:solidFill>
                          <a:srgbClr val="264A60"/>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-0.060</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0.012</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-0.025</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0.082</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solidFill>
                            <a:srgbClr val="FF0000"/>
                          </a:solidFill>
                          <a:effectLst/>
                        </a:rPr>
                        <a:t>-0.196</a:t>
                      </a:r>
                      <a:r>
                        <a:rPr lang="lt-LT" sz="1200" u="none" strike="noStrike" baseline="30000" dirty="0">
                          <a:solidFill>
                            <a:srgbClr val="FF0000"/>
                          </a:solidFill>
                          <a:effectLst/>
                        </a:rPr>
                        <a:t>**</a:t>
                      </a:r>
                      <a:endParaRPr lang="lt-LT" sz="1200" b="0" i="0" u="none" strike="noStrike" dirty="0">
                        <a:solidFill>
                          <a:srgbClr val="FF0000"/>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solidFill>
                            <a:srgbClr val="FF0000"/>
                          </a:solidFill>
                          <a:effectLst/>
                        </a:rPr>
                        <a:t>0.205</a:t>
                      </a:r>
                      <a:r>
                        <a:rPr lang="lt-LT" sz="1200" u="none" strike="noStrike" baseline="30000" dirty="0">
                          <a:solidFill>
                            <a:srgbClr val="FF0000"/>
                          </a:solidFill>
                          <a:effectLst/>
                        </a:rPr>
                        <a:t>**</a:t>
                      </a:r>
                      <a:endParaRPr lang="lt-LT" sz="1200" b="0" i="0" u="none" strike="noStrike" dirty="0">
                        <a:solidFill>
                          <a:srgbClr val="FF0000"/>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solidFill>
                            <a:srgbClr val="FF0000"/>
                          </a:solidFill>
                          <a:effectLst/>
                        </a:rPr>
                        <a:t>-0.153</a:t>
                      </a:r>
                      <a:r>
                        <a:rPr lang="lt-LT" sz="1200" u="none" strike="noStrike" baseline="30000" dirty="0">
                          <a:solidFill>
                            <a:srgbClr val="FF0000"/>
                          </a:solidFill>
                          <a:effectLst/>
                        </a:rPr>
                        <a:t>*</a:t>
                      </a:r>
                      <a:endParaRPr lang="lt-LT" sz="1200" b="0" i="0" u="none" strike="noStrike" dirty="0">
                        <a:solidFill>
                          <a:srgbClr val="FF0000"/>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0.056</a:t>
                      </a:r>
                      <a:endParaRPr lang="lt-LT" sz="1200" b="0" i="0" u="none" strike="noStrike" dirty="0">
                        <a:solidFill>
                          <a:srgbClr val="010205"/>
                        </a:solidFill>
                        <a:effectLst/>
                        <a:latin typeface="Times New Roman" panose="02020603050405020304" pitchFamily="18" charset="0"/>
                      </a:endParaRPr>
                    </a:p>
                  </a:txBody>
                  <a:tcPr marL="7481" marR="7481" marT="7481" marB="0" anchor="ctr"/>
                </a:tc>
                <a:extLst>
                  <a:ext uri="{0D108BD9-81ED-4DB2-BD59-A6C34878D82A}">
                    <a16:rowId xmlns:a16="http://schemas.microsoft.com/office/drawing/2014/main" val="4061961850"/>
                  </a:ext>
                </a:extLst>
              </a:tr>
              <a:tr h="334197">
                <a:tc vMerge="1">
                  <a:txBody>
                    <a:bodyPr/>
                    <a:lstStyle/>
                    <a:p>
                      <a:endParaRPr lang="lt-LT"/>
                    </a:p>
                  </a:txBody>
                  <a:tcPr/>
                </a:tc>
                <a:tc>
                  <a:txBody>
                    <a:bodyPr/>
                    <a:lstStyle/>
                    <a:p>
                      <a:pPr algn="l" fontAlgn="ctr"/>
                      <a:r>
                        <a:rPr lang="lt-LT" sz="1200" u="none" strike="noStrike">
                          <a:effectLst/>
                        </a:rPr>
                        <a:t>Sig. (2-tailed)</a:t>
                      </a:r>
                      <a:endParaRPr lang="lt-LT" sz="1200" b="0" i="0" u="none" strike="noStrike">
                        <a:solidFill>
                          <a:srgbClr val="264A60"/>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0.422</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0.872</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0.742</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0.271</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0.008</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0.005</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0.039</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0.454</a:t>
                      </a:r>
                      <a:endParaRPr lang="lt-LT" sz="1200" b="0" i="0" u="none" strike="noStrike" dirty="0">
                        <a:solidFill>
                          <a:srgbClr val="010205"/>
                        </a:solidFill>
                        <a:effectLst/>
                        <a:latin typeface="Times New Roman" panose="02020603050405020304" pitchFamily="18" charset="0"/>
                      </a:endParaRPr>
                    </a:p>
                  </a:txBody>
                  <a:tcPr marL="7481" marR="7481" marT="7481" marB="0" anchor="ctr"/>
                </a:tc>
                <a:extLst>
                  <a:ext uri="{0D108BD9-81ED-4DB2-BD59-A6C34878D82A}">
                    <a16:rowId xmlns:a16="http://schemas.microsoft.com/office/drawing/2014/main" val="3563619535"/>
                  </a:ext>
                </a:extLst>
              </a:tr>
              <a:tr h="497583">
                <a:tc rowSpan="2">
                  <a:txBody>
                    <a:bodyPr/>
                    <a:lstStyle/>
                    <a:p>
                      <a:pPr algn="l" fontAlgn="ctr"/>
                      <a:r>
                        <a:rPr lang="lt-LT" sz="1200" u="none" strike="noStrike">
                          <a:effectLst/>
                        </a:rPr>
                        <a:t>Streso valdymas</a:t>
                      </a:r>
                      <a:endParaRPr lang="lt-LT" sz="1200" b="0" i="0" u="none" strike="noStrike">
                        <a:solidFill>
                          <a:srgbClr val="264A60"/>
                        </a:solidFill>
                        <a:effectLst/>
                        <a:latin typeface="Times New Roman" panose="02020603050405020304" pitchFamily="18" charset="0"/>
                      </a:endParaRPr>
                    </a:p>
                  </a:txBody>
                  <a:tcPr marL="7481" marR="7481" marT="7481" marB="0" anchor="ctr"/>
                </a:tc>
                <a:tc>
                  <a:txBody>
                    <a:bodyPr/>
                    <a:lstStyle/>
                    <a:p>
                      <a:pPr algn="l" fontAlgn="ctr"/>
                      <a:r>
                        <a:rPr lang="lt-LT" sz="1200" u="none" strike="noStrike">
                          <a:effectLst/>
                        </a:rPr>
                        <a:t>Pearson Correlation</a:t>
                      </a:r>
                      <a:endParaRPr lang="lt-LT" sz="1200" b="0" i="0" u="none" strike="noStrike">
                        <a:solidFill>
                          <a:srgbClr val="264A60"/>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-0.055</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-0.048</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-0.027</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-0.052</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0.002</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0.031</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0.005</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0.045</a:t>
                      </a:r>
                      <a:endParaRPr lang="lt-LT" sz="1200" b="0" i="0" u="none" strike="noStrike" dirty="0">
                        <a:solidFill>
                          <a:srgbClr val="010205"/>
                        </a:solidFill>
                        <a:effectLst/>
                        <a:latin typeface="Times New Roman" panose="02020603050405020304" pitchFamily="18" charset="0"/>
                      </a:endParaRPr>
                    </a:p>
                  </a:txBody>
                  <a:tcPr marL="7481" marR="7481" marT="7481" marB="0" anchor="ctr"/>
                </a:tc>
                <a:extLst>
                  <a:ext uri="{0D108BD9-81ED-4DB2-BD59-A6C34878D82A}">
                    <a16:rowId xmlns:a16="http://schemas.microsoft.com/office/drawing/2014/main" val="4138586744"/>
                  </a:ext>
                </a:extLst>
              </a:tr>
              <a:tr h="334197">
                <a:tc vMerge="1">
                  <a:txBody>
                    <a:bodyPr/>
                    <a:lstStyle/>
                    <a:p>
                      <a:endParaRPr lang="lt-LT"/>
                    </a:p>
                  </a:txBody>
                  <a:tcPr/>
                </a:tc>
                <a:tc>
                  <a:txBody>
                    <a:bodyPr/>
                    <a:lstStyle/>
                    <a:p>
                      <a:pPr algn="l" fontAlgn="ctr"/>
                      <a:r>
                        <a:rPr lang="lt-LT" sz="1200" u="none" strike="noStrike">
                          <a:effectLst/>
                        </a:rPr>
                        <a:t>Sig. (2-tailed)</a:t>
                      </a:r>
                      <a:endParaRPr lang="lt-LT" sz="1200" b="0" i="0" u="none" strike="noStrike">
                        <a:solidFill>
                          <a:srgbClr val="264A60"/>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0.474</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0.535</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0.722</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0.496</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0.981</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0.686</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0.943</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0.554</a:t>
                      </a:r>
                      <a:endParaRPr lang="lt-LT" sz="1200" b="0" i="0" u="none" strike="noStrike" dirty="0">
                        <a:solidFill>
                          <a:srgbClr val="010205"/>
                        </a:solidFill>
                        <a:effectLst/>
                        <a:latin typeface="Times New Roman" panose="02020603050405020304" pitchFamily="18" charset="0"/>
                      </a:endParaRPr>
                    </a:p>
                  </a:txBody>
                  <a:tcPr marL="7481" marR="7481" marT="7481" marB="0" anchor="ctr"/>
                </a:tc>
                <a:extLst>
                  <a:ext uri="{0D108BD9-81ED-4DB2-BD59-A6C34878D82A}">
                    <a16:rowId xmlns:a16="http://schemas.microsoft.com/office/drawing/2014/main" val="3498681165"/>
                  </a:ext>
                </a:extLst>
              </a:tr>
              <a:tr h="497583">
                <a:tc rowSpan="2">
                  <a:txBody>
                    <a:bodyPr/>
                    <a:lstStyle/>
                    <a:p>
                      <a:pPr algn="l" fontAlgn="ctr"/>
                      <a:r>
                        <a:rPr lang="lt-LT" sz="1200" u="none" strike="noStrike">
                          <a:effectLst/>
                        </a:rPr>
                        <a:t>Geroves_jausmas</a:t>
                      </a:r>
                      <a:endParaRPr lang="lt-LT" sz="1200" b="0" i="0" u="none" strike="noStrike">
                        <a:solidFill>
                          <a:srgbClr val="264A60"/>
                        </a:solidFill>
                        <a:effectLst/>
                        <a:latin typeface="Times New Roman" panose="02020603050405020304" pitchFamily="18" charset="0"/>
                      </a:endParaRPr>
                    </a:p>
                  </a:txBody>
                  <a:tcPr marL="7481" marR="7481" marT="7481" marB="0" anchor="ctr"/>
                </a:tc>
                <a:tc>
                  <a:txBody>
                    <a:bodyPr/>
                    <a:lstStyle/>
                    <a:p>
                      <a:pPr algn="l" fontAlgn="ctr"/>
                      <a:r>
                        <a:rPr lang="lt-LT" sz="1200" u="none" strike="noStrike">
                          <a:effectLst/>
                        </a:rPr>
                        <a:t>Pearson Correlation</a:t>
                      </a:r>
                      <a:endParaRPr lang="lt-LT" sz="1200" b="0" i="0" u="none" strike="noStrike">
                        <a:solidFill>
                          <a:srgbClr val="264A60"/>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-0.086</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-0.054</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-0.066</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-0.065</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-0.034</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0.090</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-0.010</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0.079</a:t>
                      </a:r>
                      <a:endParaRPr lang="lt-LT" sz="1200" b="0" i="0" u="none" strike="noStrike" dirty="0">
                        <a:solidFill>
                          <a:srgbClr val="010205"/>
                        </a:solidFill>
                        <a:effectLst/>
                        <a:latin typeface="Times New Roman" panose="02020603050405020304" pitchFamily="18" charset="0"/>
                      </a:endParaRPr>
                    </a:p>
                  </a:txBody>
                  <a:tcPr marL="7481" marR="7481" marT="7481" marB="0" anchor="ctr"/>
                </a:tc>
                <a:extLst>
                  <a:ext uri="{0D108BD9-81ED-4DB2-BD59-A6C34878D82A}">
                    <a16:rowId xmlns:a16="http://schemas.microsoft.com/office/drawing/2014/main" val="2257832210"/>
                  </a:ext>
                </a:extLst>
              </a:tr>
              <a:tr h="334197">
                <a:tc vMerge="1">
                  <a:txBody>
                    <a:bodyPr/>
                    <a:lstStyle/>
                    <a:p>
                      <a:endParaRPr lang="lt-LT"/>
                    </a:p>
                  </a:txBody>
                  <a:tcPr/>
                </a:tc>
                <a:tc>
                  <a:txBody>
                    <a:bodyPr/>
                    <a:lstStyle/>
                    <a:p>
                      <a:pPr algn="l" fontAlgn="ctr"/>
                      <a:r>
                        <a:rPr lang="lt-LT" sz="1200" u="none" strike="noStrike">
                          <a:effectLst/>
                        </a:rPr>
                        <a:t>Sig. (2-tailed)</a:t>
                      </a:r>
                      <a:endParaRPr lang="lt-LT" sz="1200" b="0" i="0" u="none" strike="noStrike">
                        <a:solidFill>
                          <a:srgbClr val="264A60"/>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0.246</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0.471</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0.373</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0.383</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0.645</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0.226</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0.891</a:t>
                      </a:r>
                      <a:endParaRPr lang="lt-LT" sz="1200" b="0" i="0" u="none" strike="noStrike" dirty="0">
                        <a:solidFill>
                          <a:srgbClr val="010205"/>
                        </a:solidFill>
                        <a:effectLst/>
                        <a:latin typeface="Times New Roman" panose="02020603050405020304" pitchFamily="18" charset="0"/>
                      </a:endParaRPr>
                    </a:p>
                  </a:txBody>
                  <a:tcPr marL="7481" marR="7481" marT="7481" marB="0" anchor="ctr"/>
                </a:tc>
                <a:tc>
                  <a:txBody>
                    <a:bodyPr/>
                    <a:lstStyle/>
                    <a:p>
                      <a:pPr algn="r" fontAlgn="ctr"/>
                      <a:r>
                        <a:rPr lang="lt-LT" sz="1200" u="none" strike="noStrike" dirty="0">
                          <a:effectLst/>
                        </a:rPr>
                        <a:t>0.289</a:t>
                      </a:r>
                      <a:endParaRPr lang="lt-LT" sz="1200" b="0" i="0" u="none" strike="noStrike" dirty="0">
                        <a:solidFill>
                          <a:srgbClr val="010205"/>
                        </a:solidFill>
                        <a:effectLst/>
                        <a:latin typeface="Times New Roman" panose="02020603050405020304" pitchFamily="18" charset="0"/>
                      </a:endParaRPr>
                    </a:p>
                  </a:txBody>
                  <a:tcPr marL="7481" marR="7481" marT="7481" marB="0" anchor="ctr"/>
                </a:tc>
                <a:extLst>
                  <a:ext uri="{0D108BD9-81ED-4DB2-BD59-A6C34878D82A}">
                    <a16:rowId xmlns:a16="http://schemas.microsoft.com/office/drawing/2014/main" val="2802540463"/>
                  </a:ext>
                </a:extLst>
              </a:tr>
            </a:tbl>
          </a:graphicData>
        </a:graphic>
      </p:graphicFrame>
      <p:sp>
        <p:nvSpPr>
          <p:cNvPr id="4" name="TextBox 3">
            <a:extLst>
              <a:ext uri="{FF2B5EF4-FFF2-40B4-BE49-F238E27FC236}">
                <a16:creationId xmlns:a16="http://schemas.microsoft.com/office/drawing/2014/main" id="{80636A61-DAAE-745A-1986-71361AC7D843}"/>
              </a:ext>
            </a:extLst>
          </p:cNvPr>
          <p:cNvSpPr txBox="1"/>
          <p:nvPr/>
        </p:nvSpPr>
        <p:spPr>
          <a:xfrm>
            <a:off x="7262839" y="6488668"/>
            <a:ext cx="1912447" cy="369332"/>
          </a:xfrm>
          <a:prstGeom prst="rect">
            <a:avLst/>
          </a:prstGeom>
          <a:noFill/>
        </p:spPr>
        <p:txBody>
          <a:bodyPr wrap="none" rtlCol="0">
            <a:spAutoFit/>
          </a:bodyPr>
          <a:lstStyle/>
          <a:p>
            <a:r>
              <a:rPr lang="lt-LT" i="1" dirty="0"/>
              <a:t>Klaipėdos klasteris</a:t>
            </a:r>
          </a:p>
        </p:txBody>
      </p:sp>
      <p:sp>
        <p:nvSpPr>
          <p:cNvPr id="6" name="TextBox 5">
            <a:extLst>
              <a:ext uri="{FF2B5EF4-FFF2-40B4-BE49-F238E27FC236}">
                <a16:creationId xmlns:a16="http://schemas.microsoft.com/office/drawing/2014/main" id="{761F9FC8-379C-CC7D-F03B-CA3B75FF9EA0}"/>
              </a:ext>
            </a:extLst>
          </p:cNvPr>
          <p:cNvSpPr txBox="1"/>
          <p:nvPr/>
        </p:nvSpPr>
        <p:spPr>
          <a:xfrm>
            <a:off x="0" y="5406572"/>
            <a:ext cx="9090250" cy="1200329"/>
          </a:xfrm>
          <a:prstGeom prst="rect">
            <a:avLst/>
          </a:prstGeom>
          <a:solidFill>
            <a:schemeClr val="accent1">
              <a:tint val="20000"/>
            </a:schemeClr>
          </a:solidFill>
        </p:spPr>
        <p:txBody>
          <a:bodyPr wrap="square">
            <a:spAutoFit/>
          </a:bodyPr>
          <a:lstStyle/>
          <a:p>
            <a:r>
              <a:rPr lang="en-US" sz="1800" dirty="0" err="1">
                <a:effectLst/>
                <a:latin typeface="Calibri" panose="020F0502020204030204" pitchFamily="34" charset="0"/>
                <a:ea typeface="Calibri" panose="020F0502020204030204" pitchFamily="34" charset="0"/>
              </a:rPr>
              <a:t>Nustatyta</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statistiškai</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reikšminga</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koreliacija</a:t>
            </a:r>
            <a:r>
              <a:rPr lang="en-US" sz="1800" dirty="0">
                <a:effectLst/>
                <a:latin typeface="Calibri" panose="020F0502020204030204" pitchFamily="34" charset="0"/>
                <a:ea typeface="Calibri" panose="020F0502020204030204" pitchFamily="34" charset="0"/>
              </a:rPr>
              <a:t> tarp </a:t>
            </a:r>
            <a:r>
              <a:rPr lang="en-US" sz="1800" dirty="0" err="1">
                <a:effectLst/>
                <a:latin typeface="Calibri" panose="020F0502020204030204" pitchFamily="34" charset="0"/>
                <a:ea typeface="Calibri" panose="020F0502020204030204" pitchFamily="34" charset="0"/>
              </a:rPr>
              <a:t>streso</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stiprumo</a:t>
            </a:r>
            <a:r>
              <a:rPr lang="en-US" sz="1800" dirty="0">
                <a:effectLst/>
                <a:latin typeface="Calibri" panose="020F0502020204030204" pitchFamily="34" charset="0"/>
                <a:ea typeface="Calibri" panose="020F0502020204030204" pitchFamily="34" charset="0"/>
              </a:rPr>
              <a:t> ir </a:t>
            </a:r>
            <a:r>
              <a:rPr lang="en-US" sz="1800" b="1" dirty="0" err="1">
                <a:effectLst/>
                <a:latin typeface="Calibri" panose="020F0502020204030204" pitchFamily="34" charset="0"/>
                <a:ea typeface="Calibri" panose="020F0502020204030204" pitchFamily="34" charset="0"/>
              </a:rPr>
              <a:t>atmosferos</a:t>
            </a:r>
            <a:r>
              <a:rPr lang="en-US" sz="1800" b="1" dirty="0">
                <a:effectLst/>
                <a:latin typeface="Calibri" panose="020F0502020204030204" pitchFamily="34" charset="0"/>
                <a:ea typeface="Calibri" panose="020F0502020204030204" pitchFamily="34" charset="0"/>
              </a:rPr>
              <a:t> </a:t>
            </a:r>
            <a:r>
              <a:rPr lang="en-US" sz="1800" b="1" dirty="0" err="1">
                <a:effectLst/>
                <a:latin typeface="Calibri" panose="020F0502020204030204" pitchFamily="34" charset="0"/>
                <a:ea typeface="Calibri" panose="020F0502020204030204" pitchFamily="34" charset="0"/>
              </a:rPr>
              <a:t>slėgio</a:t>
            </a:r>
            <a:r>
              <a:rPr lang="en-US" sz="1800" b="1"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(bar), </a:t>
            </a:r>
            <a:r>
              <a:rPr lang="en-US" sz="1800" dirty="0" err="1">
                <a:effectLst/>
                <a:latin typeface="Calibri" panose="020F0502020204030204" pitchFamily="34" charset="0"/>
                <a:ea typeface="Calibri" panose="020F0502020204030204" pitchFamily="34" charset="0"/>
              </a:rPr>
              <a:t>atmosferos</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slėgio</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kritimo</a:t>
            </a:r>
            <a:r>
              <a:rPr lang="en-US" sz="1800" dirty="0">
                <a:effectLst/>
                <a:latin typeface="Calibri" panose="020F0502020204030204" pitchFamily="34" charset="0"/>
                <a:ea typeface="Calibri" panose="020F0502020204030204" pitchFamily="34" charset="0"/>
              </a:rPr>
              <a:t> tarp </a:t>
            </a:r>
            <a:r>
              <a:rPr lang="en-US" sz="1800" dirty="0" err="1">
                <a:effectLst/>
                <a:latin typeface="Calibri" panose="020F0502020204030204" pitchFamily="34" charset="0"/>
                <a:ea typeface="Calibri" panose="020F0502020204030204" pitchFamily="34" charset="0"/>
              </a:rPr>
              <a:t>parų</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matuotų</a:t>
            </a:r>
            <a:r>
              <a:rPr lang="en-US" sz="1800" dirty="0">
                <a:effectLst/>
                <a:latin typeface="Calibri" panose="020F0502020204030204" pitchFamily="34" charset="0"/>
                <a:ea typeface="Calibri" panose="020F0502020204030204" pitchFamily="34" charset="0"/>
              </a:rPr>
              <a:t> 11 val.) ir v</a:t>
            </a:r>
            <a:r>
              <a:rPr lang="lt-LT" sz="1800" dirty="0">
                <a:effectLst/>
                <a:latin typeface="Calibri" panose="020F0502020204030204" pitchFamily="34" charset="0"/>
                <a:ea typeface="Calibri" panose="020F0502020204030204" pitchFamily="34" charset="0"/>
              </a:rPr>
              <a:t>ėjo greičio. </a:t>
            </a:r>
          </a:p>
          <a:p>
            <a:endParaRPr lang="lt-LT" dirty="0">
              <a:latin typeface="Calibri" panose="020F0502020204030204" pitchFamily="34" charset="0"/>
              <a:ea typeface="Calibri" panose="020F0502020204030204" pitchFamily="34" charset="0"/>
            </a:endParaRPr>
          </a:p>
          <a:p>
            <a:r>
              <a:rPr lang="lt-LT" sz="1800" dirty="0">
                <a:effectLst/>
                <a:latin typeface="Calibri" panose="020F0502020204030204" pitchFamily="34" charset="0"/>
                <a:ea typeface="Calibri" panose="020F0502020204030204" pitchFamily="34" charset="0"/>
              </a:rPr>
              <a:t>D – tai delta, pokytis tarp parų.</a:t>
            </a:r>
          </a:p>
        </p:txBody>
      </p:sp>
    </p:spTree>
    <p:extLst>
      <p:ext uri="{BB962C8B-B14F-4D97-AF65-F5344CB8AC3E}">
        <p14:creationId xmlns:p14="http://schemas.microsoft.com/office/powerpoint/2010/main" val="8783092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A7FAC-8792-5C01-2779-5DA81277A866}"/>
              </a:ext>
            </a:extLst>
          </p:cNvPr>
          <p:cNvSpPr>
            <a:spLocks noGrp="1"/>
          </p:cNvSpPr>
          <p:nvPr>
            <p:ph type="title"/>
          </p:nvPr>
        </p:nvSpPr>
        <p:spPr/>
        <p:txBody>
          <a:bodyPr/>
          <a:lstStyle/>
          <a:p>
            <a:r>
              <a:rPr lang="en-US" dirty="0" err="1"/>
              <a:t>Streso</a:t>
            </a:r>
            <a:r>
              <a:rPr lang="en-US" dirty="0"/>
              <a:t> </a:t>
            </a:r>
            <a:r>
              <a:rPr lang="en-US" dirty="0" err="1"/>
              <a:t>ry</a:t>
            </a:r>
            <a:r>
              <a:rPr lang="lt-LT" dirty="0" err="1"/>
              <a:t>šys</a:t>
            </a:r>
            <a:r>
              <a:rPr lang="lt-LT" dirty="0"/>
              <a:t> su orų klase</a:t>
            </a:r>
          </a:p>
        </p:txBody>
      </p:sp>
      <p:graphicFrame>
        <p:nvGraphicFramePr>
          <p:cNvPr id="4" name="Content Placeholder 3">
            <a:extLst>
              <a:ext uri="{FF2B5EF4-FFF2-40B4-BE49-F238E27FC236}">
                <a16:creationId xmlns:a16="http://schemas.microsoft.com/office/drawing/2014/main" id="{7D4D397D-D7D0-0282-CC27-5367DBCDD096}"/>
              </a:ext>
            </a:extLst>
          </p:cNvPr>
          <p:cNvGraphicFramePr>
            <a:graphicFrameLocks noGrp="1"/>
          </p:cNvGraphicFramePr>
          <p:nvPr>
            <p:ph idx="1"/>
            <p:extLst>
              <p:ext uri="{D42A27DB-BD31-4B8C-83A1-F6EECF244321}">
                <p14:modId xmlns:p14="http://schemas.microsoft.com/office/powerpoint/2010/main" val="3004546431"/>
              </p:ext>
            </p:extLst>
          </p:nvPr>
        </p:nvGraphicFramePr>
        <p:xfrm>
          <a:off x="2051720" y="1600200"/>
          <a:ext cx="6552727" cy="4670088"/>
        </p:xfrm>
        <a:graphic>
          <a:graphicData uri="http://schemas.openxmlformats.org/drawingml/2006/table">
            <a:tbl>
              <a:tblPr>
                <a:tableStyleId>{5C22544A-7EE6-4342-B048-85BDC9FD1C3A}</a:tableStyleId>
              </a:tblPr>
              <a:tblGrid>
                <a:gridCol w="1421816">
                  <a:extLst>
                    <a:ext uri="{9D8B030D-6E8A-4147-A177-3AD203B41FA5}">
                      <a16:colId xmlns:a16="http://schemas.microsoft.com/office/drawing/2014/main" val="4283005964"/>
                    </a:ext>
                  </a:extLst>
                </a:gridCol>
                <a:gridCol w="1421816">
                  <a:extLst>
                    <a:ext uri="{9D8B030D-6E8A-4147-A177-3AD203B41FA5}">
                      <a16:colId xmlns:a16="http://schemas.microsoft.com/office/drawing/2014/main" val="3306375095"/>
                    </a:ext>
                  </a:extLst>
                </a:gridCol>
                <a:gridCol w="741819">
                  <a:extLst>
                    <a:ext uri="{9D8B030D-6E8A-4147-A177-3AD203B41FA5}">
                      <a16:colId xmlns:a16="http://schemas.microsoft.com/office/drawing/2014/main" val="2544909311"/>
                    </a:ext>
                  </a:extLst>
                </a:gridCol>
                <a:gridCol w="741819">
                  <a:extLst>
                    <a:ext uri="{9D8B030D-6E8A-4147-A177-3AD203B41FA5}">
                      <a16:colId xmlns:a16="http://schemas.microsoft.com/office/drawing/2014/main" val="3838172747"/>
                    </a:ext>
                  </a:extLst>
                </a:gridCol>
                <a:gridCol w="741819">
                  <a:extLst>
                    <a:ext uri="{9D8B030D-6E8A-4147-A177-3AD203B41FA5}">
                      <a16:colId xmlns:a16="http://schemas.microsoft.com/office/drawing/2014/main" val="596981692"/>
                    </a:ext>
                  </a:extLst>
                </a:gridCol>
                <a:gridCol w="741819">
                  <a:extLst>
                    <a:ext uri="{9D8B030D-6E8A-4147-A177-3AD203B41FA5}">
                      <a16:colId xmlns:a16="http://schemas.microsoft.com/office/drawing/2014/main" val="3841577904"/>
                    </a:ext>
                  </a:extLst>
                </a:gridCol>
                <a:gridCol w="741819">
                  <a:extLst>
                    <a:ext uri="{9D8B030D-6E8A-4147-A177-3AD203B41FA5}">
                      <a16:colId xmlns:a16="http://schemas.microsoft.com/office/drawing/2014/main" val="4053128210"/>
                    </a:ext>
                  </a:extLst>
                </a:gridCol>
              </a:tblGrid>
              <a:tr h="230655">
                <a:tc>
                  <a:txBody>
                    <a:bodyPr/>
                    <a:lstStyle/>
                    <a:p>
                      <a:pPr algn="ctr" fontAlgn="b"/>
                      <a:endParaRPr lang="lt-LT" sz="1100" b="0" i="0" u="none" strike="noStrike">
                        <a:solidFill>
                          <a:srgbClr val="000000"/>
                        </a:solidFill>
                        <a:effectLst/>
                        <a:latin typeface="Calibri" panose="020F0502020204030204" pitchFamily="34" charset="0"/>
                      </a:endParaRPr>
                    </a:p>
                  </a:txBody>
                  <a:tcPr marL="5126" marR="5126" marT="5126" marB="0" anchor="b"/>
                </a:tc>
                <a:tc>
                  <a:txBody>
                    <a:bodyPr/>
                    <a:lstStyle/>
                    <a:p>
                      <a:pPr algn="ctr" fontAlgn="b"/>
                      <a:endParaRPr lang="lt-LT" sz="1100" b="0" i="0" u="none" strike="noStrike">
                        <a:solidFill>
                          <a:srgbClr val="000000"/>
                        </a:solidFill>
                        <a:effectLst/>
                        <a:latin typeface="Calibri" panose="020F0502020204030204" pitchFamily="34" charset="0"/>
                      </a:endParaRPr>
                    </a:p>
                  </a:txBody>
                  <a:tcPr marL="5126" marR="5126" marT="5126" marB="0" anchor="b"/>
                </a:tc>
                <a:tc>
                  <a:txBody>
                    <a:bodyPr/>
                    <a:lstStyle/>
                    <a:p>
                      <a:pPr algn="ctr" fontAlgn="b"/>
                      <a:r>
                        <a:rPr lang="lt-LT" sz="1100" u="none" strike="noStrike">
                          <a:effectLst/>
                        </a:rPr>
                        <a:t>Vidurkis</a:t>
                      </a:r>
                      <a:endParaRPr lang="lt-LT" sz="1100" b="0" i="0" u="none" strike="noStrike">
                        <a:solidFill>
                          <a:srgbClr val="000000"/>
                        </a:solidFill>
                        <a:effectLst/>
                        <a:latin typeface="Calibri" panose="020F0502020204030204" pitchFamily="34" charset="0"/>
                      </a:endParaRPr>
                    </a:p>
                  </a:txBody>
                  <a:tcPr marL="5126" marR="5126" marT="5126" marB="0" anchor="b"/>
                </a:tc>
                <a:tc>
                  <a:txBody>
                    <a:bodyPr/>
                    <a:lstStyle/>
                    <a:p>
                      <a:pPr algn="ctr" fontAlgn="b"/>
                      <a:r>
                        <a:rPr lang="lt-LT" sz="1100" u="none" strike="noStrike">
                          <a:effectLst/>
                        </a:rPr>
                        <a:t>SN</a:t>
                      </a:r>
                      <a:endParaRPr lang="lt-LT" sz="1100" b="0" i="0" u="none" strike="noStrike">
                        <a:solidFill>
                          <a:srgbClr val="000000"/>
                        </a:solidFill>
                        <a:effectLst/>
                        <a:latin typeface="Calibri" panose="020F0502020204030204" pitchFamily="34" charset="0"/>
                      </a:endParaRPr>
                    </a:p>
                  </a:txBody>
                  <a:tcPr marL="5126" marR="5126" marT="5126" marB="0" anchor="b"/>
                </a:tc>
                <a:tc>
                  <a:txBody>
                    <a:bodyPr/>
                    <a:lstStyle/>
                    <a:p>
                      <a:pPr algn="ctr" fontAlgn="b"/>
                      <a:r>
                        <a:rPr lang="lt-LT" sz="1100" u="none" strike="noStrike">
                          <a:effectLst/>
                        </a:rPr>
                        <a:t>df</a:t>
                      </a:r>
                      <a:endParaRPr lang="lt-LT" sz="1100" b="0" i="0" u="none" strike="noStrike">
                        <a:solidFill>
                          <a:srgbClr val="000000"/>
                        </a:solidFill>
                        <a:effectLst/>
                        <a:latin typeface="Calibri" panose="020F0502020204030204" pitchFamily="34" charset="0"/>
                      </a:endParaRPr>
                    </a:p>
                  </a:txBody>
                  <a:tcPr marL="5126" marR="5126" marT="5126" marB="0" anchor="b"/>
                </a:tc>
                <a:tc>
                  <a:txBody>
                    <a:bodyPr/>
                    <a:lstStyle/>
                    <a:p>
                      <a:pPr algn="ctr" fontAlgn="ctr"/>
                      <a:r>
                        <a:rPr lang="lt-LT" sz="1100" u="none" strike="noStrike">
                          <a:effectLst/>
                        </a:rPr>
                        <a:t>F</a:t>
                      </a:r>
                      <a:endParaRPr lang="lt-LT" sz="1100" b="0" i="0" u="none" strike="noStrike">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Sig.</a:t>
                      </a:r>
                      <a:endParaRPr lang="lt-LT" sz="1100" b="0" i="0" u="none" strike="noStrike">
                        <a:solidFill>
                          <a:srgbClr val="264A60"/>
                        </a:solidFill>
                        <a:effectLst/>
                        <a:latin typeface="Times New Roman" panose="02020603050405020304" pitchFamily="18" charset="0"/>
                      </a:endParaRPr>
                    </a:p>
                  </a:txBody>
                  <a:tcPr marL="5126" marR="5126" marT="5126" marB="0" anchor="ctr"/>
                </a:tc>
                <a:extLst>
                  <a:ext uri="{0D108BD9-81ED-4DB2-BD59-A6C34878D82A}">
                    <a16:rowId xmlns:a16="http://schemas.microsoft.com/office/drawing/2014/main" val="2625524116"/>
                  </a:ext>
                </a:extLst>
              </a:tr>
              <a:tr h="230655">
                <a:tc rowSpan="4">
                  <a:txBody>
                    <a:bodyPr/>
                    <a:lstStyle/>
                    <a:p>
                      <a:pPr algn="ctr" fontAlgn="ctr"/>
                      <a:r>
                        <a:rPr lang="lt-LT" sz="1100" u="none" strike="noStrike">
                          <a:effectLst/>
                        </a:rPr>
                        <a:t>K_0</a:t>
                      </a:r>
                      <a:endParaRPr lang="lt-LT" sz="1100" b="0" i="0" u="none" strike="noStrike">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I Orų medicininė klasė</a:t>
                      </a:r>
                      <a:endParaRPr lang="lt-LT" sz="1100" b="0" i="0" u="none" strike="noStrike">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3.4778</a:t>
                      </a:r>
                      <a:endParaRPr lang="lt-LT" sz="1100" b="0" i="0" u="none" strike="noStrike">
                        <a:solidFill>
                          <a:srgbClr val="010205"/>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2.84513</a:t>
                      </a:r>
                      <a:endParaRPr lang="lt-LT" sz="1100" b="0" i="0" u="none" strike="noStrike">
                        <a:solidFill>
                          <a:srgbClr val="010205"/>
                        </a:solidFill>
                        <a:effectLst/>
                        <a:latin typeface="Times New Roman" panose="02020603050405020304" pitchFamily="18" charset="0"/>
                      </a:endParaRPr>
                    </a:p>
                  </a:txBody>
                  <a:tcPr marL="5126" marR="5126" marT="5126" marB="0" anchor="ctr"/>
                </a:tc>
                <a:tc rowSpan="3">
                  <a:txBody>
                    <a:bodyPr/>
                    <a:lstStyle/>
                    <a:p>
                      <a:pPr algn="ctr" fontAlgn="ctr"/>
                      <a:r>
                        <a:rPr lang="lt-LT" sz="1100" u="none" strike="noStrike" dirty="0">
                          <a:effectLst/>
                        </a:rPr>
                        <a:t>2</a:t>
                      </a:r>
                      <a:endParaRPr lang="lt-LT" sz="1100" b="0" i="0" u="none" strike="noStrike" dirty="0">
                        <a:solidFill>
                          <a:srgbClr val="010205"/>
                        </a:solidFill>
                        <a:effectLst/>
                        <a:latin typeface="Times New Roman" panose="02020603050405020304" pitchFamily="18" charset="0"/>
                      </a:endParaRPr>
                    </a:p>
                  </a:txBody>
                  <a:tcPr marL="5126" marR="5126" marT="5126" marB="0" anchor="ctr"/>
                </a:tc>
                <a:tc rowSpan="3">
                  <a:txBody>
                    <a:bodyPr/>
                    <a:lstStyle/>
                    <a:p>
                      <a:pPr algn="ctr" fontAlgn="ctr"/>
                      <a:r>
                        <a:rPr lang="lt-LT" sz="1100" u="none" strike="noStrike" dirty="0">
                          <a:effectLst/>
                        </a:rPr>
                        <a:t>.354</a:t>
                      </a:r>
                      <a:endParaRPr lang="lt-LT" sz="1100" b="0" i="0" u="none" strike="noStrike" dirty="0">
                        <a:solidFill>
                          <a:srgbClr val="010205"/>
                        </a:solidFill>
                        <a:effectLst/>
                        <a:latin typeface="Times New Roman" panose="02020603050405020304" pitchFamily="18" charset="0"/>
                      </a:endParaRPr>
                    </a:p>
                  </a:txBody>
                  <a:tcPr marL="5126" marR="5126" marT="5126" marB="0" anchor="ctr"/>
                </a:tc>
                <a:tc rowSpan="3">
                  <a:txBody>
                    <a:bodyPr/>
                    <a:lstStyle/>
                    <a:p>
                      <a:pPr algn="ctr" fontAlgn="ctr"/>
                      <a:r>
                        <a:rPr lang="lt-LT" sz="1100" u="none" strike="noStrike" dirty="0">
                          <a:effectLst/>
                        </a:rPr>
                        <a:t>0.703</a:t>
                      </a:r>
                      <a:endParaRPr lang="lt-LT" sz="1100" b="0" i="0" u="none" strike="noStrike" dirty="0">
                        <a:solidFill>
                          <a:srgbClr val="010205"/>
                        </a:solidFill>
                        <a:effectLst/>
                        <a:latin typeface="Times New Roman" panose="02020603050405020304" pitchFamily="18" charset="0"/>
                      </a:endParaRPr>
                    </a:p>
                  </a:txBody>
                  <a:tcPr marL="5126" marR="5126" marT="5126" marB="0" anchor="ctr"/>
                </a:tc>
                <a:extLst>
                  <a:ext uri="{0D108BD9-81ED-4DB2-BD59-A6C34878D82A}">
                    <a16:rowId xmlns:a16="http://schemas.microsoft.com/office/drawing/2014/main" val="11832601"/>
                  </a:ext>
                </a:extLst>
              </a:tr>
              <a:tr h="230655">
                <a:tc vMerge="1">
                  <a:txBody>
                    <a:bodyPr/>
                    <a:lstStyle/>
                    <a:p>
                      <a:endParaRPr lang="lt-LT"/>
                    </a:p>
                  </a:txBody>
                  <a:tcPr/>
                </a:tc>
                <a:tc>
                  <a:txBody>
                    <a:bodyPr/>
                    <a:lstStyle/>
                    <a:p>
                      <a:pPr algn="ctr" fontAlgn="ctr"/>
                      <a:r>
                        <a:rPr lang="lt-LT" sz="1100" u="none" strike="noStrike">
                          <a:effectLst/>
                        </a:rPr>
                        <a:t>II Orų medicininė klasė</a:t>
                      </a:r>
                      <a:endParaRPr lang="lt-LT" sz="1100" b="0" i="0" u="none" strike="noStrike">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2.1667</a:t>
                      </a:r>
                      <a:endParaRPr lang="lt-LT" sz="1100" b="0" i="0" u="none" strike="noStrike">
                        <a:solidFill>
                          <a:srgbClr val="010205"/>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1.15314</a:t>
                      </a:r>
                      <a:endParaRPr lang="lt-LT" sz="1100" b="0" i="0" u="none" strike="noStrike">
                        <a:solidFill>
                          <a:srgbClr val="010205"/>
                        </a:solidFill>
                        <a:effectLst/>
                        <a:latin typeface="Times New Roman" panose="02020603050405020304" pitchFamily="18" charset="0"/>
                      </a:endParaRPr>
                    </a:p>
                  </a:txBody>
                  <a:tcPr marL="5126" marR="5126" marT="5126" marB="0" anchor="ctr"/>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extLst>
                  <a:ext uri="{0D108BD9-81ED-4DB2-BD59-A6C34878D82A}">
                    <a16:rowId xmlns:a16="http://schemas.microsoft.com/office/drawing/2014/main" val="1742076016"/>
                  </a:ext>
                </a:extLst>
              </a:tr>
              <a:tr h="230655">
                <a:tc vMerge="1">
                  <a:txBody>
                    <a:bodyPr/>
                    <a:lstStyle/>
                    <a:p>
                      <a:endParaRPr lang="lt-LT"/>
                    </a:p>
                  </a:txBody>
                  <a:tcPr/>
                </a:tc>
                <a:tc>
                  <a:txBody>
                    <a:bodyPr/>
                    <a:lstStyle/>
                    <a:p>
                      <a:pPr algn="ctr" fontAlgn="ctr"/>
                      <a:r>
                        <a:rPr lang="lt-LT" sz="1100" u="none" strike="noStrike">
                          <a:effectLst/>
                        </a:rPr>
                        <a:t>III Orų medicininė klasė</a:t>
                      </a:r>
                      <a:endParaRPr lang="lt-LT" sz="1100" b="0" i="0" u="none" strike="noStrike">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3.4615</a:t>
                      </a:r>
                      <a:endParaRPr lang="lt-LT" sz="1100" b="0" i="0" u="none" strike="noStrike">
                        <a:solidFill>
                          <a:srgbClr val="010205"/>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2.24390</a:t>
                      </a:r>
                      <a:endParaRPr lang="lt-LT" sz="1100" b="0" i="0" u="none" strike="noStrike">
                        <a:solidFill>
                          <a:srgbClr val="010205"/>
                        </a:solidFill>
                        <a:effectLst/>
                        <a:latin typeface="Times New Roman" panose="02020603050405020304" pitchFamily="18" charset="0"/>
                      </a:endParaRPr>
                    </a:p>
                  </a:txBody>
                  <a:tcPr marL="5126" marR="5126" marT="5126" marB="0" anchor="ctr"/>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extLst>
                  <a:ext uri="{0D108BD9-81ED-4DB2-BD59-A6C34878D82A}">
                    <a16:rowId xmlns:a16="http://schemas.microsoft.com/office/drawing/2014/main" val="1141187074"/>
                  </a:ext>
                </a:extLst>
              </a:tr>
              <a:tr h="230655">
                <a:tc vMerge="1">
                  <a:txBody>
                    <a:bodyPr/>
                    <a:lstStyle/>
                    <a:p>
                      <a:endParaRPr lang="lt-LT"/>
                    </a:p>
                  </a:txBody>
                  <a:tcPr/>
                </a:tc>
                <a:tc>
                  <a:txBody>
                    <a:bodyPr/>
                    <a:lstStyle/>
                    <a:p>
                      <a:pPr algn="ctr" fontAlgn="ctr"/>
                      <a:r>
                        <a:rPr lang="lt-LT" sz="1100" u="none" strike="noStrike">
                          <a:effectLst/>
                        </a:rPr>
                        <a:t>Total</a:t>
                      </a:r>
                      <a:endParaRPr lang="lt-LT" sz="1100" b="0" i="0" u="none" strike="noStrike">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3.4480</a:t>
                      </a:r>
                      <a:endParaRPr lang="lt-LT" sz="1100" b="0" i="0" u="none" strike="noStrike">
                        <a:solidFill>
                          <a:srgbClr val="010205"/>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2.65592</a:t>
                      </a:r>
                      <a:endParaRPr lang="lt-LT" sz="1100" b="0" i="0" u="none" strike="noStrike">
                        <a:solidFill>
                          <a:srgbClr val="010205"/>
                        </a:solidFill>
                        <a:effectLst/>
                        <a:latin typeface="Times New Roman" panose="02020603050405020304" pitchFamily="18" charset="0"/>
                      </a:endParaRPr>
                    </a:p>
                  </a:txBody>
                  <a:tcPr marL="5126" marR="5126" marT="5126" marB="0" anchor="ctr"/>
                </a:tc>
                <a:tc>
                  <a:txBody>
                    <a:bodyPr/>
                    <a:lstStyle/>
                    <a:p>
                      <a:pPr algn="ctr" fontAlgn="b"/>
                      <a:endParaRPr lang="lt-LT" sz="1100" b="0" i="0" u="none" strike="noStrike">
                        <a:solidFill>
                          <a:srgbClr val="000000"/>
                        </a:solidFill>
                        <a:effectLst/>
                        <a:latin typeface="Calibri" panose="020F0502020204030204" pitchFamily="34" charset="0"/>
                      </a:endParaRPr>
                    </a:p>
                  </a:txBody>
                  <a:tcPr marL="5126" marR="5126" marT="5126" marB="0" anchor="b"/>
                </a:tc>
                <a:tc>
                  <a:txBody>
                    <a:bodyPr/>
                    <a:lstStyle/>
                    <a:p>
                      <a:pPr algn="ctr" fontAlgn="b"/>
                      <a:endParaRPr lang="lt-LT" sz="1100" b="0" i="0" u="none" strike="noStrike">
                        <a:solidFill>
                          <a:srgbClr val="000000"/>
                        </a:solidFill>
                        <a:effectLst/>
                        <a:latin typeface="Calibri" panose="020F0502020204030204" pitchFamily="34" charset="0"/>
                      </a:endParaRPr>
                    </a:p>
                  </a:txBody>
                  <a:tcPr marL="5126" marR="5126" marT="5126" marB="0" anchor="b"/>
                </a:tc>
                <a:tc>
                  <a:txBody>
                    <a:bodyPr/>
                    <a:lstStyle/>
                    <a:p>
                      <a:pPr algn="ctr" fontAlgn="b"/>
                      <a:endParaRPr lang="lt-LT" sz="1100" b="0" i="0" u="none" strike="noStrike">
                        <a:solidFill>
                          <a:srgbClr val="000000"/>
                        </a:solidFill>
                        <a:effectLst/>
                        <a:latin typeface="Calibri" panose="020F0502020204030204" pitchFamily="34" charset="0"/>
                      </a:endParaRPr>
                    </a:p>
                  </a:txBody>
                  <a:tcPr marL="5126" marR="5126" marT="5126" marB="0" anchor="b"/>
                </a:tc>
                <a:extLst>
                  <a:ext uri="{0D108BD9-81ED-4DB2-BD59-A6C34878D82A}">
                    <a16:rowId xmlns:a16="http://schemas.microsoft.com/office/drawing/2014/main" val="3093516447"/>
                  </a:ext>
                </a:extLst>
              </a:tr>
              <a:tr h="230655">
                <a:tc rowSpan="4">
                  <a:txBody>
                    <a:bodyPr/>
                    <a:lstStyle/>
                    <a:p>
                      <a:pPr algn="ctr" fontAlgn="ctr"/>
                      <a:r>
                        <a:rPr lang="lt-LT" sz="1100" u="none" strike="noStrike">
                          <a:effectLst/>
                        </a:rPr>
                        <a:t>K_1</a:t>
                      </a:r>
                      <a:endParaRPr lang="lt-LT" sz="1100" b="0" i="0" u="none" strike="noStrike">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I Orų medicininė klasė</a:t>
                      </a:r>
                      <a:endParaRPr lang="lt-LT" sz="1100" b="0" i="0" u="none" strike="noStrike">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2.3921</a:t>
                      </a:r>
                      <a:endParaRPr lang="lt-LT" sz="1100" b="0" i="0" u="none" strike="noStrike">
                        <a:solidFill>
                          <a:srgbClr val="010205"/>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1.72461</a:t>
                      </a:r>
                      <a:endParaRPr lang="lt-LT" sz="1100" b="0" i="0" u="none" strike="noStrike">
                        <a:solidFill>
                          <a:srgbClr val="010205"/>
                        </a:solidFill>
                        <a:effectLst/>
                        <a:latin typeface="Times New Roman" panose="02020603050405020304" pitchFamily="18" charset="0"/>
                      </a:endParaRPr>
                    </a:p>
                  </a:txBody>
                  <a:tcPr marL="5126" marR="5126" marT="5126" marB="0" anchor="ctr"/>
                </a:tc>
                <a:tc rowSpan="3">
                  <a:txBody>
                    <a:bodyPr/>
                    <a:lstStyle/>
                    <a:p>
                      <a:pPr algn="ctr" fontAlgn="ctr"/>
                      <a:r>
                        <a:rPr lang="lt-LT" sz="1100" u="none" strike="noStrike" dirty="0">
                          <a:effectLst/>
                        </a:rPr>
                        <a:t>2</a:t>
                      </a:r>
                      <a:endParaRPr lang="lt-LT" sz="1100" b="0" i="0" u="none" strike="noStrike" dirty="0">
                        <a:solidFill>
                          <a:srgbClr val="010205"/>
                        </a:solidFill>
                        <a:effectLst/>
                        <a:latin typeface="Times New Roman" panose="02020603050405020304" pitchFamily="18" charset="0"/>
                      </a:endParaRPr>
                    </a:p>
                  </a:txBody>
                  <a:tcPr marL="5126" marR="5126" marT="5126" marB="0" anchor="ctr"/>
                </a:tc>
                <a:tc rowSpan="3">
                  <a:txBody>
                    <a:bodyPr/>
                    <a:lstStyle/>
                    <a:p>
                      <a:pPr algn="ctr" fontAlgn="ctr"/>
                      <a:r>
                        <a:rPr lang="lt-LT" sz="1100" u="none" strike="noStrike" dirty="0">
                          <a:effectLst/>
                        </a:rPr>
                        <a:t>.519</a:t>
                      </a:r>
                      <a:endParaRPr lang="lt-LT" sz="1100" b="0" i="0" u="none" strike="noStrike" dirty="0">
                        <a:solidFill>
                          <a:srgbClr val="010205"/>
                        </a:solidFill>
                        <a:effectLst/>
                        <a:latin typeface="Times New Roman" panose="02020603050405020304" pitchFamily="18" charset="0"/>
                      </a:endParaRPr>
                    </a:p>
                  </a:txBody>
                  <a:tcPr marL="5126" marR="5126" marT="5126" marB="0" anchor="ctr"/>
                </a:tc>
                <a:tc rowSpan="3">
                  <a:txBody>
                    <a:bodyPr/>
                    <a:lstStyle/>
                    <a:p>
                      <a:pPr algn="ctr" fontAlgn="ctr"/>
                      <a:r>
                        <a:rPr lang="lt-LT" sz="1100" u="none" strike="noStrike" dirty="0">
                          <a:effectLst/>
                        </a:rPr>
                        <a:t>0.596</a:t>
                      </a:r>
                      <a:endParaRPr lang="lt-LT" sz="1100" b="0" i="0" u="none" strike="noStrike" dirty="0">
                        <a:solidFill>
                          <a:srgbClr val="010205"/>
                        </a:solidFill>
                        <a:effectLst/>
                        <a:latin typeface="Times New Roman" panose="02020603050405020304" pitchFamily="18" charset="0"/>
                      </a:endParaRPr>
                    </a:p>
                  </a:txBody>
                  <a:tcPr marL="5126" marR="5126" marT="5126" marB="0" anchor="ctr"/>
                </a:tc>
                <a:extLst>
                  <a:ext uri="{0D108BD9-81ED-4DB2-BD59-A6C34878D82A}">
                    <a16:rowId xmlns:a16="http://schemas.microsoft.com/office/drawing/2014/main" val="471544612"/>
                  </a:ext>
                </a:extLst>
              </a:tr>
              <a:tr h="230655">
                <a:tc vMerge="1">
                  <a:txBody>
                    <a:bodyPr/>
                    <a:lstStyle/>
                    <a:p>
                      <a:endParaRPr lang="lt-LT"/>
                    </a:p>
                  </a:txBody>
                  <a:tcPr/>
                </a:tc>
                <a:tc>
                  <a:txBody>
                    <a:bodyPr/>
                    <a:lstStyle/>
                    <a:p>
                      <a:pPr algn="ctr" fontAlgn="ctr"/>
                      <a:r>
                        <a:rPr lang="lt-LT" sz="1100" u="none" strike="noStrike">
                          <a:effectLst/>
                        </a:rPr>
                        <a:t>II Orų medicininė klasė</a:t>
                      </a:r>
                      <a:endParaRPr lang="lt-LT" sz="1100" b="0" i="0" u="none" strike="noStrike">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1.3900</a:t>
                      </a:r>
                      <a:endParaRPr lang="lt-LT" sz="1100" b="0" i="0" u="none" strike="noStrike">
                        <a:solidFill>
                          <a:srgbClr val="010205"/>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.52029</a:t>
                      </a:r>
                      <a:endParaRPr lang="lt-LT" sz="1100" b="0" i="0" u="none" strike="noStrike">
                        <a:solidFill>
                          <a:srgbClr val="010205"/>
                        </a:solidFill>
                        <a:effectLst/>
                        <a:latin typeface="Times New Roman" panose="02020603050405020304" pitchFamily="18" charset="0"/>
                      </a:endParaRPr>
                    </a:p>
                  </a:txBody>
                  <a:tcPr marL="5126" marR="5126" marT="5126" marB="0" anchor="ctr"/>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extLst>
                  <a:ext uri="{0D108BD9-81ED-4DB2-BD59-A6C34878D82A}">
                    <a16:rowId xmlns:a16="http://schemas.microsoft.com/office/drawing/2014/main" val="3338934495"/>
                  </a:ext>
                </a:extLst>
              </a:tr>
              <a:tr h="230655">
                <a:tc vMerge="1">
                  <a:txBody>
                    <a:bodyPr/>
                    <a:lstStyle/>
                    <a:p>
                      <a:endParaRPr lang="lt-LT"/>
                    </a:p>
                  </a:txBody>
                  <a:tcPr/>
                </a:tc>
                <a:tc>
                  <a:txBody>
                    <a:bodyPr/>
                    <a:lstStyle/>
                    <a:p>
                      <a:pPr algn="ctr" fontAlgn="ctr"/>
                      <a:r>
                        <a:rPr lang="lt-LT" sz="1100" u="none" strike="noStrike">
                          <a:effectLst/>
                        </a:rPr>
                        <a:t>III Orų medicininė klasė</a:t>
                      </a:r>
                      <a:endParaRPr lang="lt-LT" sz="1100" b="0" i="0" u="none" strike="noStrike">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2.4036</a:t>
                      </a:r>
                      <a:endParaRPr lang="lt-LT" sz="1100" b="0" i="0" u="none" strike="noStrike">
                        <a:solidFill>
                          <a:srgbClr val="010205"/>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1.65103</a:t>
                      </a:r>
                      <a:endParaRPr lang="lt-LT" sz="1100" b="0" i="0" u="none" strike="noStrike">
                        <a:solidFill>
                          <a:srgbClr val="010205"/>
                        </a:solidFill>
                        <a:effectLst/>
                        <a:latin typeface="Times New Roman" panose="02020603050405020304" pitchFamily="18" charset="0"/>
                      </a:endParaRPr>
                    </a:p>
                  </a:txBody>
                  <a:tcPr marL="5126" marR="5126" marT="5126" marB="0" anchor="ctr"/>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extLst>
                  <a:ext uri="{0D108BD9-81ED-4DB2-BD59-A6C34878D82A}">
                    <a16:rowId xmlns:a16="http://schemas.microsoft.com/office/drawing/2014/main" val="1084880767"/>
                  </a:ext>
                </a:extLst>
              </a:tr>
              <a:tr h="230655">
                <a:tc vMerge="1">
                  <a:txBody>
                    <a:bodyPr/>
                    <a:lstStyle/>
                    <a:p>
                      <a:endParaRPr lang="lt-LT"/>
                    </a:p>
                  </a:txBody>
                  <a:tcPr/>
                </a:tc>
                <a:tc>
                  <a:txBody>
                    <a:bodyPr/>
                    <a:lstStyle/>
                    <a:p>
                      <a:pPr algn="ctr" fontAlgn="ctr"/>
                      <a:r>
                        <a:rPr lang="lt-LT" sz="1100" u="none" strike="noStrike">
                          <a:effectLst/>
                        </a:rPr>
                        <a:t>Total</a:t>
                      </a:r>
                      <a:endParaRPr lang="lt-LT" sz="1100" b="0" i="0" u="none" strike="noStrike">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2.3762</a:t>
                      </a:r>
                      <a:endParaRPr lang="lt-LT" sz="1100" b="0" i="0" u="none" strike="noStrike">
                        <a:solidFill>
                          <a:srgbClr val="010205"/>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1.68811</a:t>
                      </a:r>
                      <a:endParaRPr lang="lt-LT" sz="1100" b="0" i="0" u="none" strike="noStrike">
                        <a:solidFill>
                          <a:srgbClr val="010205"/>
                        </a:solidFill>
                        <a:effectLst/>
                        <a:latin typeface="Times New Roman" panose="02020603050405020304" pitchFamily="18" charset="0"/>
                      </a:endParaRPr>
                    </a:p>
                  </a:txBody>
                  <a:tcPr marL="5126" marR="5126" marT="5126" marB="0" anchor="ctr"/>
                </a:tc>
                <a:tc>
                  <a:txBody>
                    <a:bodyPr/>
                    <a:lstStyle/>
                    <a:p>
                      <a:pPr algn="ctr" fontAlgn="b"/>
                      <a:endParaRPr lang="lt-LT" sz="1100" b="0" i="0" u="none" strike="noStrike">
                        <a:solidFill>
                          <a:srgbClr val="000000"/>
                        </a:solidFill>
                        <a:effectLst/>
                        <a:latin typeface="Calibri" panose="020F0502020204030204" pitchFamily="34" charset="0"/>
                      </a:endParaRPr>
                    </a:p>
                  </a:txBody>
                  <a:tcPr marL="5126" marR="5126" marT="5126" marB="0" anchor="b"/>
                </a:tc>
                <a:tc>
                  <a:txBody>
                    <a:bodyPr/>
                    <a:lstStyle/>
                    <a:p>
                      <a:pPr algn="ctr" fontAlgn="b"/>
                      <a:endParaRPr lang="lt-LT" sz="1100" b="0" i="0" u="none" strike="noStrike">
                        <a:solidFill>
                          <a:srgbClr val="000000"/>
                        </a:solidFill>
                        <a:effectLst/>
                        <a:latin typeface="Calibri" panose="020F0502020204030204" pitchFamily="34" charset="0"/>
                      </a:endParaRPr>
                    </a:p>
                  </a:txBody>
                  <a:tcPr marL="5126" marR="5126" marT="5126" marB="0" anchor="b"/>
                </a:tc>
                <a:tc>
                  <a:txBody>
                    <a:bodyPr/>
                    <a:lstStyle/>
                    <a:p>
                      <a:pPr algn="ctr" fontAlgn="b"/>
                      <a:endParaRPr lang="lt-LT" sz="1100" b="0" i="0" u="none" strike="noStrike">
                        <a:solidFill>
                          <a:srgbClr val="000000"/>
                        </a:solidFill>
                        <a:effectLst/>
                        <a:latin typeface="Calibri" panose="020F0502020204030204" pitchFamily="34" charset="0"/>
                      </a:endParaRPr>
                    </a:p>
                  </a:txBody>
                  <a:tcPr marL="5126" marR="5126" marT="5126" marB="0" anchor="b"/>
                </a:tc>
                <a:extLst>
                  <a:ext uri="{0D108BD9-81ED-4DB2-BD59-A6C34878D82A}">
                    <a16:rowId xmlns:a16="http://schemas.microsoft.com/office/drawing/2014/main" val="1252826435"/>
                  </a:ext>
                </a:extLst>
              </a:tr>
              <a:tr h="230655">
                <a:tc rowSpan="4">
                  <a:txBody>
                    <a:bodyPr/>
                    <a:lstStyle/>
                    <a:p>
                      <a:pPr algn="ctr" fontAlgn="ctr"/>
                      <a:r>
                        <a:rPr lang="lt-LT" sz="1100" b="1" u="none" strike="noStrike" dirty="0" err="1">
                          <a:effectLst/>
                        </a:rPr>
                        <a:t>Streso_stiprumas</a:t>
                      </a:r>
                      <a:endParaRPr lang="lt-LT" sz="1100" b="1" i="0" u="none" strike="noStrike" dirty="0">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I Orų medicininė klasė</a:t>
                      </a:r>
                      <a:endParaRPr lang="lt-LT" sz="1100" b="0" i="0" u="none" strike="noStrike">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6.25</a:t>
                      </a:r>
                      <a:endParaRPr lang="lt-LT" sz="1100" b="0" i="0" u="none" strike="noStrike">
                        <a:solidFill>
                          <a:srgbClr val="010205"/>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2.051</a:t>
                      </a:r>
                      <a:endParaRPr lang="lt-LT" sz="1100" b="0" i="0" u="none" strike="noStrike">
                        <a:solidFill>
                          <a:srgbClr val="010205"/>
                        </a:solidFill>
                        <a:effectLst/>
                        <a:latin typeface="Times New Roman" panose="02020603050405020304" pitchFamily="18" charset="0"/>
                      </a:endParaRPr>
                    </a:p>
                  </a:txBody>
                  <a:tcPr marL="5126" marR="5126" marT="5126" marB="0" anchor="ctr"/>
                </a:tc>
                <a:tc rowSpan="3">
                  <a:txBody>
                    <a:bodyPr/>
                    <a:lstStyle/>
                    <a:p>
                      <a:pPr algn="ctr" fontAlgn="ctr"/>
                      <a:r>
                        <a:rPr lang="lt-LT" sz="1100" u="none" strike="noStrike" dirty="0">
                          <a:effectLst/>
                        </a:rPr>
                        <a:t>2</a:t>
                      </a:r>
                      <a:endParaRPr lang="lt-LT" sz="1100" b="0" i="0" u="none" strike="noStrike" dirty="0">
                        <a:solidFill>
                          <a:srgbClr val="010205"/>
                        </a:solidFill>
                        <a:effectLst/>
                        <a:latin typeface="Times New Roman" panose="02020603050405020304" pitchFamily="18" charset="0"/>
                      </a:endParaRPr>
                    </a:p>
                  </a:txBody>
                  <a:tcPr marL="5126" marR="5126" marT="5126" marB="0" anchor="ctr"/>
                </a:tc>
                <a:tc rowSpan="3">
                  <a:txBody>
                    <a:bodyPr/>
                    <a:lstStyle/>
                    <a:p>
                      <a:pPr algn="ctr" fontAlgn="ctr"/>
                      <a:r>
                        <a:rPr lang="lt-LT" sz="1100" u="none" strike="noStrike" dirty="0">
                          <a:effectLst/>
                        </a:rPr>
                        <a:t>7.420</a:t>
                      </a:r>
                      <a:endParaRPr lang="lt-LT" sz="1100" b="0" i="0" u="none" strike="noStrike" dirty="0">
                        <a:solidFill>
                          <a:srgbClr val="010205"/>
                        </a:solidFill>
                        <a:effectLst/>
                        <a:latin typeface="Times New Roman" panose="02020603050405020304" pitchFamily="18" charset="0"/>
                      </a:endParaRPr>
                    </a:p>
                  </a:txBody>
                  <a:tcPr marL="5126" marR="5126" marT="5126" marB="0" anchor="ctr"/>
                </a:tc>
                <a:tc rowSpan="3">
                  <a:txBody>
                    <a:bodyPr/>
                    <a:lstStyle/>
                    <a:p>
                      <a:pPr algn="ctr" fontAlgn="ctr"/>
                      <a:r>
                        <a:rPr lang="lt-LT" sz="1100" b="1" u="none" strike="noStrike" dirty="0">
                          <a:effectLst/>
                        </a:rPr>
                        <a:t>&lt;0.001</a:t>
                      </a:r>
                      <a:endParaRPr lang="lt-LT" sz="1100" b="1" i="0" u="none" strike="noStrike" dirty="0">
                        <a:solidFill>
                          <a:srgbClr val="010205"/>
                        </a:solidFill>
                        <a:effectLst/>
                        <a:latin typeface="Times New Roman" panose="02020603050405020304" pitchFamily="18" charset="0"/>
                      </a:endParaRPr>
                    </a:p>
                  </a:txBody>
                  <a:tcPr marL="5126" marR="5126" marT="5126" marB="0" anchor="ctr"/>
                </a:tc>
                <a:extLst>
                  <a:ext uri="{0D108BD9-81ED-4DB2-BD59-A6C34878D82A}">
                    <a16:rowId xmlns:a16="http://schemas.microsoft.com/office/drawing/2014/main" val="3225634338"/>
                  </a:ext>
                </a:extLst>
              </a:tr>
              <a:tr h="230655">
                <a:tc vMerge="1">
                  <a:txBody>
                    <a:bodyPr/>
                    <a:lstStyle/>
                    <a:p>
                      <a:endParaRPr lang="lt-LT"/>
                    </a:p>
                  </a:txBody>
                  <a:tcPr/>
                </a:tc>
                <a:tc>
                  <a:txBody>
                    <a:bodyPr/>
                    <a:lstStyle/>
                    <a:p>
                      <a:pPr algn="ctr" fontAlgn="ctr"/>
                      <a:r>
                        <a:rPr lang="lt-LT" sz="1100" u="none" strike="noStrike">
                          <a:effectLst/>
                        </a:rPr>
                        <a:t>II Orų medicininė klasė</a:t>
                      </a:r>
                      <a:endParaRPr lang="lt-LT" sz="1100" b="0" i="0" u="none" strike="noStrike">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3.94</a:t>
                      </a:r>
                      <a:endParaRPr lang="lt-LT" sz="1100" b="0" i="0" u="none" strike="noStrike">
                        <a:solidFill>
                          <a:srgbClr val="010205"/>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3.010</a:t>
                      </a:r>
                      <a:endParaRPr lang="lt-LT" sz="1100" b="0" i="0" u="none" strike="noStrike">
                        <a:solidFill>
                          <a:srgbClr val="010205"/>
                        </a:solidFill>
                        <a:effectLst/>
                        <a:latin typeface="Times New Roman" panose="02020603050405020304" pitchFamily="18" charset="0"/>
                      </a:endParaRPr>
                    </a:p>
                  </a:txBody>
                  <a:tcPr marL="5126" marR="5126" marT="5126" marB="0" anchor="ctr"/>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extLst>
                  <a:ext uri="{0D108BD9-81ED-4DB2-BD59-A6C34878D82A}">
                    <a16:rowId xmlns:a16="http://schemas.microsoft.com/office/drawing/2014/main" val="61952142"/>
                  </a:ext>
                </a:extLst>
              </a:tr>
              <a:tr h="230655">
                <a:tc vMerge="1">
                  <a:txBody>
                    <a:bodyPr/>
                    <a:lstStyle/>
                    <a:p>
                      <a:endParaRPr lang="lt-LT"/>
                    </a:p>
                  </a:txBody>
                  <a:tcPr/>
                </a:tc>
                <a:tc>
                  <a:txBody>
                    <a:bodyPr/>
                    <a:lstStyle/>
                    <a:p>
                      <a:pPr algn="ctr" fontAlgn="ctr"/>
                      <a:r>
                        <a:rPr lang="lt-LT" sz="1100" u="none" strike="noStrike">
                          <a:effectLst/>
                        </a:rPr>
                        <a:t>III Orų medicininė klasė</a:t>
                      </a:r>
                      <a:endParaRPr lang="lt-LT" sz="1100" b="0" i="0" u="none" strike="noStrike">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6.07</a:t>
                      </a:r>
                      <a:endParaRPr lang="lt-LT" sz="1100" b="0" i="0" u="none" strike="noStrike">
                        <a:solidFill>
                          <a:srgbClr val="010205"/>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2.527</a:t>
                      </a:r>
                      <a:endParaRPr lang="lt-LT" sz="1100" b="0" i="0" u="none" strike="noStrike">
                        <a:solidFill>
                          <a:srgbClr val="010205"/>
                        </a:solidFill>
                        <a:effectLst/>
                        <a:latin typeface="Times New Roman" panose="02020603050405020304" pitchFamily="18" charset="0"/>
                      </a:endParaRPr>
                    </a:p>
                  </a:txBody>
                  <a:tcPr marL="5126" marR="5126" marT="5126" marB="0" anchor="ctr"/>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extLst>
                  <a:ext uri="{0D108BD9-81ED-4DB2-BD59-A6C34878D82A}">
                    <a16:rowId xmlns:a16="http://schemas.microsoft.com/office/drawing/2014/main" val="2218697724"/>
                  </a:ext>
                </a:extLst>
              </a:tr>
              <a:tr h="123016">
                <a:tc vMerge="1">
                  <a:txBody>
                    <a:bodyPr/>
                    <a:lstStyle/>
                    <a:p>
                      <a:endParaRPr lang="lt-LT"/>
                    </a:p>
                  </a:txBody>
                  <a:tcPr/>
                </a:tc>
                <a:tc>
                  <a:txBody>
                    <a:bodyPr/>
                    <a:lstStyle/>
                    <a:p>
                      <a:pPr algn="ctr" fontAlgn="ctr"/>
                      <a:r>
                        <a:rPr lang="lt-LT" sz="1100" u="none" strike="noStrike">
                          <a:effectLst/>
                        </a:rPr>
                        <a:t>Total</a:t>
                      </a:r>
                      <a:endParaRPr lang="lt-LT" sz="1100" b="0" i="0" u="none" strike="noStrike">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5.98</a:t>
                      </a:r>
                      <a:endParaRPr lang="lt-LT" sz="1100" b="0" i="0" u="none" strike="noStrike">
                        <a:solidFill>
                          <a:srgbClr val="010205"/>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2.388</a:t>
                      </a:r>
                      <a:endParaRPr lang="lt-LT" sz="1100" b="0" i="0" u="none" strike="noStrike">
                        <a:solidFill>
                          <a:srgbClr val="010205"/>
                        </a:solidFill>
                        <a:effectLst/>
                        <a:latin typeface="Times New Roman" panose="02020603050405020304" pitchFamily="18" charset="0"/>
                      </a:endParaRPr>
                    </a:p>
                  </a:txBody>
                  <a:tcPr marL="5126" marR="5126" marT="5126" marB="0" anchor="ctr"/>
                </a:tc>
                <a:tc>
                  <a:txBody>
                    <a:bodyPr/>
                    <a:lstStyle/>
                    <a:p>
                      <a:pPr algn="ctr" fontAlgn="b"/>
                      <a:endParaRPr lang="lt-LT" sz="1100" b="0" i="0" u="none" strike="noStrike">
                        <a:solidFill>
                          <a:srgbClr val="000000"/>
                        </a:solidFill>
                        <a:effectLst/>
                        <a:latin typeface="Calibri" panose="020F0502020204030204" pitchFamily="34" charset="0"/>
                      </a:endParaRPr>
                    </a:p>
                  </a:txBody>
                  <a:tcPr marL="5126" marR="5126" marT="5126" marB="0" anchor="b"/>
                </a:tc>
                <a:tc>
                  <a:txBody>
                    <a:bodyPr/>
                    <a:lstStyle/>
                    <a:p>
                      <a:pPr algn="ctr" fontAlgn="b"/>
                      <a:endParaRPr lang="lt-LT" sz="1100" b="0" i="0" u="none" strike="noStrike">
                        <a:solidFill>
                          <a:srgbClr val="000000"/>
                        </a:solidFill>
                        <a:effectLst/>
                        <a:latin typeface="Calibri" panose="020F0502020204030204" pitchFamily="34" charset="0"/>
                      </a:endParaRPr>
                    </a:p>
                  </a:txBody>
                  <a:tcPr marL="5126" marR="5126" marT="5126" marB="0" anchor="b"/>
                </a:tc>
                <a:tc>
                  <a:txBody>
                    <a:bodyPr/>
                    <a:lstStyle/>
                    <a:p>
                      <a:pPr algn="ctr" fontAlgn="b"/>
                      <a:endParaRPr lang="lt-LT" sz="1100" b="0" i="0" u="none" strike="noStrike">
                        <a:solidFill>
                          <a:srgbClr val="000000"/>
                        </a:solidFill>
                        <a:effectLst/>
                        <a:latin typeface="Calibri" panose="020F0502020204030204" pitchFamily="34" charset="0"/>
                      </a:endParaRPr>
                    </a:p>
                  </a:txBody>
                  <a:tcPr marL="5126" marR="5126" marT="5126" marB="0" anchor="b"/>
                </a:tc>
                <a:extLst>
                  <a:ext uri="{0D108BD9-81ED-4DB2-BD59-A6C34878D82A}">
                    <a16:rowId xmlns:a16="http://schemas.microsoft.com/office/drawing/2014/main" val="399144793"/>
                  </a:ext>
                </a:extLst>
              </a:tr>
              <a:tr h="230655">
                <a:tc rowSpan="4">
                  <a:txBody>
                    <a:bodyPr/>
                    <a:lstStyle/>
                    <a:p>
                      <a:pPr algn="ctr" fontAlgn="ctr"/>
                      <a:r>
                        <a:rPr lang="lt-LT" sz="1100" u="none" strike="noStrike">
                          <a:effectLst/>
                        </a:rPr>
                        <a:t>Streso_valdymas</a:t>
                      </a:r>
                      <a:endParaRPr lang="lt-LT" sz="1100" b="0" i="0" u="none" strike="noStrike">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I Orų medicininė klasė</a:t>
                      </a:r>
                      <a:endParaRPr lang="lt-LT" sz="1100" b="0" i="0" u="none" strike="noStrike">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5.26</a:t>
                      </a:r>
                      <a:endParaRPr lang="lt-LT" sz="1100" b="0" i="0" u="none" strike="noStrike">
                        <a:solidFill>
                          <a:srgbClr val="010205"/>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1.776</a:t>
                      </a:r>
                      <a:endParaRPr lang="lt-LT" sz="1100" b="0" i="0" u="none" strike="noStrike">
                        <a:solidFill>
                          <a:srgbClr val="010205"/>
                        </a:solidFill>
                        <a:effectLst/>
                        <a:latin typeface="Times New Roman" panose="02020603050405020304" pitchFamily="18" charset="0"/>
                      </a:endParaRPr>
                    </a:p>
                  </a:txBody>
                  <a:tcPr marL="5126" marR="5126" marT="5126" marB="0" anchor="ctr"/>
                </a:tc>
                <a:tc rowSpan="3">
                  <a:txBody>
                    <a:bodyPr/>
                    <a:lstStyle/>
                    <a:p>
                      <a:pPr algn="ctr" fontAlgn="ctr"/>
                      <a:r>
                        <a:rPr lang="lt-LT" sz="1100" u="none" strike="noStrike" dirty="0">
                          <a:effectLst/>
                        </a:rPr>
                        <a:t>2</a:t>
                      </a:r>
                      <a:endParaRPr lang="lt-LT" sz="1100" b="0" i="0" u="none" strike="noStrike" dirty="0">
                        <a:solidFill>
                          <a:srgbClr val="010205"/>
                        </a:solidFill>
                        <a:effectLst/>
                        <a:latin typeface="Times New Roman" panose="02020603050405020304" pitchFamily="18" charset="0"/>
                      </a:endParaRPr>
                    </a:p>
                  </a:txBody>
                  <a:tcPr marL="5126" marR="5126" marT="5126" marB="0" anchor="ctr"/>
                </a:tc>
                <a:tc rowSpan="3">
                  <a:txBody>
                    <a:bodyPr/>
                    <a:lstStyle/>
                    <a:p>
                      <a:pPr algn="ctr" fontAlgn="ctr"/>
                      <a:r>
                        <a:rPr lang="lt-LT" sz="1100" u="none" strike="noStrike" dirty="0">
                          <a:effectLst/>
                        </a:rPr>
                        <a:t>.300</a:t>
                      </a:r>
                      <a:endParaRPr lang="lt-LT" sz="1100" b="0" i="0" u="none" strike="noStrike" dirty="0">
                        <a:solidFill>
                          <a:srgbClr val="010205"/>
                        </a:solidFill>
                        <a:effectLst/>
                        <a:latin typeface="Times New Roman" panose="02020603050405020304" pitchFamily="18" charset="0"/>
                      </a:endParaRPr>
                    </a:p>
                  </a:txBody>
                  <a:tcPr marL="5126" marR="5126" marT="5126" marB="0" anchor="ctr"/>
                </a:tc>
                <a:tc rowSpan="3">
                  <a:txBody>
                    <a:bodyPr/>
                    <a:lstStyle/>
                    <a:p>
                      <a:pPr algn="ctr" fontAlgn="ctr"/>
                      <a:r>
                        <a:rPr lang="lt-LT" sz="1100" u="none" strike="noStrike" dirty="0">
                          <a:effectLst/>
                        </a:rPr>
                        <a:t>0.742</a:t>
                      </a:r>
                      <a:endParaRPr lang="lt-LT" sz="1100" b="0" i="0" u="none" strike="noStrike" dirty="0">
                        <a:solidFill>
                          <a:srgbClr val="010205"/>
                        </a:solidFill>
                        <a:effectLst/>
                        <a:latin typeface="Times New Roman" panose="02020603050405020304" pitchFamily="18" charset="0"/>
                      </a:endParaRPr>
                    </a:p>
                  </a:txBody>
                  <a:tcPr marL="5126" marR="5126" marT="5126" marB="0" anchor="ctr"/>
                </a:tc>
                <a:extLst>
                  <a:ext uri="{0D108BD9-81ED-4DB2-BD59-A6C34878D82A}">
                    <a16:rowId xmlns:a16="http://schemas.microsoft.com/office/drawing/2014/main" val="3309829837"/>
                  </a:ext>
                </a:extLst>
              </a:tr>
              <a:tr h="230655">
                <a:tc vMerge="1">
                  <a:txBody>
                    <a:bodyPr/>
                    <a:lstStyle/>
                    <a:p>
                      <a:endParaRPr lang="lt-LT"/>
                    </a:p>
                  </a:txBody>
                  <a:tcPr/>
                </a:tc>
                <a:tc>
                  <a:txBody>
                    <a:bodyPr/>
                    <a:lstStyle/>
                    <a:p>
                      <a:pPr algn="ctr" fontAlgn="ctr"/>
                      <a:r>
                        <a:rPr lang="lt-LT" sz="1100" u="none" strike="noStrike">
                          <a:effectLst/>
                        </a:rPr>
                        <a:t>II Orų medicininė klasė</a:t>
                      </a:r>
                      <a:endParaRPr lang="lt-LT" sz="1100" b="0" i="0" u="none" strike="noStrike">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5.24</a:t>
                      </a:r>
                      <a:endParaRPr lang="lt-LT" sz="1100" b="0" i="0" u="none" strike="noStrike">
                        <a:solidFill>
                          <a:srgbClr val="010205"/>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3.492</a:t>
                      </a:r>
                      <a:endParaRPr lang="lt-LT" sz="1100" b="0" i="0" u="none" strike="noStrike">
                        <a:solidFill>
                          <a:srgbClr val="010205"/>
                        </a:solidFill>
                        <a:effectLst/>
                        <a:latin typeface="Times New Roman" panose="02020603050405020304" pitchFamily="18" charset="0"/>
                      </a:endParaRPr>
                    </a:p>
                  </a:txBody>
                  <a:tcPr marL="5126" marR="5126" marT="5126" marB="0" anchor="ctr"/>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extLst>
                  <a:ext uri="{0D108BD9-81ED-4DB2-BD59-A6C34878D82A}">
                    <a16:rowId xmlns:a16="http://schemas.microsoft.com/office/drawing/2014/main" val="2875465233"/>
                  </a:ext>
                </a:extLst>
              </a:tr>
              <a:tr h="230655">
                <a:tc vMerge="1">
                  <a:txBody>
                    <a:bodyPr/>
                    <a:lstStyle/>
                    <a:p>
                      <a:endParaRPr lang="lt-LT"/>
                    </a:p>
                  </a:txBody>
                  <a:tcPr/>
                </a:tc>
                <a:tc>
                  <a:txBody>
                    <a:bodyPr/>
                    <a:lstStyle/>
                    <a:p>
                      <a:pPr algn="ctr" fontAlgn="ctr"/>
                      <a:r>
                        <a:rPr lang="lt-LT" sz="1100" u="none" strike="noStrike">
                          <a:effectLst/>
                        </a:rPr>
                        <a:t>III Orų medicininė klasė</a:t>
                      </a:r>
                      <a:endParaRPr lang="lt-LT" sz="1100" b="0" i="0" u="none" strike="noStrike">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4.98</a:t>
                      </a:r>
                      <a:endParaRPr lang="lt-LT" sz="1100" b="0" i="0" u="none" strike="noStrike">
                        <a:solidFill>
                          <a:srgbClr val="010205"/>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2.253</a:t>
                      </a:r>
                      <a:endParaRPr lang="lt-LT" sz="1100" b="0" i="0" u="none" strike="noStrike">
                        <a:solidFill>
                          <a:srgbClr val="010205"/>
                        </a:solidFill>
                        <a:effectLst/>
                        <a:latin typeface="Times New Roman" panose="02020603050405020304" pitchFamily="18" charset="0"/>
                      </a:endParaRPr>
                    </a:p>
                  </a:txBody>
                  <a:tcPr marL="5126" marR="5126" marT="5126" marB="0" anchor="ctr"/>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extLst>
                  <a:ext uri="{0D108BD9-81ED-4DB2-BD59-A6C34878D82A}">
                    <a16:rowId xmlns:a16="http://schemas.microsoft.com/office/drawing/2014/main" val="2304404427"/>
                  </a:ext>
                </a:extLst>
              </a:tr>
              <a:tr h="123016">
                <a:tc vMerge="1">
                  <a:txBody>
                    <a:bodyPr/>
                    <a:lstStyle/>
                    <a:p>
                      <a:endParaRPr lang="lt-LT"/>
                    </a:p>
                  </a:txBody>
                  <a:tcPr/>
                </a:tc>
                <a:tc>
                  <a:txBody>
                    <a:bodyPr/>
                    <a:lstStyle/>
                    <a:p>
                      <a:pPr algn="ctr" fontAlgn="ctr"/>
                      <a:r>
                        <a:rPr lang="lt-LT" sz="1100" u="none" strike="noStrike">
                          <a:effectLst/>
                        </a:rPr>
                        <a:t>Total</a:t>
                      </a:r>
                      <a:endParaRPr lang="lt-LT" sz="1100" b="0" i="0" u="none" strike="noStrike">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5.17</a:t>
                      </a:r>
                      <a:endParaRPr lang="lt-LT" sz="1100" b="0" i="0" u="none" strike="noStrike">
                        <a:solidFill>
                          <a:srgbClr val="010205"/>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2.139</a:t>
                      </a:r>
                      <a:endParaRPr lang="lt-LT" sz="1100" b="0" i="0" u="none" strike="noStrike">
                        <a:solidFill>
                          <a:srgbClr val="010205"/>
                        </a:solidFill>
                        <a:effectLst/>
                        <a:latin typeface="Times New Roman" panose="02020603050405020304" pitchFamily="18" charset="0"/>
                      </a:endParaRPr>
                    </a:p>
                  </a:txBody>
                  <a:tcPr marL="5126" marR="5126" marT="5126" marB="0" anchor="ctr"/>
                </a:tc>
                <a:tc>
                  <a:txBody>
                    <a:bodyPr/>
                    <a:lstStyle/>
                    <a:p>
                      <a:pPr algn="ctr" fontAlgn="b"/>
                      <a:endParaRPr lang="lt-LT" sz="1100" b="0" i="0" u="none" strike="noStrike">
                        <a:solidFill>
                          <a:srgbClr val="000000"/>
                        </a:solidFill>
                        <a:effectLst/>
                        <a:latin typeface="Calibri" panose="020F0502020204030204" pitchFamily="34" charset="0"/>
                      </a:endParaRPr>
                    </a:p>
                  </a:txBody>
                  <a:tcPr marL="5126" marR="5126" marT="5126" marB="0" anchor="b"/>
                </a:tc>
                <a:tc>
                  <a:txBody>
                    <a:bodyPr/>
                    <a:lstStyle/>
                    <a:p>
                      <a:pPr algn="ctr" fontAlgn="b"/>
                      <a:endParaRPr lang="lt-LT" sz="1100" b="0" i="0" u="none" strike="noStrike">
                        <a:solidFill>
                          <a:srgbClr val="000000"/>
                        </a:solidFill>
                        <a:effectLst/>
                        <a:latin typeface="Calibri" panose="020F0502020204030204" pitchFamily="34" charset="0"/>
                      </a:endParaRPr>
                    </a:p>
                  </a:txBody>
                  <a:tcPr marL="5126" marR="5126" marT="5126" marB="0" anchor="b"/>
                </a:tc>
                <a:tc>
                  <a:txBody>
                    <a:bodyPr/>
                    <a:lstStyle/>
                    <a:p>
                      <a:pPr algn="ctr" fontAlgn="b"/>
                      <a:endParaRPr lang="lt-LT" sz="1100" b="0" i="0" u="none" strike="noStrike">
                        <a:solidFill>
                          <a:srgbClr val="000000"/>
                        </a:solidFill>
                        <a:effectLst/>
                        <a:latin typeface="Calibri" panose="020F0502020204030204" pitchFamily="34" charset="0"/>
                      </a:endParaRPr>
                    </a:p>
                  </a:txBody>
                  <a:tcPr marL="5126" marR="5126" marT="5126" marB="0" anchor="b"/>
                </a:tc>
                <a:extLst>
                  <a:ext uri="{0D108BD9-81ED-4DB2-BD59-A6C34878D82A}">
                    <a16:rowId xmlns:a16="http://schemas.microsoft.com/office/drawing/2014/main" val="1245485638"/>
                  </a:ext>
                </a:extLst>
              </a:tr>
              <a:tr h="230655">
                <a:tc rowSpan="4">
                  <a:txBody>
                    <a:bodyPr/>
                    <a:lstStyle/>
                    <a:p>
                      <a:pPr algn="ctr" fontAlgn="ctr"/>
                      <a:r>
                        <a:rPr lang="lt-LT" sz="1100" u="none" strike="noStrike">
                          <a:effectLst/>
                        </a:rPr>
                        <a:t>geroves_jausmas</a:t>
                      </a:r>
                      <a:endParaRPr lang="lt-LT" sz="1100" b="0" i="0" u="none" strike="noStrike">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I Orų medicininė klasė</a:t>
                      </a:r>
                      <a:endParaRPr lang="lt-LT" sz="1100" b="0" i="0" u="none" strike="noStrike">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5.42</a:t>
                      </a:r>
                      <a:endParaRPr lang="lt-LT" sz="1100" b="0" i="0" u="none" strike="noStrike">
                        <a:solidFill>
                          <a:srgbClr val="010205"/>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1.950</a:t>
                      </a:r>
                      <a:endParaRPr lang="lt-LT" sz="1100" b="0" i="0" u="none" strike="noStrike">
                        <a:solidFill>
                          <a:srgbClr val="010205"/>
                        </a:solidFill>
                        <a:effectLst/>
                        <a:latin typeface="Times New Roman" panose="02020603050405020304" pitchFamily="18" charset="0"/>
                      </a:endParaRPr>
                    </a:p>
                  </a:txBody>
                  <a:tcPr marL="5126" marR="5126" marT="5126" marB="0" anchor="ctr"/>
                </a:tc>
                <a:tc rowSpan="3">
                  <a:txBody>
                    <a:bodyPr/>
                    <a:lstStyle/>
                    <a:p>
                      <a:pPr algn="ctr" fontAlgn="ctr"/>
                      <a:r>
                        <a:rPr lang="lt-LT" sz="1100" u="none" strike="noStrike" dirty="0">
                          <a:effectLst/>
                        </a:rPr>
                        <a:t>2</a:t>
                      </a:r>
                      <a:endParaRPr lang="lt-LT" sz="1100" b="0" i="0" u="none" strike="noStrike" dirty="0">
                        <a:solidFill>
                          <a:srgbClr val="010205"/>
                        </a:solidFill>
                        <a:effectLst/>
                        <a:latin typeface="Times New Roman" panose="02020603050405020304" pitchFamily="18" charset="0"/>
                      </a:endParaRPr>
                    </a:p>
                  </a:txBody>
                  <a:tcPr marL="5126" marR="5126" marT="5126" marB="0" anchor="b"/>
                </a:tc>
                <a:tc rowSpan="3">
                  <a:txBody>
                    <a:bodyPr/>
                    <a:lstStyle/>
                    <a:p>
                      <a:pPr algn="ctr" fontAlgn="ctr"/>
                      <a:r>
                        <a:rPr lang="lt-LT" sz="1100" u="none" strike="noStrike" dirty="0">
                          <a:effectLst/>
                        </a:rPr>
                        <a:t>.832</a:t>
                      </a:r>
                      <a:endParaRPr lang="lt-LT" sz="1100" b="0" i="0" u="none" strike="noStrike" dirty="0">
                        <a:solidFill>
                          <a:srgbClr val="010205"/>
                        </a:solidFill>
                        <a:effectLst/>
                        <a:latin typeface="Times New Roman" panose="02020603050405020304" pitchFamily="18" charset="0"/>
                      </a:endParaRPr>
                    </a:p>
                  </a:txBody>
                  <a:tcPr marL="5126" marR="5126" marT="5126" marB="0" anchor="b"/>
                </a:tc>
                <a:tc rowSpan="3">
                  <a:txBody>
                    <a:bodyPr/>
                    <a:lstStyle/>
                    <a:p>
                      <a:pPr algn="ctr" fontAlgn="ctr"/>
                      <a:r>
                        <a:rPr lang="lt-LT" sz="1100" u="none" strike="noStrike" dirty="0">
                          <a:effectLst/>
                        </a:rPr>
                        <a:t>0.437</a:t>
                      </a:r>
                      <a:endParaRPr lang="lt-LT" sz="1100" b="0" i="0" u="none" strike="noStrike" dirty="0">
                        <a:solidFill>
                          <a:srgbClr val="010205"/>
                        </a:solidFill>
                        <a:effectLst/>
                        <a:latin typeface="Times New Roman" panose="02020603050405020304" pitchFamily="18" charset="0"/>
                      </a:endParaRPr>
                    </a:p>
                  </a:txBody>
                  <a:tcPr marL="5126" marR="5126" marT="5126" marB="0" anchor="b"/>
                </a:tc>
                <a:extLst>
                  <a:ext uri="{0D108BD9-81ED-4DB2-BD59-A6C34878D82A}">
                    <a16:rowId xmlns:a16="http://schemas.microsoft.com/office/drawing/2014/main" val="2404078582"/>
                  </a:ext>
                </a:extLst>
              </a:tr>
              <a:tr h="230655">
                <a:tc vMerge="1">
                  <a:txBody>
                    <a:bodyPr/>
                    <a:lstStyle/>
                    <a:p>
                      <a:endParaRPr lang="lt-LT"/>
                    </a:p>
                  </a:txBody>
                  <a:tcPr/>
                </a:tc>
                <a:tc>
                  <a:txBody>
                    <a:bodyPr/>
                    <a:lstStyle/>
                    <a:p>
                      <a:pPr algn="ctr" fontAlgn="ctr"/>
                      <a:r>
                        <a:rPr lang="lt-LT" sz="1100" u="none" strike="noStrike">
                          <a:effectLst/>
                        </a:rPr>
                        <a:t>II Orų medicininė klasė</a:t>
                      </a:r>
                      <a:endParaRPr lang="lt-LT" sz="1100" b="0" i="0" u="none" strike="noStrike">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4.88</a:t>
                      </a:r>
                      <a:endParaRPr lang="lt-LT" sz="1100" b="0" i="0" u="none" strike="noStrike">
                        <a:solidFill>
                          <a:srgbClr val="010205"/>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3.295</a:t>
                      </a:r>
                      <a:endParaRPr lang="lt-LT" sz="1100" b="0" i="0" u="none" strike="noStrike">
                        <a:solidFill>
                          <a:srgbClr val="010205"/>
                        </a:solidFill>
                        <a:effectLst/>
                        <a:latin typeface="Times New Roman" panose="02020603050405020304" pitchFamily="18" charset="0"/>
                      </a:endParaRPr>
                    </a:p>
                  </a:txBody>
                  <a:tcPr marL="5126" marR="5126" marT="5126" marB="0" anchor="ctr"/>
                </a:tc>
                <a:tc vMerge="1">
                  <a:txBody>
                    <a:bodyPr/>
                    <a:lstStyle/>
                    <a:p>
                      <a:pPr algn="r" fontAlgn="ctr"/>
                      <a:r>
                        <a:rPr lang="lt-LT" sz="1100" u="none" strike="noStrike" dirty="0">
                          <a:effectLst/>
                        </a:rPr>
                        <a:t>2</a:t>
                      </a:r>
                      <a:endParaRPr lang="lt-LT" sz="1100" b="0" i="0" u="none" strike="noStrike" dirty="0">
                        <a:solidFill>
                          <a:srgbClr val="010205"/>
                        </a:solidFill>
                        <a:effectLst/>
                        <a:latin typeface="Times New Roman" panose="02020603050405020304" pitchFamily="18" charset="0"/>
                      </a:endParaRPr>
                    </a:p>
                  </a:txBody>
                  <a:tcPr marL="5126" marR="5126" marT="5126" marB="0" anchor="ctr"/>
                </a:tc>
                <a:tc vMerge="1">
                  <a:txBody>
                    <a:bodyPr/>
                    <a:lstStyle/>
                    <a:p>
                      <a:pPr algn="r" fontAlgn="ctr"/>
                      <a:r>
                        <a:rPr lang="lt-LT" sz="1100" u="none" strike="noStrike" dirty="0">
                          <a:effectLst/>
                        </a:rPr>
                        <a:t>.832</a:t>
                      </a:r>
                      <a:endParaRPr lang="lt-LT" sz="1100" b="0" i="0" u="none" strike="noStrike" dirty="0">
                        <a:solidFill>
                          <a:srgbClr val="010205"/>
                        </a:solidFill>
                        <a:effectLst/>
                        <a:latin typeface="Times New Roman" panose="02020603050405020304" pitchFamily="18" charset="0"/>
                      </a:endParaRPr>
                    </a:p>
                  </a:txBody>
                  <a:tcPr marL="5126" marR="5126" marT="5126" marB="0" anchor="ctr"/>
                </a:tc>
                <a:tc vMerge="1">
                  <a:txBody>
                    <a:bodyPr/>
                    <a:lstStyle/>
                    <a:p>
                      <a:pPr algn="r" fontAlgn="ctr"/>
                      <a:r>
                        <a:rPr lang="lt-LT" sz="1100" u="none" strike="noStrike" dirty="0">
                          <a:effectLst/>
                        </a:rPr>
                        <a:t>.437</a:t>
                      </a:r>
                      <a:endParaRPr lang="lt-LT" sz="1100" b="0" i="0" u="none" strike="noStrike" dirty="0">
                        <a:solidFill>
                          <a:srgbClr val="010205"/>
                        </a:solidFill>
                        <a:effectLst/>
                        <a:latin typeface="Times New Roman" panose="02020603050405020304" pitchFamily="18" charset="0"/>
                      </a:endParaRPr>
                    </a:p>
                  </a:txBody>
                  <a:tcPr marL="5126" marR="5126" marT="5126" marB="0" anchor="ctr"/>
                </a:tc>
                <a:extLst>
                  <a:ext uri="{0D108BD9-81ED-4DB2-BD59-A6C34878D82A}">
                    <a16:rowId xmlns:a16="http://schemas.microsoft.com/office/drawing/2014/main" val="1931956110"/>
                  </a:ext>
                </a:extLst>
              </a:tr>
              <a:tr h="230655">
                <a:tc vMerge="1">
                  <a:txBody>
                    <a:bodyPr/>
                    <a:lstStyle/>
                    <a:p>
                      <a:endParaRPr lang="lt-LT"/>
                    </a:p>
                  </a:txBody>
                  <a:tcPr/>
                </a:tc>
                <a:tc>
                  <a:txBody>
                    <a:bodyPr/>
                    <a:lstStyle/>
                    <a:p>
                      <a:pPr algn="ctr" fontAlgn="ctr"/>
                      <a:r>
                        <a:rPr lang="lt-LT" sz="1100" u="none" strike="noStrike">
                          <a:effectLst/>
                        </a:rPr>
                        <a:t>III Orų medicininė klasė</a:t>
                      </a:r>
                      <a:endParaRPr lang="lt-LT" sz="1100" b="0" i="0" u="none" strike="noStrike">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5.04</a:t>
                      </a:r>
                      <a:endParaRPr lang="lt-LT" sz="1100" b="0" i="0" u="none" strike="noStrike">
                        <a:solidFill>
                          <a:srgbClr val="010205"/>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2.307</a:t>
                      </a:r>
                      <a:endParaRPr lang="lt-LT" sz="1100" b="0" i="0" u="none" strike="noStrike">
                        <a:solidFill>
                          <a:srgbClr val="010205"/>
                        </a:solidFill>
                        <a:effectLst/>
                        <a:latin typeface="Times New Roman" panose="02020603050405020304" pitchFamily="18" charset="0"/>
                      </a:endParaRPr>
                    </a:p>
                  </a:txBody>
                  <a:tcPr marL="5126" marR="5126" marT="5126" marB="0" anchor="ctr"/>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tc vMerge="1">
                  <a:txBody>
                    <a:bodyPr/>
                    <a:lstStyle/>
                    <a:p>
                      <a:pPr algn="l" fontAlgn="b"/>
                      <a:endParaRPr lang="lt-LT" sz="1100" b="0" i="0" u="none" strike="noStrike" dirty="0">
                        <a:solidFill>
                          <a:srgbClr val="000000"/>
                        </a:solidFill>
                        <a:effectLst/>
                        <a:latin typeface="Calibri" panose="020F0502020204030204" pitchFamily="34" charset="0"/>
                      </a:endParaRPr>
                    </a:p>
                  </a:txBody>
                  <a:tcPr marL="5126" marR="5126" marT="5126" marB="0" anchor="b"/>
                </a:tc>
                <a:extLst>
                  <a:ext uri="{0D108BD9-81ED-4DB2-BD59-A6C34878D82A}">
                    <a16:rowId xmlns:a16="http://schemas.microsoft.com/office/drawing/2014/main" val="4257569077"/>
                  </a:ext>
                </a:extLst>
              </a:tr>
              <a:tr h="128142">
                <a:tc vMerge="1">
                  <a:txBody>
                    <a:bodyPr/>
                    <a:lstStyle/>
                    <a:p>
                      <a:endParaRPr lang="lt-LT"/>
                    </a:p>
                  </a:txBody>
                  <a:tcPr/>
                </a:tc>
                <a:tc>
                  <a:txBody>
                    <a:bodyPr/>
                    <a:lstStyle/>
                    <a:p>
                      <a:pPr algn="ctr" fontAlgn="ctr"/>
                      <a:r>
                        <a:rPr lang="lt-LT" sz="1100" u="none" strike="noStrike">
                          <a:effectLst/>
                        </a:rPr>
                        <a:t>Total</a:t>
                      </a:r>
                      <a:endParaRPr lang="lt-LT" sz="1100" b="0" i="0" u="none" strike="noStrike">
                        <a:solidFill>
                          <a:srgbClr val="264A60"/>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5.25</a:t>
                      </a:r>
                      <a:endParaRPr lang="lt-LT" sz="1100" b="0" i="0" u="none" strike="noStrike">
                        <a:solidFill>
                          <a:srgbClr val="010205"/>
                        </a:solidFill>
                        <a:effectLst/>
                        <a:latin typeface="Times New Roman" panose="02020603050405020304" pitchFamily="18" charset="0"/>
                      </a:endParaRPr>
                    </a:p>
                  </a:txBody>
                  <a:tcPr marL="5126" marR="5126" marT="5126" marB="0" anchor="ctr"/>
                </a:tc>
                <a:tc>
                  <a:txBody>
                    <a:bodyPr/>
                    <a:lstStyle/>
                    <a:p>
                      <a:pPr algn="ctr" fontAlgn="ctr"/>
                      <a:r>
                        <a:rPr lang="lt-LT" sz="1100" u="none" strike="noStrike">
                          <a:effectLst/>
                        </a:rPr>
                        <a:t>2.212</a:t>
                      </a:r>
                      <a:endParaRPr lang="lt-LT" sz="1100" b="0" i="0" u="none" strike="noStrike">
                        <a:solidFill>
                          <a:srgbClr val="010205"/>
                        </a:solidFill>
                        <a:effectLst/>
                        <a:latin typeface="Times New Roman" panose="02020603050405020304" pitchFamily="18" charset="0"/>
                      </a:endParaRPr>
                    </a:p>
                  </a:txBody>
                  <a:tcPr marL="5126" marR="5126" marT="5126" marB="0" anchor="ctr"/>
                </a:tc>
                <a:tc>
                  <a:txBody>
                    <a:bodyPr/>
                    <a:lstStyle/>
                    <a:p>
                      <a:pPr algn="ctr" fontAlgn="b"/>
                      <a:endParaRPr lang="lt-LT" sz="1100" b="0" i="0" u="none" strike="noStrike">
                        <a:solidFill>
                          <a:srgbClr val="000000"/>
                        </a:solidFill>
                        <a:effectLst/>
                        <a:latin typeface="Calibri" panose="020F0502020204030204" pitchFamily="34" charset="0"/>
                      </a:endParaRPr>
                    </a:p>
                  </a:txBody>
                  <a:tcPr marL="5126" marR="5126" marT="5126" marB="0" anchor="b"/>
                </a:tc>
                <a:tc>
                  <a:txBody>
                    <a:bodyPr/>
                    <a:lstStyle/>
                    <a:p>
                      <a:pPr algn="ctr" fontAlgn="b"/>
                      <a:endParaRPr lang="lt-LT" sz="1100" b="0" i="0" u="none" strike="noStrike">
                        <a:solidFill>
                          <a:srgbClr val="000000"/>
                        </a:solidFill>
                        <a:effectLst/>
                        <a:latin typeface="Calibri" panose="020F0502020204030204" pitchFamily="34" charset="0"/>
                      </a:endParaRPr>
                    </a:p>
                  </a:txBody>
                  <a:tcPr marL="5126" marR="5126" marT="5126" marB="0" anchor="b"/>
                </a:tc>
                <a:tc>
                  <a:txBody>
                    <a:bodyPr/>
                    <a:lstStyle/>
                    <a:p>
                      <a:pPr algn="ctr" fontAlgn="b"/>
                      <a:endParaRPr lang="lt-LT" sz="1100" b="0" i="0" u="none" strike="noStrike" dirty="0">
                        <a:solidFill>
                          <a:srgbClr val="000000"/>
                        </a:solidFill>
                        <a:effectLst/>
                        <a:latin typeface="Calibri" panose="020F0502020204030204" pitchFamily="34" charset="0"/>
                      </a:endParaRPr>
                    </a:p>
                  </a:txBody>
                  <a:tcPr marL="5126" marR="5126" marT="5126" marB="0" anchor="b"/>
                </a:tc>
                <a:extLst>
                  <a:ext uri="{0D108BD9-81ED-4DB2-BD59-A6C34878D82A}">
                    <a16:rowId xmlns:a16="http://schemas.microsoft.com/office/drawing/2014/main" val="537099820"/>
                  </a:ext>
                </a:extLst>
              </a:tr>
            </a:tbl>
          </a:graphicData>
        </a:graphic>
      </p:graphicFrame>
      <p:sp>
        <p:nvSpPr>
          <p:cNvPr id="6" name="TextBox 5">
            <a:extLst>
              <a:ext uri="{FF2B5EF4-FFF2-40B4-BE49-F238E27FC236}">
                <a16:creationId xmlns:a16="http://schemas.microsoft.com/office/drawing/2014/main" id="{04215D5D-EB00-095F-8363-28CDE878E600}"/>
              </a:ext>
            </a:extLst>
          </p:cNvPr>
          <p:cNvSpPr txBox="1"/>
          <p:nvPr/>
        </p:nvSpPr>
        <p:spPr>
          <a:xfrm>
            <a:off x="4591280" y="6398696"/>
            <a:ext cx="4572000" cy="369332"/>
          </a:xfrm>
          <a:prstGeom prst="rect">
            <a:avLst/>
          </a:prstGeom>
          <a:noFill/>
        </p:spPr>
        <p:txBody>
          <a:bodyPr wrap="square">
            <a:spAutoFit/>
          </a:bodyPr>
          <a:lstStyle/>
          <a:p>
            <a:r>
              <a:rPr lang="lt-LT" sz="1800" dirty="0">
                <a:solidFill>
                  <a:srgbClr val="264A60"/>
                </a:solidFill>
                <a:effectLst/>
                <a:latin typeface="Times New Roman" panose="02020603050405020304" pitchFamily="18" charset="0"/>
                <a:ea typeface="Arial" panose="020B0604020202020204" pitchFamily="34" charset="0"/>
              </a:rPr>
              <a:t>Eta-</a:t>
            </a:r>
            <a:r>
              <a:rPr lang="lt-LT" sz="1800" dirty="0" err="1">
                <a:solidFill>
                  <a:srgbClr val="264A60"/>
                </a:solidFill>
                <a:effectLst/>
                <a:latin typeface="Times New Roman" panose="02020603050405020304" pitchFamily="18" charset="0"/>
                <a:ea typeface="Arial" panose="020B0604020202020204" pitchFamily="34" charset="0"/>
              </a:rPr>
              <a:t>squared</a:t>
            </a:r>
            <a:r>
              <a:rPr lang="lt-LT" sz="1800" dirty="0">
                <a:solidFill>
                  <a:srgbClr val="264A60"/>
                </a:solidFill>
                <a:effectLst/>
                <a:latin typeface="Times New Roman" panose="02020603050405020304" pitchFamily="18" charset="0"/>
                <a:ea typeface="Arial" panose="020B0604020202020204" pitchFamily="34" charset="0"/>
              </a:rPr>
              <a:t> </a:t>
            </a:r>
            <a:r>
              <a:rPr lang="en-US" sz="1800" dirty="0" err="1">
                <a:solidFill>
                  <a:srgbClr val="264A60"/>
                </a:solidFill>
                <a:effectLst/>
                <a:latin typeface="Times New Roman" panose="02020603050405020304" pitchFamily="18" charset="0"/>
                <a:ea typeface="Arial" panose="020B0604020202020204" pitchFamily="34" charset="0"/>
              </a:rPr>
              <a:t>efekto</a:t>
            </a:r>
            <a:r>
              <a:rPr lang="en-US" sz="1800" dirty="0">
                <a:solidFill>
                  <a:srgbClr val="264A60"/>
                </a:solidFill>
                <a:effectLst/>
                <a:latin typeface="Times New Roman" panose="02020603050405020304" pitchFamily="18" charset="0"/>
                <a:ea typeface="Arial" panose="020B0604020202020204" pitchFamily="34" charset="0"/>
              </a:rPr>
              <a:t> </a:t>
            </a:r>
            <a:r>
              <a:rPr lang="en-US" sz="1800" dirty="0" err="1">
                <a:solidFill>
                  <a:srgbClr val="264A60"/>
                </a:solidFill>
                <a:effectLst/>
                <a:latin typeface="Times New Roman" panose="02020603050405020304" pitchFamily="18" charset="0"/>
                <a:ea typeface="Arial" panose="020B0604020202020204" pitchFamily="34" charset="0"/>
              </a:rPr>
              <a:t>dydis</a:t>
            </a:r>
            <a:r>
              <a:rPr lang="en-US" sz="1800" dirty="0">
                <a:solidFill>
                  <a:srgbClr val="264A60"/>
                </a:solidFill>
                <a:effectLst/>
                <a:latin typeface="Times New Roman" panose="02020603050405020304" pitchFamily="18" charset="0"/>
                <a:ea typeface="Arial" panose="020B0604020202020204" pitchFamily="34" charset="0"/>
              </a:rPr>
              <a:t> </a:t>
            </a:r>
            <a:r>
              <a:rPr lang="lt-LT" sz="1800" dirty="0">
                <a:solidFill>
                  <a:srgbClr val="264A60"/>
                </a:solidFill>
                <a:effectLst/>
                <a:latin typeface="Times New Roman" panose="02020603050405020304" pitchFamily="18" charset="0"/>
                <a:ea typeface="Arial" panose="020B0604020202020204" pitchFamily="34" charset="0"/>
              </a:rPr>
              <a:t>0</a:t>
            </a:r>
            <a:r>
              <a:rPr lang="lt-LT" sz="1800" dirty="0">
                <a:solidFill>
                  <a:srgbClr val="010205"/>
                </a:solidFill>
                <a:effectLst/>
                <a:latin typeface="Times New Roman" panose="02020603050405020304" pitchFamily="18" charset="0"/>
                <a:ea typeface="Arial" panose="020B0604020202020204" pitchFamily="34" charset="0"/>
              </a:rPr>
              <a:t>.077</a:t>
            </a:r>
            <a:r>
              <a:rPr lang="en-US" sz="1800" dirty="0">
                <a:solidFill>
                  <a:srgbClr val="010205"/>
                </a:solidFill>
                <a:effectLst/>
                <a:latin typeface="Times New Roman" panose="02020603050405020304" pitchFamily="18" charset="0"/>
                <a:ea typeface="Arial" panose="020B0604020202020204" pitchFamily="34" charset="0"/>
              </a:rPr>
              <a:t>- </a:t>
            </a:r>
            <a:r>
              <a:rPr lang="en-US" sz="1800" dirty="0" err="1">
                <a:solidFill>
                  <a:srgbClr val="010205"/>
                </a:solidFill>
                <a:effectLst/>
                <a:latin typeface="Times New Roman" panose="02020603050405020304" pitchFamily="18" charset="0"/>
                <a:ea typeface="Arial" panose="020B0604020202020204" pitchFamily="34" charset="0"/>
              </a:rPr>
              <a:t>vidutinis</a:t>
            </a:r>
            <a:endParaRPr lang="lt-LT" dirty="0"/>
          </a:p>
        </p:txBody>
      </p:sp>
      <p:pic>
        <p:nvPicPr>
          <p:cNvPr id="10" name="Picture 9">
            <a:extLst>
              <a:ext uri="{FF2B5EF4-FFF2-40B4-BE49-F238E27FC236}">
                <a16:creationId xmlns:a16="http://schemas.microsoft.com/office/drawing/2014/main" id="{6AD95843-35D3-8D3B-E61A-07CFAF235B48}"/>
              </a:ext>
            </a:extLst>
          </p:cNvPr>
          <p:cNvPicPr>
            <a:picLocks noChangeAspect="1"/>
          </p:cNvPicPr>
          <p:nvPr/>
        </p:nvPicPr>
        <p:blipFill>
          <a:blip r:embed="rId3"/>
          <a:stretch>
            <a:fillRect/>
          </a:stretch>
        </p:blipFill>
        <p:spPr>
          <a:xfrm>
            <a:off x="2035475" y="2480405"/>
            <a:ext cx="6674849" cy="3822080"/>
          </a:xfrm>
          <a:prstGeom prst="rect">
            <a:avLst/>
          </a:prstGeom>
        </p:spPr>
      </p:pic>
    </p:spTree>
    <p:extLst>
      <p:ext uri="{BB962C8B-B14F-4D97-AF65-F5344CB8AC3E}">
        <p14:creationId xmlns:p14="http://schemas.microsoft.com/office/powerpoint/2010/main" val="129805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3D3645-631C-440E-5F5F-FD0061256922}"/>
              </a:ext>
            </a:extLst>
          </p:cNvPr>
          <p:cNvPicPr>
            <a:picLocks noChangeAspect="1"/>
          </p:cNvPicPr>
          <p:nvPr/>
        </p:nvPicPr>
        <p:blipFill>
          <a:blip r:embed="rId2"/>
          <a:stretch>
            <a:fillRect/>
          </a:stretch>
        </p:blipFill>
        <p:spPr>
          <a:xfrm>
            <a:off x="132334" y="3320080"/>
            <a:ext cx="2108018" cy="2317326"/>
          </a:xfrm>
          <a:prstGeom prst="rect">
            <a:avLst/>
          </a:prstGeom>
        </p:spPr>
      </p:pic>
      <p:pic>
        <p:nvPicPr>
          <p:cNvPr id="7" name="Picture 6">
            <a:extLst>
              <a:ext uri="{FF2B5EF4-FFF2-40B4-BE49-F238E27FC236}">
                <a16:creationId xmlns:a16="http://schemas.microsoft.com/office/drawing/2014/main" id="{F529C16C-E18D-FA4C-D520-54E3D13476D9}"/>
              </a:ext>
            </a:extLst>
          </p:cNvPr>
          <p:cNvPicPr>
            <a:picLocks noChangeAspect="1"/>
          </p:cNvPicPr>
          <p:nvPr/>
        </p:nvPicPr>
        <p:blipFill>
          <a:blip r:embed="rId3"/>
          <a:stretch>
            <a:fillRect/>
          </a:stretch>
        </p:blipFill>
        <p:spPr>
          <a:xfrm>
            <a:off x="5299488" y="967233"/>
            <a:ext cx="2416603" cy="1986447"/>
          </a:xfrm>
          <a:prstGeom prst="rect">
            <a:avLst/>
          </a:prstGeom>
        </p:spPr>
      </p:pic>
      <p:pic>
        <p:nvPicPr>
          <p:cNvPr id="9" name="Picture 8">
            <a:extLst>
              <a:ext uri="{FF2B5EF4-FFF2-40B4-BE49-F238E27FC236}">
                <a16:creationId xmlns:a16="http://schemas.microsoft.com/office/drawing/2014/main" id="{71939E93-38E3-3347-0B6D-C703D1BACF25}"/>
              </a:ext>
            </a:extLst>
          </p:cNvPr>
          <p:cNvPicPr>
            <a:picLocks noChangeAspect="1"/>
          </p:cNvPicPr>
          <p:nvPr/>
        </p:nvPicPr>
        <p:blipFill>
          <a:blip r:embed="rId4"/>
          <a:stretch>
            <a:fillRect/>
          </a:stretch>
        </p:blipFill>
        <p:spPr>
          <a:xfrm>
            <a:off x="7819477" y="2953679"/>
            <a:ext cx="1278179" cy="1323028"/>
          </a:xfrm>
          <a:prstGeom prst="rect">
            <a:avLst/>
          </a:prstGeom>
        </p:spPr>
      </p:pic>
      <p:pic>
        <p:nvPicPr>
          <p:cNvPr id="11" name="Picture 10">
            <a:extLst>
              <a:ext uri="{FF2B5EF4-FFF2-40B4-BE49-F238E27FC236}">
                <a16:creationId xmlns:a16="http://schemas.microsoft.com/office/drawing/2014/main" id="{4C8A34FD-B914-37EA-6AFA-5AD6C431CB59}"/>
              </a:ext>
            </a:extLst>
          </p:cNvPr>
          <p:cNvPicPr>
            <a:picLocks noChangeAspect="1"/>
          </p:cNvPicPr>
          <p:nvPr/>
        </p:nvPicPr>
        <p:blipFill>
          <a:blip r:embed="rId5"/>
          <a:stretch>
            <a:fillRect/>
          </a:stretch>
        </p:blipFill>
        <p:spPr>
          <a:xfrm>
            <a:off x="7870603" y="913735"/>
            <a:ext cx="1227052" cy="1932878"/>
          </a:xfrm>
          <a:prstGeom prst="rect">
            <a:avLst/>
          </a:prstGeom>
        </p:spPr>
      </p:pic>
      <p:pic>
        <p:nvPicPr>
          <p:cNvPr id="13" name="Picture 12">
            <a:extLst>
              <a:ext uri="{FF2B5EF4-FFF2-40B4-BE49-F238E27FC236}">
                <a16:creationId xmlns:a16="http://schemas.microsoft.com/office/drawing/2014/main" id="{C3E23B47-2BF7-24A7-1BD1-62B2C26E383D}"/>
              </a:ext>
            </a:extLst>
          </p:cNvPr>
          <p:cNvPicPr>
            <a:picLocks noChangeAspect="1"/>
          </p:cNvPicPr>
          <p:nvPr/>
        </p:nvPicPr>
        <p:blipFill>
          <a:blip r:embed="rId6"/>
          <a:stretch>
            <a:fillRect/>
          </a:stretch>
        </p:blipFill>
        <p:spPr>
          <a:xfrm>
            <a:off x="132334" y="821407"/>
            <a:ext cx="2435754" cy="2438401"/>
          </a:xfrm>
          <a:prstGeom prst="rect">
            <a:avLst/>
          </a:prstGeom>
        </p:spPr>
      </p:pic>
      <p:pic>
        <p:nvPicPr>
          <p:cNvPr id="15" name="Picture 14">
            <a:extLst>
              <a:ext uri="{FF2B5EF4-FFF2-40B4-BE49-F238E27FC236}">
                <a16:creationId xmlns:a16="http://schemas.microsoft.com/office/drawing/2014/main" id="{AB245467-95E5-2034-BE58-1ED5F3FAD06E}"/>
              </a:ext>
            </a:extLst>
          </p:cNvPr>
          <p:cNvPicPr>
            <a:picLocks noChangeAspect="1"/>
          </p:cNvPicPr>
          <p:nvPr/>
        </p:nvPicPr>
        <p:blipFill>
          <a:blip r:embed="rId7"/>
          <a:stretch>
            <a:fillRect/>
          </a:stretch>
        </p:blipFill>
        <p:spPr>
          <a:xfrm>
            <a:off x="2697151" y="857251"/>
            <a:ext cx="2446326" cy="2438401"/>
          </a:xfrm>
          <a:prstGeom prst="rect">
            <a:avLst/>
          </a:prstGeom>
        </p:spPr>
      </p:pic>
      <p:pic>
        <p:nvPicPr>
          <p:cNvPr id="17" name="Picture 16">
            <a:extLst>
              <a:ext uri="{FF2B5EF4-FFF2-40B4-BE49-F238E27FC236}">
                <a16:creationId xmlns:a16="http://schemas.microsoft.com/office/drawing/2014/main" id="{4C0205A0-801F-9283-51FC-816FCA08A12E}"/>
              </a:ext>
            </a:extLst>
          </p:cNvPr>
          <p:cNvPicPr>
            <a:picLocks noChangeAspect="1"/>
          </p:cNvPicPr>
          <p:nvPr/>
        </p:nvPicPr>
        <p:blipFill>
          <a:blip r:embed="rId8"/>
          <a:stretch>
            <a:fillRect/>
          </a:stretch>
        </p:blipFill>
        <p:spPr>
          <a:xfrm>
            <a:off x="7804998" y="4447943"/>
            <a:ext cx="1266753" cy="1496322"/>
          </a:xfrm>
          <a:prstGeom prst="rect">
            <a:avLst/>
          </a:prstGeom>
        </p:spPr>
      </p:pic>
      <p:pic>
        <p:nvPicPr>
          <p:cNvPr id="19" name="Picture 18">
            <a:extLst>
              <a:ext uri="{FF2B5EF4-FFF2-40B4-BE49-F238E27FC236}">
                <a16:creationId xmlns:a16="http://schemas.microsoft.com/office/drawing/2014/main" id="{DAD1F02C-0CDC-1E14-CEF8-3E74D812B03C}"/>
              </a:ext>
            </a:extLst>
          </p:cNvPr>
          <p:cNvPicPr>
            <a:picLocks noChangeAspect="1"/>
          </p:cNvPicPr>
          <p:nvPr/>
        </p:nvPicPr>
        <p:blipFill>
          <a:blip r:embed="rId9"/>
          <a:stretch>
            <a:fillRect/>
          </a:stretch>
        </p:blipFill>
        <p:spPr>
          <a:xfrm>
            <a:off x="5306598" y="3077250"/>
            <a:ext cx="1215492" cy="1540543"/>
          </a:xfrm>
          <a:prstGeom prst="rect">
            <a:avLst/>
          </a:prstGeom>
        </p:spPr>
      </p:pic>
      <p:pic>
        <p:nvPicPr>
          <p:cNvPr id="21" name="Picture 20">
            <a:extLst>
              <a:ext uri="{FF2B5EF4-FFF2-40B4-BE49-F238E27FC236}">
                <a16:creationId xmlns:a16="http://schemas.microsoft.com/office/drawing/2014/main" id="{DCC316F7-017A-53D4-7F63-1AD9561DE081}"/>
              </a:ext>
            </a:extLst>
          </p:cNvPr>
          <p:cNvPicPr>
            <a:picLocks noChangeAspect="1"/>
          </p:cNvPicPr>
          <p:nvPr/>
        </p:nvPicPr>
        <p:blipFill>
          <a:blip r:embed="rId10"/>
          <a:stretch>
            <a:fillRect/>
          </a:stretch>
        </p:blipFill>
        <p:spPr>
          <a:xfrm>
            <a:off x="2381408" y="4478744"/>
            <a:ext cx="941985" cy="1079309"/>
          </a:xfrm>
          <a:prstGeom prst="rect">
            <a:avLst/>
          </a:prstGeom>
        </p:spPr>
      </p:pic>
      <p:pic>
        <p:nvPicPr>
          <p:cNvPr id="23" name="Picture 22">
            <a:extLst>
              <a:ext uri="{FF2B5EF4-FFF2-40B4-BE49-F238E27FC236}">
                <a16:creationId xmlns:a16="http://schemas.microsoft.com/office/drawing/2014/main" id="{EC2893C3-710B-0110-F2C8-2A993BF4D9E7}"/>
              </a:ext>
            </a:extLst>
          </p:cNvPr>
          <p:cNvPicPr>
            <a:picLocks noChangeAspect="1"/>
          </p:cNvPicPr>
          <p:nvPr/>
        </p:nvPicPr>
        <p:blipFill>
          <a:blip r:embed="rId11"/>
          <a:stretch>
            <a:fillRect/>
          </a:stretch>
        </p:blipFill>
        <p:spPr>
          <a:xfrm>
            <a:off x="2447494" y="3320081"/>
            <a:ext cx="809812" cy="1079309"/>
          </a:xfrm>
          <a:prstGeom prst="rect">
            <a:avLst/>
          </a:prstGeom>
        </p:spPr>
      </p:pic>
      <p:pic>
        <p:nvPicPr>
          <p:cNvPr id="25" name="Picture 24">
            <a:extLst>
              <a:ext uri="{FF2B5EF4-FFF2-40B4-BE49-F238E27FC236}">
                <a16:creationId xmlns:a16="http://schemas.microsoft.com/office/drawing/2014/main" id="{C28E566C-5D7D-B072-1800-E11078E987DE}"/>
              </a:ext>
            </a:extLst>
          </p:cNvPr>
          <p:cNvPicPr>
            <a:picLocks noChangeAspect="1"/>
          </p:cNvPicPr>
          <p:nvPr/>
        </p:nvPicPr>
        <p:blipFill>
          <a:blip r:embed="rId12"/>
          <a:stretch>
            <a:fillRect/>
          </a:stretch>
        </p:blipFill>
        <p:spPr>
          <a:xfrm>
            <a:off x="6654322" y="3077250"/>
            <a:ext cx="1039521" cy="1540543"/>
          </a:xfrm>
          <a:prstGeom prst="rect">
            <a:avLst/>
          </a:prstGeom>
        </p:spPr>
      </p:pic>
      <p:pic>
        <p:nvPicPr>
          <p:cNvPr id="27" name="Picture 26">
            <a:extLst>
              <a:ext uri="{FF2B5EF4-FFF2-40B4-BE49-F238E27FC236}">
                <a16:creationId xmlns:a16="http://schemas.microsoft.com/office/drawing/2014/main" id="{414D6610-8397-F270-8B7F-18F0F2429E1C}"/>
              </a:ext>
            </a:extLst>
          </p:cNvPr>
          <p:cNvPicPr>
            <a:picLocks noChangeAspect="1"/>
          </p:cNvPicPr>
          <p:nvPr/>
        </p:nvPicPr>
        <p:blipFill>
          <a:blip r:embed="rId13"/>
          <a:stretch>
            <a:fillRect/>
          </a:stretch>
        </p:blipFill>
        <p:spPr>
          <a:xfrm>
            <a:off x="6927004" y="4741362"/>
            <a:ext cx="766838" cy="1173666"/>
          </a:xfrm>
          <a:prstGeom prst="rect">
            <a:avLst/>
          </a:prstGeom>
        </p:spPr>
      </p:pic>
      <p:pic>
        <p:nvPicPr>
          <p:cNvPr id="29" name="Picture 28">
            <a:extLst>
              <a:ext uri="{FF2B5EF4-FFF2-40B4-BE49-F238E27FC236}">
                <a16:creationId xmlns:a16="http://schemas.microsoft.com/office/drawing/2014/main" id="{40021B88-7B08-6814-E5F3-28006CC93BF2}"/>
              </a:ext>
            </a:extLst>
          </p:cNvPr>
          <p:cNvPicPr>
            <a:picLocks noChangeAspect="1"/>
          </p:cNvPicPr>
          <p:nvPr/>
        </p:nvPicPr>
        <p:blipFill>
          <a:blip r:embed="rId14"/>
          <a:stretch>
            <a:fillRect/>
          </a:stretch>
        </p:blipFill>
        <p:spPr>
          <a:xfrm>
            <a:off x="5979265" y="4726362"/>
            <a:ext cx="836585" cy="1164407"/>
          </a:xfrm>
          <a:prstGeom prst="rect">
            <a:avLst/>
          </a:prstGeom>
        </p:spPr>
      </p:pic>
      <p:pic>
        <p:nvPicPr>
          <p:cNvPr id="31" name="Picture 30">
            <a:extLst>
              <a:ext uri="{FF2B5EF4-FFF2-40B4-BE49-F238E27FC236}">
                <a16:creationId xmlns:a16="http://schemas.microsoft.com/office/drawing/2014/main" id="{4EDF0CE3-9D51-ADE3-4F87-71B451A813D3}"/>
              </a:ext>
            </a:extLst>
          </p:cNvPr>
          <p:cNvPicPr>
            <a:picLocks noChangeAspect="1"/>
          </p:cNvPicPr>
          <p:nvPr/>
        </p:nvPicPr>
        <p:blipFill>
          <a:blip r:embed="rId15"/>
          <a:stretch>
            <a:fillRect/>
          </a:stretch>
        </p:blipFill>
        <p:spPr>
          <a:xfrm>
            <a:off x="5213077" y="4717923"/>
            <a:ext cx="688450" cy="1173667"/>
          </a:xfrm>
          <a:prstGeom prst="rect">
            <a:avLst/>
          </a:prstGeom>
        </p:spPr>
      </p:pic>
      <p:pic>
        <p:nvPicPr>
          <p:cNvPr id="33" name="Picture 32">
            <a:extLst>
              <a:ext uri="{FF2B5EF4-FFF2-40B4-BE49-F238E27FC236}">
                <a16:creationId xmlns:a16="http://schemas.microsoft.com/office/drawing/2014/main" id="{6AC94537-C060-F302-3F4C-5E38AE4F52DA}"/>
              </a:ext>
            </a:extLst>
          </p:cNvPr>
          <p:cNvPicPr>
            <a:picLocks noChangeAspect="1"/>
          </p:cNvPicPr>
          <p:nvPr/>
        </p:nvPicPr>
        <p:blipFill>
          <a:blip r:embed="rId16"/>
          <a:stretch>
            <a:fillRect/>
          </a:stretch>
        </p:blipFill>
        <p:spPr>
          <a:xfrm>
            <a:off x="4287856" y="4149747"/>
            <a:ext cx="814067" cy="1737301"/>
          </a:xfrm>
          <a:prstGeom prst="rect">
            <a:avLst/>
          </a:prstGeom>
        </p:spPr>
      </p:pic>
      <p:pic>
        <p:nvPicPr>
          <p:cNvPr id="35" name="Picture 34">
            <a:extLst>
              <a:ext uri="{FF2B5EF4-FFF2-40B4-BE49-F238E27FC236}">
                <a16:creationId xmlns:a16="http://schemas.microsoft.com/office/drawing/2014/main" id="{6C083653-4C95-9F28-9EA8-FCE687788485}"/>
              </a:ext>
            </a:extLst>
          </p:cNvPr>
          <p:cNvPicPr>
            <a:picLocks noChangeAspect="1"/>
          </p:cNvPicPr>
          <p:nvPr/>
        </p:nvPicPr>
        <p:blipFill>
          <a:blip r:embed="rId17"/>
          <a:stretch>
            <a:fillRect/>
          </a:stretch>
        </p:blipFill>
        <p:spPr>
          <a:xfrm>
            <a:off x="3582253" y="3429001"/>
            <a:ext cx="624042" cy="1737301"/>
          </a:xfrm>
          <a:prstGeom prst="rect">
            <a:avLst/>
          </a:prstGeom>
        </p:spPr>
      </p:pic>
      <p:sp>
        <p:nvSpPr>
          <p:cNvPr id="37" name="TextBox 36">
            <a:extLst>
              <a:ext uri="{FF2B5EF4-FFF2-40B4-BE49-F238E27FC236}">
                <a16:creationId xmlns:a16="http://schemas.microsoft.com/office/drawing/2014/main" id="{3E9CC3F1-7F3B-9027-B567-3984FE8DC369}"/>
              </a:ext>
            </a:extLst>
          </p:cNvPr>
          <p:cNvSpPr txBox="1"/>
          <p:nvPr/>
        </p:nvSpPr>
        <p:spPr>
          <a:xfrm>
            <a:off x="60206" y="5582482"/>
            <a:ext cx="4223930" cy="461665"/>
          </a:xfrm>
          <a:prstGeom prst="rect">
            <a:avLst/>
          </a:prstGeom>
          <a:noFill/>
        </p:spPr>
        <p:txBody>
          <a:bodyPr wrap="square">
            <a:spAutoFit/>
          </a:bodyPr>
          <a:lstStyle/>
          <a:p>
            <a:r>
              <a:rPr lang="lt-LT" sz="1200" b="1" dirty="0">
                <a:latin typeface="Calibri" panose="020F0502020204030204" pitchFamily="34" charset="0"/>
              </a:rPr>
              <a:t>Eksperimentinis natūralių gamtinių veiksnių komplekso poveikio stresui tyrimas</a:t>
            </a:r>
            <a:endParaRPr lang="lt-LT" sz="1200" b="1" dirty="0"/>
          </a:p>
        </p:txBody>
      </p:sp>
    </p:spTree>
    <p:extLst>
      <p:ext uri="{BB962C8B-B14F-4D97-AF65-F5344CB8AC3E}">
        <p14:creationId xmlns:p14="http://schemas.microsoft.com/office/powerpoint/2010/main" val="26507617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158A-E234-6CA3-12E2-F17A8516B833}"/>
              </a:ext>
            </a:extLst>
          </p:cNvPr>
          <p:cNvSpPr>
            <a:spLocks noGrp="1"/>
          </p:cNvSpPr>
          <p:nvPr>
            <p:ph type="title"/>
          </p:nvPr>
        </p:nvSpPr>
        <p:spPr>
          <a:xfrm>
            <a:off x="343984" y="-99392"/>
            <a:ext cx="8075240" cy="1143000"/>
          </a:xfrm>
        </p:spPr>
        <p:txBody>
          <a:bodyPr/>
          <a:lstStyle/>
          <a:p>
            <a:r>
              <a:rPr lang="lt-LT" dirty="0"/>
              <a:t>Išvados</a:t>
            </a:r>
          </a:p>
        </p:txBody>
      </p:sp>
      <p:sp>
        <p:nvSpPr>
          <p:cNvPr id="3" name="Content Placeholder 2">
            <a:extLst>
              <a:ext uri="{FF2B5EF4-FFF2-40B4-BE49-F238E27FC236}">
                <a16:creationId xmlns:a16="http://schemas.microsoft.com/office/drawing/2014/main" id="{6FC4C94F-593C-C8F6-1377-ECBCB798776F}"/>
              </a:ext>
            </a:extLst>
          </p:cNvPr>
          <p:cNvSpPr>
            <a:spLocks noGrp="1"/>
          </p:cNvSpPr>
          <p:nvPr>
            <p:ph idx="1"/>
          </p:nvPr>
        </p:nvSpPr>
        <p:spPr>
          <a:xfrm>
            <a:off x="343984" y="1043608"/>
            <a:ext cx="8692512" cy="5625752"/>
          </a:xfrm>
        </p:spPr>
        <p:txBody>
          <a:bodyPr>
            <a:normAutofit fontScale="62500" lnSpcReduction="20000"/>
          </a:bodyPr>
          <a:lstStyle/>
          <a:p>
            <a:r>
              <a:rPr lang="lt-LT" dirty="0"/>
              <a:t>Lietuvoje stresą jaučia </a:t>
            </a:r>
            <a:r>
              <a:rPr lang="en-US" dirty="0"/>
              <a:t>98%</a:t>
            </a:r>
            <a:r>
              <a:rPr lang="lt-LT" dirty="0"/>
              <a:t> gyventojų, pusė jų- didelio intensyvumo stresą.</a:t>
            </a:r>
          </a:p>
          <a:p>
            <a:r>
              <a:rPr lang="lt-LT" dirty="0"/>
              <a:t>Gerai valdo stresą tik </a:t>
            </a:r>
            <a:r>
              <a:rPr lang="en-US" dirty="0"/>
              <a:t>36% </a:t>
            </a:r>
            <a:r>
              <a:rPr lang="lt-LT" dirty="0"/>
              <a:t>gyventojų, kuris yra susijęs su gerovės jausmu.</a:t>
            </a:r>
          </a:p>
          <a:p>
            <a:r>
              <a:rPr lang="lt-LT" dirty="0"/>
              <a:t>Dažniausiai taikomi streso valdymo metodai yra bendravimas su artimaisiais, miegas, režimo reguliavimas, hobis ir sveika mityba; </a:t>
            </a:r>
            <a:r>
              <a:rPr lang="ru-RU" dirty="0"/>
              <a:t>23% </a:t>
            </a:r>
            <a:r>
              <a:rPr lang="lt-LT" dirty="0"/>
              <a:t>netaiko jokių priemonių.</a:t>
            </a:r>
          </a:p>
          <a:p>
            <a:r>
              <a:rPr lang="lt-LT" dirty="0"/>
              <a:t>6 ir 11 dienų ambulatoriškai ar stacionare skiriami procedūrų kompleksai, panaudojant Lietuvos natūralius gamtinius išteklius:</a:t>
            </a:r>
          </a:p>
          <a:p>
            <a:pPr lvl="1">
              <a:buFontTx/>
              <a:buChar char="-"/>
            </a:pPr>
            <a:r>
              <a:rPr lang="lt-LT" dirty="0"/>
              <a:t>Mažina </a:t>
            </a:r>
            <a:r>
              <a:rPr lang="lt-LT" dirty="0" err="1"/>
              <a:t>distreso</a:t>
            </a:r>
            <a:r>
              <a:rPr lang="lt-LT" dirty="0"/>
              <a:t>, suvokiamo streso simptomus,</a:t>
            </a:r>
          </a:p>
          <a:p>
            <a:pPr lvl="1">
              <a:buFontTx/>
              <a:buChar char="-"/>
            </a:pPr>
            <a:r>
              <a:rPr lang="lt-LT" dirty="0"/>
              <a:t>Mažina streso hormono kortizolio kiekį seilėse (daugiausia- </a:t>
            </a:r>
            <a:r>
              <a:rPr lang="ru-RU" dirty="0"/>
              <a:t>11 </a:t>
            </a:r>
            <a:r>
              <a:rPr lang="lt-LT" dirty="0"/>
              <a:t>dienų su gamtos terapija ir stacionarinėje grupėje),</a:t>
            </a:r>
          </a:p>
          <a:p>
            <a:pPr lvl="1">
              <a:buFontTx/>
              <a:buChar char="-"/>
            </a:pPr>
            <a:r>
              <a:rPr lang="lt-LT" dirty="0"/>
              <a:t>Mažina nerimo, depresijos intensyvumą,</a:t>
            </a:r>
          </a:p>
          <a:p>
            <a:pPr lvl="1">
              <a:buFontTx/>
              <a:buChar char="-"/>
            </a:pPr>
            <a:r>
              <a:rPr lang="lt-LT" dirty="0"/>
              <a:t>Gerina miegą, pažintines funkcijas, gerovę,</a:t>
            </a:r>
          </a:p>
          <a:p>
            <a:pPr lvl="1">
              <a:buFontTx/>
              <a:buChar char="-"/>
            </a:pPr>
            <a:r>
              <a:rPr lang="lt-LT" dirty="0"/>
              <a:t>Gerina darbinę ir socialinę adaptaciją,</a:t>
            </a:r>
          </a:p>
          <a:p>
            <a:pPr lvl="1">
              <a:buFontTx/>
              <a:buChar char="-"/>
            </a:pPr>
            <a:r>
              <a:rPr lang="lt-LT" dirty="0"/>
              <a:t>Gerina odos būklę.</a:t>
            </a:r>
          </a:p>
          <a:p>
            <a:r>
              <a:rPr lang="lt-LT" dirty="0"/>
              <a:t>Net ir trumpalaikės balneologinės procedūros gali reikšmingai pagerinti sveikatą.</a:t>
            </a:r>
          </a:p>
          <a:p>
            <a:r>
              <a:rPr lang="lt-LT" dirty="0"/>
              <a:t>Klimatas turi įtakos streso intensyvumui.</a:t>
            </a:r>
          </a:p>
          <a:p>
            <a:r>
              <a:rPr lang="lt-LT" dirty="0" err="1"/>
              <a:t>Kurortologinės</a:t>
            </a:r>
            <a:r>
              <a:rPr lang="lt-LT" dirty="0"/>
              <a:t> procedūros, panaudojant natūralius gamtinius išteklius gali būti efektyvi, saugi ir maloni streso ir su juo susijusių fizinių ir psichinių negalavimų prevencijos priemone. </a:t>
            </a:r>
          </a:p>
        </p:txBody>
      </p:sp>
    </p:spTree>
    <p:extLst>
      <p:ext uri="{BB962C8B-B14F-4D97-AF65-F5344CB8AC3E}">
        <p14:creationId xmlns:p14="http://schemas.microsoft.com/office/powerpoint/2010/main" val="9559310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448"/>
        <p:cNvGrpSpPr/>
        <p:nvPr/>
      </p:nvGrpSpPr>
      <p:grpSpPr>
        <a:xfrm>
          <a:off x="0" y="0"/>
          <a:ext cx="0" cy="0"/>
          <a:chOff x="0" y="0"/>
          <a:chExt cx="0" cy="0"/>
        </a:xfrm>
      </p:grpSpPr>
      <p:sp>
        <p:nvSpPr>
          <p:cNvPr id="2" name="Google Shape;11144;p80">
            <a:extLst>
              <a:ext uri="{FF2B5EF4-FFF2-40B4-BE49-F238E27FC236}">
                <a16:creationId xmlns:a16="http://schemas.microsoft.com/office/drawing/2014/main" id="{7391EEC2-C22A-6939-85C4-A99773429D54}"/>
              </a:ext>
            </a:extLst>
          </p:cNvPr>
          <p:cNvSpPr txBox="1">
            <a:spLocks/>
          </p:cNvSpPr>
          <p:nvPr/>
        </p:nvSpPr>
        <p:spPr>
          <a:xfrm>
            <a:off x="592314" y="1136495"/>
            <a:ext cx="7047300" cy="482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1pPr>
            <a:lvl2pPr marR="0" lvl="1"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2pPr>
            <a:lvl3pPr marR="0" lvl="2"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3pPr>
            <a:lvl4pPr marR="0" lvl="3"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4pPr>
            <a:lvl5pPr marR="0" lvl="4"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5pPr>
            <a:lvl6pPr marR="0" lvl="5"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6pPr>
            <a:lvl7pPr marR="0" lvl="6"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7pPr>
            <a:lvl8pPr marR="0" lvl="7"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8pPr>
            <a:lvl9pPr marR="0" lvl="8"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9pPr>
          </a:lstStyle>
          <a:p>
            <a:pPr>
              <a:buClr>
                <a:srgbClr val="000000"/>
              </a:buClr>
              <a:buSzPts val="1100"/>
              <a:buFont typeface="Arial"/>
              <a:buNone/>
            </a:pPr>
            <a:r>
              <a:rPr lang="lt-LT" sz="6000" dirty="0">
                <a:latin typeface="Arial"/>
                <a:ea typeface="Arial"/>
                <a:cs typeface="Arial"/>
                <a:sym typeface="Arial"/>
              </a:rPr>
              <a:t>AČIŪ</a:t>
            </a:r>
          </a:p>
        </p:txBody>
      </p:sp>
      <p:pic>
        <p:nvPicPr>
          <p:cNvPr id="3" name="Picture 2" descr="Lietuvos mokslo tarybos logotipas | Lietuvos mokslo taryba">
            <a:extLst>
              <a:ext uri="{FF2B5EF4-FFF2-40B4-BE49-F238E27FC236}">
                <a16:creationId xmlns:a16="http://schemas.microsoft.com/office/drawing/2014/main" id="{396D3211-923D-67AC-F91C-8758F43829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0941" y="5678514"/>
            <a:ext cx="2557346" cy="1148142"/>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3668;p61">
            <a:extLst>
              <a:ext uri="{FF2B5EF4-FFF2-40B4-BE49-F238E27FC236}">
                <a16:creationId xmlns:a16="http://schemas.microsoft.com/office/drawing/2014/main" id="{FFCEC0A0-36A4-7ECD-832E-C819822964BB}"/>
              </a:ext>
            </a:extLst>
          </p:cNvPr>
          <p:cNvSpPr txBox="1">
            <a:spLocks/>
          </p:cNvSpPr>
          <p:nvPr/>
        </p:nvSpPr>
        <p:spPr>
          <a:xfrm>
            <a:off x="5364088" y="2780928"/>
            <a:ext cx="3677100" cy="458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lt-LT" sz="1800" dirty="0">
                <a:solidFill>
                  <a:schemeClr val="accent1">
                    <a:lumMod val="50000"/>
                  </a:schemeClr>
                </a:solidFill>
                <a:latin typeface="Montserrat Medium" panose="00000600000000000000" pitchFamily="2" charset="0"/>
              </a:rPr>
              <a:t>EGLĖS SANATORIJA</a:t>
            </a:r>
          </a:p>
          <a:p>
            <a:pPr algn="ctr"/>
            <a:r>
              <a:rPr lang="lt-LT" sz="1800" dirty="0">
                <a:solidFill>
                  <a:schemeClr val="accent1">
                    <a:lumMod val="50000"/>
                  </a:schemeClr>
                </a:solidFill>
                <a:latin typeface="Montserrat Medium" panose="00000600000000000000" pitchFamily="2" charset="0"/>
              </a:rPr>
              <a:t>DRAUGYSTĖS SANATORIJA</a:t>
            </a:r>
          </a:p>
          <a:p>
            <a:pPr algn="ctr"/>
            <a:r>
              <a:rPr lang="lt-LT" sz="1800" dirty="0">
                <a:solidFill>
                  <a:schemeClr val="accent1">
                    <a:lumMod val="50000"/>
                  </a:schemeClr>
                </a:solidFill>
                <a:latin typeface="Montserrat Medium" panose="00000600000000000000" pitchFamily="2" charset="0"/>
              </a:rPr>
              <a:t>VERSMĖS SANATORIJA</a:t>
            </a:r>
          </a:p>
          <a:p>
            <a:pPr algn="ctr"/>
            <a:r>
              <a:rPr lang="lt-LT" sz="1800" dirty="0">
                <a:solidFill>
                  <a:schemeClr val="accent1">
                    <a:lumMod val="50000"/>
                  </a:schemeClr>
                </a:solidFill>
                <a:latin typeface="Montserrat Medium" panose="00000600000000000000" pitchFamily="2" charset="0"/>
              </a:rPr>
              <a:t>TULPĖS SANATORIJA</a:t>
            </a:r>
          </a:p>
          <a:p>
            <a:pPr algn="ctr"/>
            <a:r>
              <a:rPr lang="lt-LT" sz="1800" dirty="0">
                <a:solidFill>
                  <a:schemeClr val="accent1">
                    <a:lumMod val="50000"/>
                  </a:schemeClr>
                </a:solidFill>
                <a:latin typeface="Montserrat Medium" panose="00000600000000000000" pitchFamily="2" charset="0"/>
              </a:rPr>
              <a:t>SANATORIJA GRADIALI</a:t>
            </a:r>
          </a:p>
          <a:p>
            <a:pPr algn="ctr"/>
            <a:r>
              <a:rPr lang="lt-LT" sz="1800" dirty="0">
                <a:solidFill>
                  <a:schemeClr val="accent1">
                    <a:lumMod val="50000"/>
                  </a:schemeClr>
                </a:solidFill>
                <a:latin typeface="Montserrat Medium" panose="00000600000000000000" pitchFamily="2" charset="0"/>
              </a:rPr>
              <a:t>ATOSTOGŲ PARKAS</a:t>
            </a:r>
          </a:p>
          <a:p>
            <a:pPr algn="ctr"/>
            <a:r>
              <a:rPr lang="lt-LT" sz="1800" dirty="0">
                <a:solidFill>
                  <a:schemeClr val="accent1">
                    <a:lumMod val="50000"/>
                  </a:schemeClr>
                </a:solidFill>
                <a:latin typeface="Montserrat Medium" panose="00000600000000000000" pitchFamily="2" charset="0"/>
              </a:rPr>
              <a:t> </a:t>
            </a:r>
          </a:p>
        </p:txBody>
      </p:sp>
      <p:sp>
        <p:nvSpPr>
          <p:cNvPr id="5" name="Google Shape;3668;p61">
            <a:extLst>
              <a:ext uri="{FF2B5EF4-FFF2-40B4-BE49-F238E27FC236}">
                <a16:creationId xmlns:a16="http://schemas.microsoft.com/office/drawing/2014/main" id="{2F59C0A5-B8BC-5A76-D1E9-BB703641A66A}"/>
              </a:ext>
            </a:extLst>
          </p:cNvPr>
          <p:cNvSpPr txBox="1">
            <a:spLocks/>
          </p:cNvSpPr>
          <p:nvPr/>
        </p:nvSpPr>
        <p:spPr>
          <a:xfrm>
            <a:off x="1907704" y="4229721"/>
            <a:ext cx="3677100" cy="458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lt-LT" dirty="0">
                <a:solidFill>
                  <a:schemeClr val="tx2"/>
                </a:solidFill>
                <a:latin typeface="Montserrat Medium" panose="00000600000000000000" pitchFamily="2" charset="0"/>
              </a:rPr>
              <a:t>VADOVAMS:</a:t>
            </a:r>
          </a:p>
          <a:p>
            <a:pPr algn="ctr"/>
            <a:r>
              <a:rPr lang="lt-LT" dirty="0" err="1">
                <a:solidFill>
                  <a:schemeClr val="tx2"/>
                </a:solidFill>
                <a:latin typeface="Montserrat Medium" panose="00000600000000000000" pitchFamily="2" charset="0"/>
              </a:rPr>
              <a:t>A.Salda</a:t>
            </a:r>
            <a:endParaRPr lang="lt-LT" dirty="0">
              <a:solidFill>
                <a:schemeClr val="tx2"/>
              </a:solidFill>
              <a:latin typeface="Montserrat Medium" panose="00000600000000000000" pitchFamily="2" charset="0"/>
            </a:endParaRPr>
          </a:p>
          <a:p>
            <a:pPr algn="ctr"/>
            <a:r>
              <a:rPr lang="lt-LT" dirty="0">
                <a:solidFill>
                  <a:schemeClr val="tx2"/>
                </a:solidFill>
                <a:latin typeface="Montserrat Medium" panose="00000600000000000000" pitchFamily="2" charset="0"/>
              </a:rPr>
              <a:t>D. Dargis</a:t>
            </a:r>
          </a:p>
          <a:p>
            <a:pPr algn="ctr"/>
            <a:r>
              <a:rPr lang="lt-LT" dirty="0">
                <a:solidFill>
                  <a:schemeClr val="tx2"/>
                </a:solidFill>
                <a:latin typeface="Montserrat Medium" panose="00000600000000000000" pitchFamily="2" charset="0"/>
              </a:rPr>
              <a:t>R. Jovaiša</a:t>
            </a:r>
          </a:p>
          <a:p>
            <a:pPr algn="ctr"/>
            <a:r>
              <a:rPr lang="lt-LT" dirty="0">
                <a:solidFill>
                  <a:schemeClr val="tx2"/>
                </a:solidFill>
                <a:latin typeface="Montserrat Medium" panose="00000600000000000000" pitchFamily="2" charset="0"/>
              </a:rPr>
              <a:t>G. Kaubrys</a:t>
            </a:r>
          </a:p>
          <a:p>
            <a:pPr algn="ctr"/>
            <a:r>
              <a:rPr lang="lt-LT" dirty="0">
                <a:solidFill>
                  <a:schemeClr val="tx2"/>
                </a:solidFill>
                <a:latin typeface="Montserrat Medium" panose="00000600000000000000" pitchFamily="2" charset="0"/>
              </a:rPr>
              <a:t>R. Noreikienė </a:t>
            </a:r>
          </a:p>
          <a:p>
            <a:pPr algn="ctr"/>
            <a:r>
              <a:rPr lang="lt-LT" dirty="0">
                <a:solidFill>
                  <a:schemeClr val="tx2"/>
                </a:solidFill>
                <a:latin typeface="Montserrat Medium" panose="00000600000000000000" pitchFamily="2" charset="0"/>
              </a:rPr>
              <a:t>L. </a:t>
            </a:r>
            <a:r>
              <a:rPr lang="lt-LT" dirty="0" err="1">
                <a:solidFill>
                  <a:schemeClr val="tx2"/>
                </a:solidFill>
                <a:latin typeface="Montserrat Medium" panose="00000600000000000000" pitchFamily="2" charset="0"/>
              </a:rPr>
              <a:t>Patinskienė</a:t>
            </a:r>
            <a:endParaRPr lang="lt-LT" dirty="0">
              <a:solidFill>
                <a:schemeClr val="tx2"/>
              </a:solidFill>
              <a:latin typeface="Montserrat Medium" panose="00000600000000000000" pitchFamily="2" charset="0"/>
            </a:endParaRPr>
          </a:p>
          <a:p>
            <a:pPr algn="ctr"/>
            <a:endParaRPr lang="lt-LT" dirty="0">
              <a:solidFill>
                <a:schemeClr val="tx2"/>
              </a:solidFill>
              <a:latin typeface="Montserrat Medium" panose="00000600000000000000" pitchFamily="2" charset="0"/>
            </a:endParaRPr>
          </a:p>
          <a:p>
            <a:pPr algn="ctr"/>
            <a:r>
              <a:rPr lang="lt-LT" dirty="0">
                <a:solidFill>
                  <a:schemeClr val="tx2"/>
                </a:solidFill>
                <a:latin typeface="Montserrat Medium" panose="00000600000000000000" pitchFamily="2" charset="0"/>
              </a:rPr>
              <a:t>SPECIALISTAMS</a:t>
            </a:r>
          </a:p>
          <a:p>
            <a:pPr algn="ctr"/>
            <a:r>
              <a:rPr lang="lt-LT" dirty="0">
                <a:solidFill>
                  <a:schemeClr val="tx2"/>
                </a:solidFill>
                <a:latin typeface="Montserrat Medium" panose="00000600000000000000" pitchFamily="2" charset="0"/>
              </a:rPr>
              <a:t>Gyd. J. Astravaitė ir kolegos</a:t>
            </a:r>
          </a:p>
          <a:p>
            <a:pPr algn="ctr"/>
            <a:r>
              <a:rPr lang="lt-LT" dirty="0">
                <a:solidFill>
                  <a:schemeClr val="tx2"/>
                </a:solidFill>
                <a:latin typeface="Montserrat Medium" panose="00000600000000000000" pitchFamily="2" charset="0"/>
              </a:rPr>
              <a:t>Gyd. J. Jočienė</a:t>
            </a:r>
          </a:p>
          <a:p>
            <a:pPr algn="ctr"/>
            <a:r>
              <a:rPr lang="lt-LT" dirty="0">
                <a:solidFill>
                  <a:schemeClr val="tx2"/>
                </a:solidFill>
                <a:latin typeface="Montserrat Medium" panose="00000600000000000000" pitchFamily="2" charset="0"/>
              </a:rPr>
              <a:t>Gyd. A. Balčius</a:t>
            </a:r>
          </a:p>
          <a:p>
            <a:pPr algn="ctr"/>
            <a:r>
              <a:rPr lang="lt-LT" dirty="0">
                <a:solidFill>
                  <a:schemeClr val="tx2"/>
                </a:solidFill>
                <a:latin typeface="Montserrat Medium" panose="00000600000000000000" pitchFamily="2" charset="0"/>
              </a:rPr>
              <a:t>Gyd. V. Rinkevičius</a:t>
            </a:r>
          </a:p>
          <a:p>
            <a:pPr algn="ctr"/>
            <a:r>
              <a:rPr lang="lt-LT" dirty="0">
                <a:solidFill>
                  <a:schemeClr val="tx2"/>
                </a:solidFill>
                <a:latin typeface="Montserrat Medium" panose="00000600000000000000" pitchFamily="2" charset="0"/>
              </a:rPr>
              <a:t>Gyd. A. Danys</a:t>
            </a:r>
          </a:p>
          <a:p>
            <a:pPr algn="ctr"/>
            <a:r>
              <a:rPr lang="lt-LT" dirty="0">
                <a:solidFill>
                  <a:schemeClr val="tx2"/>
                </a:solidFill>
                <a:latin typeface="Montserrat Medium" panose="00000600000000000000" pitchFamily="2" charset="0"/>
              </a:rPr>
              <a:t>Gyd. J. Molytė- </a:t>
            </a:r>
            <a:r>
              <a:rPr lang="lt-LT" dirty="0" err="1">
                <a:solidFill>
                  <a:schemeClr val="tx2"/>
                </a:solidFill>
                <a:latin typeface="Montserrat Medium" panose="00000600000000000000" pitchFamily="2" charset="0"/>
              </a:rPr>
              <a:t>Mulerčikienė</a:t>
            </a:r>
            <a:endParaRPr lang="lt-LT" dirty="0">
              <a:solidFill>
                <a:schemeClr val="tx2"/>
              </a:solidFill>
              <a:latin typeface="Montserrat Medium" panose="00000600000000000000" pitchFamily="2" charset="0"/>
            </a:endParaRPr>
          </a:p>
          <a:p>
            <a:pPr algn="ctr"/>
            <a:r>
              <a:rPr lang="lt-LT" dirty="0">
                <a:solidFill>
                  <a:schemeClr val="tx2"/>
                </a:solidFill>
                <a:latin typeface="Montserrat Medium" panose="00000600000000000000" pitchFamily="2" charset="0"/>
              </a:rPr>
              <a:t>Gyd. N. Kemeklis</a:t>
            </a:r>
          </a:p>
          <a:p>
            <a:pPr algn="ctr"/>
            <a:r>
              <a:rPr lang="lt-LT" dirty="0" err="1">
                <a:solidFill>
                  <a:schemeClr val="tx2"/>
                </a:solidFill>
                <a:latin typeface="Montserrat Medium" panose="00000600000000000000" pitchFamily="2" charset="0"/>
              </a:rPr>
              <a:t>Kin</a:t>
            </a:r>
            <a:r>
              <a:rPr lang="lt-LT" dirty="0">
                <a:solidFill>
                  <a:schemeClr val="tx2"/>
                </a:solidFill>
                <a:latin typeface="Montserrat Medium" panose="00000600000000000000" pitchFamily="2" charset="0"/>
              </a:rPr>
              <a:t>. G. </a:t>
            </a:r>
            <a:r>
              <a:rPr lang="lt-LT" dirty="0" err="1">
                <a:solidFill>
                  <a:schemeClr val="tx2"/>
                </a:solidFill>
                <a:latin typeface="Montserrat Medium" panose="00000600000000000000" pitchFamily="2" charset="0"/>
              </a:rPr>
              <a:t>Regelskienė</a:t>
            </a:r>
            <a:endParaRPr lang="lt-LT" dirty="0">
              <a:solidFill>
                <a:schemeClr val="tx2"/>
              </a:solidFill>
              <a:latin typeface="Montserrat Medium" panose="00000600000000000000" pitchFamily="2" charset="0"/>
            </a:endParaRPr>
          </a:p>
          <a:p>
            <a:pPr algn="ctr"/>
            <a:r>
              <a:rPr lang="lt-LT" dirty="0">
                <a:solidFill>
                  <a:schemeClr val="tx2"/>
                </a:solidFill>
                <a:latin typeface="Montserrat Medium" panose="00000600000000000000" pitchFamily="2" charset="0"/>
              </a:rPr>
              <a:t>Gyd. G. Taletavičienė</a:t>
            </a:r>
          </a:p>
          <a:p>
            <a:pPr algn="ctr"/>
            <a:r>
              <a:rPr lang="lt-LT" dirty="0">
                <a:solidFill>
                  <a:schemeClr val="tx2"/>
                </a:solidFill>
                <a:latin typeface="Montserrat Medium" panose="00000600000000000000" pitchFamily="2" charset="0"/>
              </a:rPr>
              <a:t>Gyd. B. </a:t>
            </a:r>
            <a:r>
              <a:rPr lang="lt-LT" dirty="0" err="1">
                <a:solidFill>
                  <a:schemeClr val="tx2"/>
                </a:solidFill>
                <a:latin typeface="Montserrat Medium" panose="00000600000000000000" pitchFamily="2" charset="0"/>
              </a:rPr>
              <a:t>Pargaliauskytė</a:t>
            </a:r>
            <a:endParaRPr lang="lt-LT" dirty="0">
              <a:solidFill>
                <a:schemeClr val="tx2"/>
              </a:solidFill>
              <a:latin typeface="Montserrat Medium" panose="00000600000000000000" pitchFamily="2" charset="0"/>
            </a:endParaRPr>
          </a:p>
          <a:p>
            <a:pPr algn="ctr"/>
            <a:endParaRPr lang="lt-LT" dirty="0">
              <a:solidFill>
                <a:schemeClr val="tx2"/>
              </a:solidFill>
              <a:latin typeface="Montserrat Medium" panose="00000600000000000000" pitchFamily="2" charset="0"/>
            </a:endParaRPr>
          </a:p>
          <a:p>
            <a:pPr algn="ctr"/>
            <a:r>
              <a:rPr lang="en-US" dirty="0">
                <a:solidFill>
                  <a:schemeClr val="tx2"/>
                </a:solidFill>
                <a:latin typeface="Montserrat Medium" panose="00000600000000000000" pitchFamily="2" charset="0"/>
              </a:rPr>
              <a:t>VISAI </a:t>
            </a:r>
            <a:r>
              <a:rPr lang="lt-LT" dirty="0">
                <a:solidFill>
                  <a:schemeClr val="tx2"/>
                </a:solidFill>
                <a:latin typeface="Montserrat Medium" panose="00000600000000000000" pitchFamily="2" charset="0"/>
              </a:rPr>
              <a:t>KU PROJEKTO </a:t>
            </a:r>
            <a:r>
              <a:rPr lang="en-US" dirty="0">
                <a:solidFill>
                  <a:schemeClr val="tx2"/>
                </a:solidFill>
                <a:latin typeface="Montserrat Medium" panose="00000600000000000000" pitchFamily="2" charset="0"/>
              </a:rPr>
              <a:t>DARBO </a:t>
            </a:r>
            <a:r>
              <a:rPr lang="lt-LT" dirty="0">
                <a:solidFill>
                  <a:schemeClr val="tx2"/>
                </a:solidFill>
                <a:latin typeface="Montserrat Medium" panose="00000600000000000000" pitchFamily="2" charset="0"/>
              </a:rPr>
              <a:t>GRUPEI</a:t>
            </a:r>
          </a:p>
          <a:p>
            <a:pPr algn="ctr"/>
            <a:endParaRPr lang="lt-LT" dirty="0">
              <a:solidFill>
                <a:schemeClr val="tx2"/>
              </a:solidFill>
              <a:latin typeface="Montserrat Medium" panose="00000600000000000000" pitchFamily="2" charset="0"/>
            </a:endParaRPr>
          </a:p>
        </p:txBody>
      </p:sp>
      <p:sp>
        <p:nvSpPr>
          <p:cNvPr id="6" name="Title 1">
            <a:extLst>
              <a:ext uri="{FF2B5EF4-FFF2-40B4-BE49-F238E27FC236}">
                <a16:creationId xmlns:a16="http://schemas.microsoft.com/office/drawing/2014/main" id="{20A3829E-3C45-82F1-84EB-03C98F59AEE0}"/>
              </a:ext>
            </a:extLst>
          </p:cNvPr>
          <p:cNvSpPr txBox="1">
            <a:spLocks/>
          </p:cNvSpPr>
          <p:nvPr/>
        </p:nvSpPr>
        <p:spPr>
          <a:xfrm>
            <a:off x="2362200" y="274638"/>
            <a:ext cx="6324600" cy="1143000"/>
          </a:xfrm>
          <a:prstGeom prst="rect">
            <a:avLst/>
          </a:prstGeom>
        </p:spPr>
        <p:txBody>
          <a:bodyPr/>
          <a:lstStyle>
            <a:lvl1pPr algn="ctr" defTabSz="914400" rtl="0" eaLnBrk="1" latinLnBrk="0" hangingPunct="1">
              <a:spcBef>
                <a:spcPct val="0"/>
              </a:spcBef>
              <a:buNone/>
              <a:defRPr sz="4400" kern="1200">
                <a:solidFill>
                  <a:schemeClr val="tx2">
                    <a:lumMod val="75000"/>
                  </a:schemeClr>
                </a:solidFill>
                <a:latin typeface="+mj-lt"/>
                <a:ea typeface="+mj-ea"/>
                <a:cs typeface="+mj-cs"/>
              </a:defRPr>
            </a:lvl1pPr>
          </a:lstStyle>
          <a:p>
            <a:r>
              <a:rPr lang="lt-LT" b="1" dirty="0"/>
              <a:t>Ačiū</a:t>
            </a:r>
            <a:r>
              <a:rPr lang="en-US" b="1" dirty="0"/>
              <a:t>!</a:t>
            </a:r>
            <a:endParaRPr lang="lt-LT" b="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0A4BD-D255-4EBD-67DC-C48A09286933}"/>
              </a:ext>
            </a:extLst>
          </p:cNvPr>
          <p:cNvSpPr>
            <a:spLocks noGrp="1"/>
          </p:cNvSpPr>
          <p:nvPr>
            <p:ph type="title"/>
          </p:nvPr>
        </p:nvSpPr>
        <p:spPr/>
        <p:txBody>
          <a:bodyPr/>
          <a:lstStyle/>
          <a:p>
            <a:r>
              <a:rPr lang="lt-LT" b="1" dirty="0"/>
              <a:t>Ačiū už dėmesį</a:t>
            </a:r>
            <a:r>
              <a:rPr lang="en-US" b="1" dirty="0"/>
              <a:t>!</a:t>
            </a:r>
            <a:endParaRPr lang="lt-LT" b="1" dirty="0"/>
          </a:p>
        </p:txBody>
      </p:sp>
      <p:pic>
        <p:nvPicPr>
          <p:cNvPr id="4" name="Picture 3">
            <a:extLst>
              <a:ext uri="{FF2B5EF4-FFF2-40B4-BE49-F238E27FC236}">
                <a16:creationId xmlns:a16="http://schemas.microsoft.com/office/drawing/2014/main" id="{D073BEC3-1FD9-0EB9-A4D0-C338AF05F1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56" y="3068960"/>
            <a:ext cx="4868742" cy="3676915"/>
          </a:xfrm>
          <a:prstGeom prst="rect">
            <a:avLst/>
          </a:prstGeom>
        </p:spPr>
      </p:pic>
      <p:sp>
        <p:nvSpPr>
          <p:cNvPr id="5" name="Google Shape;3141;p37">
            <a:extLst>
              <a:ext uri="{FF2B5EF4-FFF2-40B4-BE49-F238E27FC236}">
                <a16:creationId xmlns:a16="http://schemas.microsoft.com/office/drawing/2014/main" id="{96E685CD-9186-CAAE-E48A-4535BDFA506B}"/>
              </a:ext>
            </a:extLst>
          </p:cNvPr>
          <p:cNvSpPr txBox="1">
            <a:spLocks/>
          </p:cNvSpPr>
          <p:nvPr/>
        </p:nvSpPr>
        <p:spPr>
          <a:xfrm>
            <a:off x="2084512" y="1916832"/>
            <a:ext cx="6602288" cy="565552"/>
          </a:xfrm>
          <a:prstGeom prst="rect">
            <a:avLst/>
          </a:prstGeom>
        </p:spPr>
        <p:txBody>
          <a:bodyPr spcFirstLastPara="1" wrap="square" lIns="91425" tIns="91425" rIns="91425" bIns="91425"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2">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7000"/>
              </a:lnSpc>
              <a:spcAft>
                <a:spcPts val="800"/>
              </a:spcAft>
            </a:pPr>
            <a:r>
              <a:rPr lang="lt-LT" b="1" kern="0" dirty="0">
                <a:solidFill>
                  <a:srgbClr val="212121"/>
                </a:solidFill>
                <a:latin typeface="Open Sans" panose="020B0606030504020204" pitchFamily="34" charset="0"/>
                <a:ea typeface="Times New Roman" panose="02020603050405020304" pitchFamily="18" charset="0"/>
                <a:cs typeface="Arial" panose="020B0604020202020204" pitchFamily="34" charset="0"/>
              </a:rPr>
              <a:t>“Pati gamta yra geriausias gydytojas“</a:t>
            </a:r>
            <a:r>
              <a:rPr lang="lt-LT" sz="3200" i="1" dirty="0">
                <a:solidFill>
                  <a:srgbClr val="0B0B0B"/>
                </a:solidFill>
                <a:latin typeface="Open Sans" panose="020B0606030504020204" pitchFamily="34" charset="0"/>
                <a:ea typeface="Times New Roman" panose="02020603050405020304" pitchFamily="18" charset="0"/>
                <a:cs typeface="Arial" panose="020B0604020202020204" pitchFamily="34" charset="0"/>
              </a:rPr>
              <a:t>– </a:t>
            </a:r>
            <a:r>
              <a:rPr lang="lt-LT" sz="3200" i="1" dirty="0" err="1">
                <a:solidFill>
                  <a:srgbClr val="0B0B0B"/>
                </a:solidFill>
                <a:latin typeface="Open Sans" panose="020B0606030504020204" pitchFamily="34" charset="0"/>
                <a:ea typeface="Times New Roman" panose="02020603050405020304" pitchFamily="18" charset="0"/>
                <a:cs typeface="Arial" panose="020B0604020202020204" pitchFamily="34" charset="0"/>
              </a:rPr>
              <a:t>Hippocrates</a:t>
            </a:r>
            <a:endParaRPr lang="lt-LT" b="1" kern="0" dirty="0">
              <a:solidFill>
                <a:srgbClr val="212121"/>
              </a:solidFill>
              <a:latin typeface="Open Sans" panose="020B0606030504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lt-LT" sz="1400" b="1" kern="0" dirty="0" err="1">
                <a:solidFill>
                  <a:srgbClr val="212121"/>
                </a:solidFill>
                <a:latin typeface="Open Sans" panose="020B0606030504020204" pitchFamily="34" charset="0"/>
                <a:ea typeface="Times New Roman" panose="02020603050405020304" pitchFamily="18" charset="0"/>
                <a:cs typeface="Arial" panose="020B0604020202020204" pitchFamily="34" charset="0"/>
              </a:rPr>
              <a:t>Nature</a:t>
            </a:r>
            <a:r>
              <a:rPr lang="lt-LT" sz="1400" b="1" kern="0" dirty="0">
                <a:solidFill>
                  <a:srgbClr val="212121"/>
                </a:solidFill>
                <a:latin typeface="Open Sans" panose="020B0606030504020204" pitchFamily="34" charset="0"/>
                <a:ea typeface="Times New Roman" panose="02020603050405020304" pitchFamily="18" charset="0"/>
                <a:cs typeface="Arial" panose="020B0604020202020204" pitchFamily="34" charset="0"/>
              </a:rPr>
              <a:t> </a:t>
            </a:r>
            <a:r>
              <a:rPr lang="lt-LT" sz="1400" b="1" kern="0" dirty="0" err="1">
                <a:solidFill>
                  <a:srgbClr val="212121"/>
                </a:solidFill>
                <a:latin typeface="Open Sans" panose="020B0606030504020204" pitchFamily="34" charset="0"/>
                <a:ea typeface="Times New Roman" panose="02020603050405020304" pitchFamily="18" charset="0"/>
                <a:cs typeface="Arial" panose="020B0604020202020204" pitchFamily="34" charset="0"/>
              </a:rPr>
              <a:t>itself</a:t>
            </a:r>
            <a:r>
              <a:rPr lang="lt-LT" sz="1400" b="1" kern="0" dirty="0">
                <a:solidFill>
                  <a:srgbClr val="212121"/>
                </a:solidFill>
                <a:latin typeface="Open Sans" panose="020B0606030504020204" pitchFamily="34" charset="0"/>
                <a:ea typeface="Times New Roman" panose="02020603050405020304" pitchFamily="18" charset="0"/>
                <a:cs typeface="Arial" panose="020B0604020202020204" pitchFamily="34" charset="0"/>
              </a:rPr>
              <a:t> </a:t>
            </a:r>
            <a:r>
              <a:rPr lang="lt-LT" sz="1400" b="1" kern="0" dirty="0" err="1">
                <a:solidFill>
                  <a:srgbClr val="212121"/>
                </a:solidFill>
                <a:latin typeface="Open Sans" panose="020B0606030504020204" pitchFamily="34" charset="0"/>
                <a:ea typeface="Times New Roman" panose="02020603050405020304" pitchFamily="18" charset="0"/>
                <a:cs typeface="Arial" panose="020B0604020202020204" pitchFamily="34" charset="0"/>
              </a:rPr>
              <a:t>is</a:t>
            </a:r>
            <a:r>
              <a:rPr lang="lt-LT" sz="1400" b="1" kern="0" dirty="0">
                <a:solidFill>
                  <a:srgbClr val="212121"/>
                </a:solidFill>
                <a:latin typeface="Open Sans" panose="020B0606030504020204" pitchFamily="34" charset="0"/>
                <a:ea typeface="Times New Roman" panose="02020603050405020304" pitchFamily="18" charset="0"/>
                <a:cs typeface="Arial" panose="020B0604020202020204" pitchFamily="34" charset="0"/>
              </a:rPr>
              <a:t> </a:t>
            </a:r>
            <a:r>
              <a:rPr lang="lt-LT" sz="1400" b="1" kern="0" dirty="0" err="1">
                <a:solidFill>
                  <a:srgbClr val="212121"/>
                </a:solidFill>
                <a:latin typeface="Open Sans" panose="020B0606030504020204" pitchFamily="34" charset="0"/>
                <a:ea typeface="Times New Roman" panose="02020603050405020304" pitchFamily="18" charset="0"/>
                <a:cs typeface="Arial" panose="020B0604020202020204" pitchFamily="34" charset="0"/>
              </a:rPr>
              <a:t>the</a:t>
            </a:r>
            <a:r>
              <a:rPr lang="lt-LT" sz="1400" b="1" kern="0" dirty="0">
                <a:solidFill>
                  <a:srgbClr val="212121"/>
                </a:solidFill>
                <a:latin typeface="Open Sans" panose="020B0606030504020204" pitchFamily="34" charset="0"/>
                <a:ea typeface="Times New Roman" panose="02020603050405020304" pitchFamily="18" charset="0"/>
                <a:cs typeface="Arial" panose="020B0604020202020204" pitchFamily="34" charset="0"/>
              </a:rPr>
              <a:t> best </a:t>
            </a:r>
            <a:r>
              <a:rPr lang="lt-LT" sz="1400" b="1" kern="0" dirty="0" err="1">
                <a:solidFill>
                  <a:srgbClr val="212121"/>
                </a:solidFill>
                <a:latin typeface="Open Sans" panose="020B0606030504020204" pitchFamily="34" charset="0"/>
                <a:ea typeface="Times New Roman" panose="02020603050405020304" pitchFamily="18" charset="0"/>
                <a:cs typeface="Arial" panose="020B0604020202020204" pitchFamily="34" charset="0"/>
              </a:rPr>
              <a:t>physician</a:t>
            </a:r>
            <a:endParaRPr lang="lt-LT" kern="1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321343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A9492-1EB5-7191-D374-B20A4D207EF1}"/>
              </a:ext>
            </a:extLst>
          </p:cNvPr>
          <p:cNvSpPr>
            <a:spLocks noGrp="1"/>
          </p:cNvSpPr>
          <p:nvPr>
            <p:ph type="title"/>
          </p:nvPr>
        </p:nvSpPr>
        <p:spPr>
          <a:xfrm>
            <a:off x="2744595" y="4464312"/>
            <a:ext cx="6298977" cy="827807"/>
          </a:xfrm>
        </p:spPr>
        <p:txBody>
          <a:bodyPr>
            <a:normAutofit fontScale="90000"/>
          </a:bodyPr>
          <a:lstStyle/>
          <a:p>
            <a:r>
              <a:rPr lang="en-US" dirty="0"/>
              <a:t>NATURE AND HEALTH XXI</a:t>
            </a:r>
            <a:br>
              <a:rPr lang="en-US" dirty="0"/>
            </a:br>
            <a:br>
              <a:rPr lang="lt-LT" dirty="0"/>
            </a:br>
            <a:r>
              <a:rPr lang="en-US" dirty="0"/>
              <a:t>            </a:t>
            </a:r>
            <a:r>
              <a:rPr lang="en-US" dirty="0" err="1"/>
              <a:t>spalio</a:t>
            </a:r>
            <a:r>
              <a:rPr lang="en-US" dirty="0"/>
              <a:t> 13-14 d</a:t>
            </a:r>
            <a:br>
              <a:rPr lang="en-US" dirty="0"/>
            </a:br>
            <a:r>
              <a:rPr lang="lt-LT" dirty="0"/>
              <a:t>                </a:t>
            </a:r>
            <a:r>
              <a:rPr lang="en-US" dirty="0" err="1"/>
              <a:t>klaip</a:t>
            </a:r>
            <a:r>
              <a:rPr lang="lt-LT" dirty="0"/>
              <a:t>ėda</a:t>
            </a:r>
            <a:r>
              <a:rPr lang="en-US" dirty="0"/>
              <a:t> </a:t>
            </a:r>
            <a:endParaRPr lang="lt-LT" dirty="0"/>
          </a:p>
        </p:txBody>
      </p:sp>
      <p:sp>
        <p:nvSpPr>
          <p:cNvPr id="3" name="Text Placeholder 2">
            <a:extLst>
              <a:ext uri="{FF2B5EF4-FFF2-40B4-BE49-F238E27FC236}">
                <a16:creationId xmlns:a16="http://schemas.microsoft.com/office/drawing/2014/main" id="{8FE229EE-7625-6B9E-C2D7-8D2803DD20B9}"/>
              </a:ext>
            </a:extLst>
          </p:cNvPr>
          <p:cNvSpPr>
            <a:spLocks noGrp="1"/>
          </p:cNvSpPr>
          <p:nvPr>
            <p:ph type="body" idx="1"/>
          </p:nvPr>
        </p:nvSpPr>
        <p:spPr>
          <a:xfrm>
            <a:off x="2203529" y="1769286"/>
            <a:ext cx="6298977" cy="977900"/>
          </a:xfrm>
        </p:spPr>
        <p:txBody>
          <a:bodyPr>
            <a:noAutofit/>
          </a:bodyPr>
          <a:lstStyle/>
          <a:p>
            <a:r>
              <a:rPr lang="lt-LT" dirty="0"/>
              <a:t>Kiekvienais metais spalio 10 d. minima Pasaulinė psichikos sveikatos diena, kurios bendras tikslas – didinti informuotumą apie psichikos sveikatos problemas visame pasaulyje ir sutelkti pastangas psichikos sveikatai palaikyti.</a:t>
            </a:r>
          </a:p>
        </p:txBody>
      </p:sp>
      <p:sp>
        <p:nvSpPr>
          <p:cNvPr id="5" name="TextBox 4">
            <a:extLst>
              <a:ext uri="{FF2B5EF4-FFF2-40B4-BE49-F238E27FC236}">
                <a16:creationId xmlns:a16="http://schemas.microsoft.com/office/drawing/2014/main" id="{2CD2BBDA-63A7-32EE-0A5E-6FF8C981220E}"/>
              </a:ext>
            </a:extLst>
          </p:cNvPr>
          <p:cNvSpPr txBox="1"/>
          <p:nvPr/>
        </p:nvSpPr>
        <p:spPr>
          <a:xfrm>
            <a:off x="2195736" y="260648"/>
            <a:ext cx="6696743" cy="1200329"/>
          </a:xfrm>
          <a:prstGeom prst="rect">
            <a:avLst/>
          </a:prstGeom>
          <a:noFill/>
        </p:spPr>
        <p:txBody>
          <a:bodyPr wrap="square">
            <a:spAutoFit/>
          </a:bodyPr>
          <a:lstStyle/>
          <a:p>
            <a:pPr algn="l"/>
            <a:r>
              <a:rPr lang="lt-LT" b="0" i="0" dirty="0">
                <a:solidFill>
                  <a:srgbClr val="040C28"/>
                </a:solidFill>
                <a:effectLst/>
                <a:latin typeface="Agency FB" panose="020B0503020202020204" pitchFamily="34" charset="0"/>
              </a:rPr>
              <a:t>Ilgalaikis </a:t>
            </a:r>
            <a:r>
              <a:rPr lang="lt-LT" b="0" i="0" dirty="0">
                <a:solidFill>
                  <a:srgbClr val="0070C0"/>
                </a:solidFill>
                <a:effectLst/>
                <a:latin typeface="Agency FB" panose="020B0503020202020204" pitchFamily="34" charset="0"/>
              </a:rPr>
              <a:t>stresas</a:t>
            </a:r>
            <a:r>
              <a:rPr lang="lt-LT" b="0" i="0" dirty="0">
                <a:solidFill>
                  <a:srgbClr val="040C28"/>
                </a:solidFill>
                <a:effectLst/>
                <a:latin typeface="Agency FB" panose="020B0503020202020204" pitchFamily="34" charset="0"/>
              </a:rPr>
              <a:t> didina psichikos sveikatos problemų atsiradimo riziką- nerimo ir depresijos, psichozės, PTSD, šizofrenijos, priklausomybių, miego sutrikimų, lėtinio skausmo, įvairių fizinės sveikatos nusiskundimų</a:t>
            </a:r>
            <a:r>
              <a:rPr lang="en-US" b="0" i="0" dirty="0">
                <a:solidFill>
                  <a:srgbClr val="202124"/>
                </a:solidFill>
                <a:effectLst/>
                <a:latin typeface="Agency FB" panose="020B0503020202020204" pitchFamily="34" charset="0"/>
              </a:rPr>
              <a:t>.</a:t>
            </a:r>
            <a:r>
              <a:rPr lang="lt-LT" b="0" i="0" dirty="0">
                <a:solidFill>
                  <a:srgbClr val="202124"/>
                </a:solidFill>
                <a:effectLst/>
                <a:latin typeface="Agency FB" panose="020B0503020202020204" pitchFamily="34" charset="0"/>
              </a:rPr>
              <a:t> </a:t>
            </a:r>
            <a:endParaRPr lang="en-US" b="0" i="0" dirty="0">
              <a:solidFill>
                <a:srgbClr val="231F20"/>
              </a:solidFill>
              <a:effectLst/>
              <a:latin typeface="Agency FB" panose="020B0503020202020204" pitchFamily="34" charset="0"/>
            </a:endParaRPr>
          </a:p>
          <a:p>
            <a:endParaRPr lang="lt-LT" dirty="0">
              <a:latin typeface="Agency FB" panose="020B0503020202020204" pitchFamily="34" charset="0"/>
            </a:endParaRPr>
          </a:p>
        </p:txBody>
      </p:sp>
      <p:pic>
        <p:nvPicPr>
          <p:cNvPr id="7" name="Picture 6">
            <a:extLst>
              <a:ext uri="{FF2B5EF4-FFF2-40B4-BE49-F238E27FC236}">
                <a16:creationId xmlns:a16="http://schemas.microsoft.com/office/drawing/2014/main" id="{A5E9B2DE-951E-D253-7A3C-AE715DA93881}"/>
              </a:ext>
            </a:extLst>
          </p:cNvPr>
          <p:cNvPicPr>
            <a:picLocks noChangeAspect="1"/>
          </p:cNvPicPr>
          <p:nvPr/>
        </p:nvPicPr>
        <p:blipFill>
          <a:blip r:embed="rId2"/>
          <a:stretch>
            <a:fillRect/>
          </a:stretch>
        </p:blipFill>
        <p:spPr>
          <a:xfrm>
            <a:off x="4811950" y="2927510"/>
            <a:ext cx="1082134" cy="1356478"/>
          </a:xfrm>
          <a:prstGeom prst="rect">
            <a:avLst/>
          </a:prstGeom>
        </p:spPr>
      </p:pic>
      <p:pic>
        <p:nvPicPr>
          <p:cNvPr id="8" name="Picture 4" descr="Lietuvos mokslo tarybos logotipas | Lietuvos mokslo taryba">
            <a:extLst>
              <a:ext uri="{FF2B5EF4-FFF2-40B4-BE49-F238E27FC236}">
                <a16:creationId xmlns:a16="http://schemas.microsoft.com/office/drawing/2014/main" id="{E4BF575A-98FA-D7AE-9797-A61D59070C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9280"/>
            <a:ext cx="2024064" cy="908720"/>
          </a:xfrm>
          <a:prstGeom prst="rect">
            <a:avLst/>
          </a:prstGeom>
          <a:solidFill>
            <a:schemeClr val="bg1"/>
          </a:solidFill>
        </p:spPr>
      </p:pic>
    </p:spTree>
    <p:extLst>
      <p:ext uri="{BB962C8B-B14F-4D97-AF65-F5344CB8AC3E}">
        <p14:creationId xmlns:p14="http://schemas.microsoft.com/office/powerpoint/2010/main" val="112424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21FF30-C4FD-4064-23DD-4157A40D2D91}"/>
              </a:ext>
            </a:extLst>
          </p:cNvPr>
          <p:cNvSpPr>
            <a:spLocks noGrp="1"/>
          </p:cNvSpPr>
          <p:nvPr>
            <p:ph type="body" idx="1"/>
          </p:nvPr>
        </p:nvSpPr>
        <p:spPr>
          <a:xfrm>
            <a:off x="1763688" y="1002245"/>
            <a:ext cx="7061966" cy="3636000"/>
          </a:xfrm>
        </p:spPr>
        <p:txBody>
          <a:bodyPr/>
          <a:lstStyle/>
          <a:p>
            <a:pPr marL="152400" indent="0" algn="ctr">
              <a:buNone/>
            </a:pPr>
            <a:r>
              <a:rPr lang="lt-LT" sz="1800" b="1" dirty="0">
                <a:solidFill>
                  <a:schemeClr val="tx2"/>
                </a:solidFill>
                <a:latin typeface="Montserrat" panose="00000500000000000000" pitchFamily="2" charset="0"/>
                <a:ea typeface="Calibri" panose="020F0502020204030204" pitchFamily="34" charset="0"/>
              </a:rPr>
              <a:t>Stresą patiria 9</a:t>
            </a:r>
            <a:r>
              <a:rPr lang="en-US" sz="1800" b="1" dirty="0">
                <a:solidFill>
                  <a:schemeClr val="tx2"/>
                </a:solidFill>
                <a:latin typeface="Montserrat" panose="00000500000000000000" pitchFamily="2" charset="0"/>
                <a:ea typeface="Calibri" panose="020F0502020204030204" pitchFamily="34" charset="0"/>
              </a:rPr>
              <a:t>8</a:t>
            </a:r>
            <a:r>
              <a:rPr lang="lt-LT" sz="1800" b="1" dirty="0">
                <a:solidFill>
                  <a:schemeClr val="tx2"/>
                </a:solidFill>
                <a:latin typeface="Montserrat" panose="00000500000000000000" pitchFamily="2" charset="0"/>
                <a:ea typeface="Calibri" panose="020F0502020204030204" pitchFamily="34" charset="0"/>
              </a:rPr>
              <a:t>% respondentų</a:t>
            </a:r>
            <a:endParaRPr lang="en-US" sz="1800" b="1" dirty="0">
              <a:solidFill>
                <a:schemeClr val="tx2"/>
              </a:solidFill>
              <a:latin typeface="Montserrat" panose="00000500000000000000" pitchFamily="2" charset="0"/>
              <a:ea typeface="Calibri" panose="020F0502020204030204" pitchFamily="34" charset="0"/>
            </a:endParaRPr>
          </a:p>
          <a:p>
            <a:pPr marL="152400" indent="0" algn="ctr">
              <a:buNone/>
            </a:pPr>
            <a:endParaRPr lang="lt-LT" sz="1800" b="1" dirty="0">
              <a:solidFill>
                <a:schemeClr val="tx2"/>
              </a:solidFill>
              <a:latin typeface="Montserrat" panose="00000500000000000000" pitchFamily="2" charset="0"/>
              <a:ea typeface="Calibri" panose="020F0502020204030204" pitchFamily="34" charset="0"/>
            </a:endParaRPr>
          </a:p>
          <a:p>
            <a:pPr marL="152400" indent="0" algn="ctr">
              <a:buNone/>
            </a:pPr>
            <a:r>
              <a:rPr lang="en-US" sz="1600" b="1" dirty="0" err="1">
                <a:solidFill>
                  <a:schemeClr val="tx2"/>
                </a:solidFill>
                <a:latin typeface="Montserrat" panose="00000500000000000000" pitchFamily="2" charset="0"/>
              </a:rPr>
              <a:t>Vidutinis</a:t>
            </a:r>
            <a:r>
              <a:rPr lang="en-US" sz="1600" b="1" dirty="0">
                <a:solidFill>
                  <a:schemeClr val="tx2"/>
                </a:solidFill>
                <a:latin typeface="Montserrat" panose="00000500000000000000" pitchFamily="2" charset="0"/>
              </a:rPr>
              <a:t> </a:t>
            </a:r>
            <a:r>
              <a:rPr lang="en-US" sz="1600" b="1" dirty="0" err="1">
                <a:solidFill>
                  <a:schemeClr val="tx2"/>
                </a:solidFill>
                <a:latin typeface="Montserrat" panose="00000500000000000000" pitchFamily="2" charset="0"/>
              </a:rPr>
              <a:t>stres</a:t>
            </a:r>
            <a:r>
              <a:rPr lang="lt-LT" sz="1600" b="1" dirty="0">
                <a:solidFill>
                  <a:schemeClr val="tx2"/>
                </a:solidFill>
                <a:latin typeface="Montserrat" panose="00000500000000000000" pitchFamily="2" charset="0"/>
              </a:rPr>
              <a:t>o </a:t>
            </a:r>
            <a:r>
              <a:rPr lang="lt-LT" sz="1600" b="1" dirty="0" err="1">
                <a:solidFill>
                  <a:schemeClr val="tx2"/>
                </a:solidFill>
                <a:latin typeface="Montserrat" panose="00000500000000000000" pitchFamily="2" charset="0"/>
              </a:rPr>
              <a:t>intensyvum</a:t>
            </a:r>
            <a:r>
              <a:rPr lang="en-US" sz="1600" b="1" dirty="0">
                <a:solidFill>
                  <a:schemeClr val="tx2"/>
                </a:solidFill>
                <a:latin typeface="Montserrat" panose="00000500000000000000" pitchFamily="2" charset="0"/>
              </a:rPr>
              <a:t>as- 6,72 </a:t>
            </a:r>
            <a:r>
              <a:rPr lang="en-US" sz="1600" b="1" dirty="0" err="1">
                <a:solidFill>
                  <a:schemeClr val="tx2"/>
                </a:solidFill>
                <a:latin typeface="Montserrat" panose="00000500000000000000" pitchFamily="2" charset="0"/>
              </a:rPr>
              <a:t>balo</a:t>
            </a:r>
            <a:r>
              <a:rPr lang="en-US" sz="1600" b="1" dirty="0">
                <a:solidFill>
                  <a:schemeClr val="tx2"/>
                </a:solidFill>
                <a:latin typeface="Montserrat" panose="00000500000000000000" pitchFamily="2" charset="0"/>
              </a:rPr>
              <a:t> (VAS)</a:t>
            </a:r>
          </a:p>
          <a:p>
            <a:pPr marL="152400" indent="0" algn="ctr">
              <a:buNone/>
            </a:pPr>
            <a:endParaRPr lang="en-US" sz="1600" b="1" dirty="0">
              <a:solidFill>
                <a:schemeClr val="tx2"/>
              </a:solidFill>
              <a:latin typeface="Montserrat" panose="00000500000000000000" pitchFamily="2" charset="0"/>
            </a:endParaRPr>
          </a:p>
          <a:p>
            <a:pPr marL="152400" indent="0" algn="ctr">
              <a:buNone/>
            </a:pPr>
            <a:r>
              <a:rPr lang="en-US" sz="1600" b="1" dirty="0">
                <a:solidFill>
                  <a:schemeClr val="tx2"/>
                </a:solidFill>
                <a:latin typeface="Montserrat" panose="00000500000000000000" pitchFamily="2" charset="0"/>
              </a:rPr>
              <a:t>8</a:t>
            </a:r>
            <a:r>
              <a:rPr lang="lt-LT" sz="1600" b="1" dirty="0">
                <a:solidFill>
                  <a:schemeClr val="tx2"/>
                </a:solidFill>
                <a:latin typeface="Montserrat" panose="00000500000000000000" pitchFamily="2" charset="0"/>
              </a:rPr>
              <a:t>% patiria mažą (&lt;3 balų), 3</a:t>
            </a:r>
            <a:r>
              <a:rPr lang="en-US" sz="1600" b="1" dirty="0">
                <a:solidFill>
                  <a:schemeClr val="tx2"/>
                </a:solidFill>
                <a:latin typeface="Montserrat" panose="00000500000000000000" pitchFamily="2" charset="0"/>
              </a:rPr>
              <a:t>2</a:t>
            </a:r>
            <a:r>
              <a:rPr lang="lt-LT" sz="1600" b="1" dirty="0">
                <a:solidFill>
                  <a:schemeClr val="tx2"/>
                </a:solidFill>
                <a:latin typeface="Montserrat" panose="00000500000000000000" pitchFamily="2" charset="0"/>
              </a:rPr>
              <a:t>%- vidutinį (4-6 balai), 5</a:t>
            </a:r>
            <a:r>
              <a:rPr lang="en-US" sz="1600" b="1" dirty="0">
                <a:solidFill>
                  <a:schemeClr val="tx2"/>
                </a:solidFill>
                <a:latin typeface="Montserrat" panose="00000500000000000000" pitchFamily="2" charset="0"/>
              </a:rPr>
              <a:t>1</a:t>
            </a:r>
            <a:r>
              <a:rPr lang="lt-LT" sz="1600" b="1" dirty="0">
                <a:solidFill>
                  <a:schemeClr val="tx2"/>
                </a:solidFill>
                <a:latin typeface="Montserrat" panose="00000500000000000000" pitchFamily="2" charset="0"/>
              </a:rPr>
              <a:t>%- didelį (7-9 balai)</a:t>
            </a:r>
            <a:r>
              <a:rPr lang="en-US" sz="1600" b="1" dirty="0">
                <a:solidFill>
                  <a:schemeClr val="tx2"/>
                </a:solidFill>
                <a:latin typeface="Montserrat" panose="00000500000000000000" pitchFamily="2" charset="0"/>
              </a:rPr>
              <a:t>,</a:t>
            </a:r>
            <a:endParaRPr lang="lt-LT" sz="1600" b="1" dirty="0">
              <a:solidFill>
                <a:schemeClr val="tx2"/>
              </a:solidFill>
              <a:latin typeface="Montserrat" panose="00000500000000000000" pitchFamily="2" charset="0"/>
            </a:endParaRPr>
          </a:p>
          <a:p>
            <a:pPr marL="152400" indent="0" algn="ctr">
              <a:buNone/>
            </a:pPr>
            <a:r>
              <a:rPr lang="lt-LT" sz="1600" b="1" dirty="0">
                <a:solidFill>
                  <a:schemeClr val="tx2"/>
                </a:solidFill>
                <a:latin typeface="Montserrat" panose="00000500000000000000" pitchFamily="2" charset="0"/>
              </a:rPr>
              <a:t>7%- nepakeliamą stresą</a:t>
            </a:r>
            <a:endParaRPr lang="en-US" sz="1600" b="1" dirty="0">
              <a:solidFill>
                <a:schemeClr val="tx2"/>
              </a:solidFill>
              <a:latin typeface="Montserrat" panose="00000500000000000000" pitchFamily="2" charset="0"/>
            </a:endParaRPr>
          </a:p>
        </p:txBody>
      </p:sp>
      <p:sp>
        <p:nvSpPr>
          <p:cNvPr id="3" name="Title 2">
            <a:extLst>
              <a:ext uri="{FF2B5EF4-FFF2-40B4-BE49-F238E27FC236}">
                <a16:creationId xmlns:a16="http://schemas.microsoft.com/office/drawing/2014/main" id="{E26AAE41-4E0F-E6EA-0619-CA7F7C2B94C4}"/>
              </a:ext>
            </a:extLst>
          </p:cNvPr>
          <p:cNvSpPr>
            <a:spLocks noGrp="1"/>
          </p:cNvSpPr>
          <p:nvPr>
            <p:ph type="title"/>
          </p:nvPr>
        </p:nvSpPr>
        <p:spPr>
          <a:xfrm>
            <a:off x="1457911" y="330128"/>
            <a:ext cx="7704000" cy="277200"/>
          </a:xfrm>
        </p:spPr>
        <p:txBody>
          <a:bodyPr/>
          <a:lstStyle/>
          <a:p>
            <a:r>
              <a:rPr lang="en-US" dirty="0" err="1"/>
              <a:t>Stresas</a:t>
            </a:r>
            <a:r>
              <a:rPr lang="en-US" dirty="0"/>
              <a:t> </a:t>
            </a:r>
            <a:r>
              <a:rPr lang="en-US" dirty="0" err="1"/>
              <a:t>Lietuvoje</a:t>
            </a:r>
            <a:endParaRPr lang="en-US" dirty="0"/>
          </a:p>
        </p:txBody>
      </p:sp>
      <p:sp>
        <p:nvSpPr>
          <p:cNvPr id="5" name="TextBox 4">
            <a:extLst>
              <a:ext uri="{FF2B5EF4-FFF2-40B4-BE49-F238E27FC236}">
                <a16:creationId xmlns:a16="http://schemas.microsoft.com/office/drawing/2014/main" id="{982B05DB-F1BE-0BAE-F370-F127DA191732}"/>
              </a:ext>
            </a:extLst>
          </p:cNvPr>
          <p:cNvSpPr txBox="1"/>
          <p:nvPr/>
        </p:nvSpPr>
        <p:spPr>
          <a:xfrm>
            <a:off x="8146473" y="6488668"/>
            <a:ext cx="997527" cy="369332"/>
          </a:xfrm>
          <a:prstGeom prst="rect">
            <a:avLst/>
          </a:prstGeom>
          <a:noFill/>
        </p:spPr>
        <p:txBody>
          <a:bodyPr wrap="square" rtlCol="0">
            <a:spAutoFit/>
          </a:bodyPr>
          <a:lstStyle/>
          <a:p>
            <a:r>
              <a:rPr lang="lt-LT" dirty="0">
                <a:latin typeface="proxima-nova"/>
              </a:rPr>
              <a:t>n</a:t>
            </a:r>
            <a:r>
              <a:rPr lang="en-US" dirty="0">
                <a:latin typeface="proxima-nova"/>
              </a:rPr>
              <a:t>=1136</a:t>
            </a:r>
          </a:p>
        </p:txBody>
      </p:sp>
      <p:graphicFrame>
        <p:nvGraphicFramePr>
          <p:cNvPr id="6" name="Chart 5">
            <a:extLst>
              <a:ext uri="{FF2B5EF4-FFF2-40B4-BE49-F238E27FC236}">
                <a16:creationId xmlns:a16="http://schemas.microsoft.com/office/drawing/2014/main" id="{9411F02F-633C-8D72-0988-DDA31470937D}"/>
              </a:ext>
            </a:extLst>
          </p:cNvPr>
          <p:cNvGraphicFramePr>
            <a:graphicFrameLocks/>
          </p:cNvGraphicFramePr>
          <p:nvPr>
            <p:extLst>
              <p:ext uri="{D42A27DB-BD31-4B8C-83A1-F6EECF244321}">
                <p14:modId xmlns:p14="http://schemas.microsoft.com/office/powerpoint/2010/main" val="3957118739"/>
              </p:ext>
            </p:extLst>
          </p:nvPr>
        </p:nvGraphicFramePr>
        <p:xfrm>
          <a:off x="2555776" y="3428999"/>
          <a:ext cx="5328592" cy="30988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0774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6942BA-F129-98C3-53C9-7F52C5DB9857}"/>
              </a:ext>
            </a:extLst>
          </p:cNvPr>
          <p:cNvSpPr>
            <a:spLocks noGrp="1"/>
          </p:cNvSpPr>
          <p:nvPr>
            <p:ph type="body" idx="1"/>
          </p:nvPr>
        </p:nvSpPr>
        <p:spPr>
          <a:xfrm>
            <a:off x="2483768" y="1196752"/>
            <a:ext cx="6372280" cy="4848000"/>
          </a:xfrm>
        </p:spPr>
        <p:txBody>
          <a:bodyPr/>
          <a:lstStyle/>
          <a:p>
            <a:pPr marL="152400" indent="0" algn="ctr">
              <a:buNone/>
            </a:pPr>
            <a:r>
              <a:rPr lang="en-US" sz="1800" b="1" dirty="0" err="1">
                <a:solidFill>
                  <a:srgbClr val="010205"/>
                </a:solidFill>
                <a:latin typeface="ProximaNova"/>
                <a:ea typeface="Calibri" panose="020F0502020204030204" pitchFamily="34" charset="0"/>
              </a:rPr>
              <a:t>Vidutinis</a:t>
            </a:r>
            <a:r>
              <a:rPr lang="en-US" sz="1800" b="1" dirty="0">
                <a:solidFill>
                  <a:srgbClr val="010205"/>
                </a:solidFill>
                <a:latin typeface="ProximaNova"/>
                <a:ea typeface="Calibri" panose="020F0502020204030204" pitchFamily="34" charset="0"/>
              </a:rPr>
              <a:t> s</a:t>
            </a:r>
            <a:r>
              <a:rPr lang="lt-LT" sz="1800" b="1" dirty="0" err="1">
                <a:solidFill>
                  <a:srgbClr val="010205"/>
                </a:solidFill>
                <a:latin typeface="ProximaNova"/>
                <a:ea typeface="Calibri" panose="020F0502020204030204" pitchFamily="34" charset="0"/>
              </a:rPr>
              <a:t>treso</a:t>
            </a:r>
            <a:r>
              <a:rPr lang="lt-LT" sz="1800" b="1" dirty="0">
                <a:solidFill>
                  <a:srgbClr val="010205"/>
                </a:solidFill>
                <a:latin typeface="ProximaNova"/>
                <a:ea typeface="Calibri" panose="020F0502020204030204" pitchFamily="34" charset="0"/>
              </a:rPr>
              <a:t> valdymas </a:t>
            </a:r>
            <a:r>
              <a:rPr lang="en-GB" sz="1800" b="1" dirty="0">
                <a:solidFill>
                  <a:srgbClr val="010205"/>
                </a:solidFill>
                <a:latin typeface="ProximaNova"/>
                <a:ea typeface="Calibri" panose="020F0502020204030204" pitchFamily="34" charset="0"/>
              </a:rPr>
              <a:t>5.74</a:t>
            </a:r>
            <a:r>
              <a:rPr lang="lt-LT" sz="1800" b="1" dirty="0">
                <a:solidFill>
                  <a:srgbClr val="010205"/>
                </a:solidFill>
                <a:latin typeface="ProximaNova"/>
                <a:ea typeface="Calibri" panose="020F0502020204030204" pitchFamily="34" charset="0"/>
              </a:rPr>
              <a:t> balo (VAS)</a:t>
            </a:r>
            <a:r>
              <a:rPr lang="en-US" sz="1800" b="1" dirty="0">
                <a:solidFill>
                  <a:srgbClr val="010205"/>
                </a:solidFill>
                <a:latin typeface="ProximaNova"/>
                <a:ea typeface="Calibri" panose="020F0502020204030204" pitchFamily="34" charset="0"/>
              </a:rPr>
              <a:t>:</a:t>
            </a:r>
          </a:p>
          <a:p>
            <a:pPr marL="152400" indent="0" algn="ctr">
              <a:buNone/>
            </a:pPr>
            <a:r>
              <a:rPr lang="en-US" sz="1800" b="1" dirty="0" err="1">
                <a:solidFill>
                  <a:srgbClr val="010205"/>
                </a:solidFill>
                <a:latin typeface="ProximaNova"/>
                <a:ea typeface="Calibri" panose="020F0502020204030204" pitchFamily="34" charset="0"/>
              </a:rPr>
              <a:t>Visai</a:t>
            </a:r>
            <a:r>
              <a:rPr lang="en-US" sz="1800" b="1" dirty="0">
                <a:solidFill>
                  <a:srgbClr val="010205"/>
                </a:solidFill>
                <a:latin typeface="ProximaNova"/>
                <a:ea typeface="Calibri" panose="020F0502020204030204" pitchFamily="34" charset="0"/>
              </a:rPr>
              <a:t> </a:t>
            </a:r>
            <a:r>
              <a:rPr lang="en-US" sz="1800" b="1" dirty="0" err="1">
                <a:solidFill>
                  <a:srgbClr val="010205"/>
                </a:solidFill>
                <a:latin typeface="ProximaNova"/>
                <a:ea typeface="Calibri" panose="020F0502020204030204" pitchFamily="34" charset="0"/>
              </a:rPr>
              <a:t>nevaldo</a:t>
            </a:r>
            <a:r>
              <a:rPr lang="en-US" sz="1800" b="1" dirty="0">
                <a:solidFill>
                  <a:srgbClr val="010205"/>
                </a:solidFill>
                <a:latin typeface="ProximaNova"/>
                <a:ea typeface="Calibri" panose="020F0502020204030204" pitchFamily="34" charset="0"/>
              </a:rPr>
              <a:t> </a:t>
            </a:r>
            <a:r>
              <a:rPr lang="en-US" sz="1800" b="1" dirty="0" err="1">
                <a:solidFill>
                  <a:srgbClr val="010205"/>
                </a:solidFill>
                <a:latin typeface="ProximaNova"/>
                <a:ea typeface="Calibri" panose="020F0502020204030204" pitchFamily="34" charset="0"/>
              </a:rPr>
              <a:t>streso</a:t>
            </a:r>
            <a:r>
              <a:rPr lang="lt-LT" sz="1800" b="1" dirty="0">
                <a:solidFill>
                  <a:srgbClr val="010205"/>
                </a:solidFill>
                <a:latin typeface="ProximaNova"/>
                <a:ea typeface="Calibri" panose="020F0502020204030204" pitchFamily="34" charset="0"/>
              </a:rPr>
              <a:t>-</a:t>
            </a:r>
            <a:r>
              <a:rPr lang="en-US" sz="1800" b="1" dirty="0">
                <a:solidFill>
                  <a:srgbClr val="010205"/>
                </a:solidFill>
                <a:latin typeface="ProximaNova"/>
                <a:ea typeface="Calibri" panose="020F0502020204030204" pitchFamily="34" charset="0"/>
              </a:rPr>
              <a:t> 1%, </a:t>
            </a:r>
            <a:r>
              <a:rPr lang="en-US" sz="1800" b="1" dirty="0" err="1">
                <a:solidFill>
                  <a:srgbClr val="010205"/>
                </a:solidFill>
                <a:latin typeface="ProximaNova"/>
                <a:ea typeface="Calibri" panose="020F0502020204030204" pitchFamily="34" charset="0"/>
              </a:rPr>
              <a:t>blogai</a:t>
            </a:r>
            <a:r>
              <a:rPr lang="en-US" sz="1800" b="1" dirty="0">
                <a:solidFill>
                  <a:srgbClr val="010205"/>
                </a:solidFill>
                <a:latin typeface="ProximaNova"/>
                <a:ea typeface="Calibri" panose="020F0502020204030204" pitchFamily="34" charset="0"/>
              </a:rPr>
              <a:t> </a:t>
            </a:r>
            <a:r>
              <a:rPr lang="en-US" sz="1800" b="1" dirty="0" err="1">
                <a:solidFill>
                  <a:srgbClr val="010205"/>
                </a:solidFill>
                <a:latin typeface="ProximaNova"/>
                <a:ea typeface="Calibri" panose="020F0502020204030204" pitchFamily="34" charset="0"/>
              </a:rPr>
              <a:t>valdo</a:t>
            </a:r>
            <a:r>
              <a:rPr lang="lt-LT" sz="1800" b="1" dirty="0">
                <a:solidFill>
                  <a:srgbClr val="010205"/>
                </a:solidFill>
                <a:latin typeface="ProximaNova"/>
                <a:ea typeface="Calibri" panose="020F0502020204030204" pitchFamily="34" charset="0"/>
              </a:rPr>
              <a:t>-</a:t>
            </a:r>
            <a:r>
              <a:rPr lang="en-US" sz="1800" b="1" dirty="0">
                <a:solidFill>
                  <a:srgbClr val="010205"/>
                </a:solidFill>
                <a:latin typeface="ProximaNova"/>
                <a:ea typeface="Calibri" panose="020F0502020204030204" pitchFamily="34" charset="0"/>
              </a:rPr>
              <a:t> 18%, </a:t>
            </a:r>
            <a:r>
              <a:rPr lang="en-US" sz="1800" b="1" dirty="0" err="1">
                <a:solidFill>
                  <a:srgbClr val="010205"/>
                </a:solidFill>
                <a:latin typeface="ProximaNova"/>
                <a:ea typeface="Calibri" panose="020F0502020204030204" pitchFamily="34" charset="0"/>
              </a:rPr>
              <a:t>vidutini</a:t>
            </a:r>
            <a:r>
              <a:rPr lang="lt-LT" sz="1800" b="1" dirty="0" err="1">
                <a:solidFill>
                  <a:srgbClr val="010205"/>
                </a:solidFill>
                <a:latin typeface="ProximaNova"/>
                <a:ea typeface="Calibri" panose="020F0502020204030204" pitchFamily="34" charset="0"/>
              </a:rPr>
              <a:t>škai</a:t>
            </a:r>
            <a:r>
              <a:rPr lang="lt-LT" sz="1800" b="1" dirty="0">
                <a:solidFill>
                  <a:srgbClr val="010205"/>
                </a:solidFill>
                <a:latin typeface="ProximaNova"/>
                <a:ea typeface="Calibri" panose="020F0502020204030204" pitchFamily="34" charset="0"/>
              </a:rPr>
              <a:t>-</a:t>
            </a:r>
            <a:r>
              <a:rPr lang="en-US" sz="1800" b="1" dirty="0">
                <a:solidFill>
                  <a:srgbClr val="010205"/>
                </a:solidFill>
                <a:latin typeface="ProximaNova"/>
                <a:ea typeface="Calibri" panose="020F0502020204030204" pitchFamily="34" charset="0"/>
              </a:rPr>
              <a:t> 50%, </a:t>
            </a:r>
            <a:r>
              <a:rPr lang="en-US" sz="1800" b="1" dirty="0" err="1">
                <a:solidFill>
                  <a:srgbClr val="010205"/>
                </a:solidFill>
                <a:latin typeface="ProximaNova"/>
                <a:ea typeface="Calibri" panose="020F0502020204030204" pitchFamily="34" charset="0"/>
              </a:rPr>
              <a:t>gerai</a:t>
            </a:r>
            <a:r>
              <a:rPr lang="en-US" sz="1800" b="1" dirty="0">
                <a:solidFill>
                  <a:srgbClr val="010205"/>
                </a:solidFill>
                <a:latin typeface="ProximaNova"/>
                <a:ea typeface="Calibri" panose="020F0502020204030204" pitchFamily="34" charset="0"/>
              </a:rPr>
              <a:t>- 34%, </a:t>
            </a:r>
            <a:r>
              <a:rPr lang="en-US" sz="1800" b="1" dirty="0" err="1">
                <a:solidFill>
                  <a:srgbClr val="010205"/>
                </a:solidFill>
                <a:latin typeface="ProximaNova"/>
                <a:ea typeface="Calibri" panose="020F0502020204030204" pitchFamily="34" charset="0"/>
              </a:rPr>
              <a:t>ypatingai</a:t>
            </a:r>
            <a:r>
              <a:rPr lang="en-US" sz="1800" b="1" dirty="0">
                <a:solidFill>
                  <a:srgbClr val="010205"/>
                </a:solidFill>
                <a:latin typeface="ProximaNova"/>
                <a:ea typeface="Calibri" panose="020F0502020204030204" pitchFamily="34" charset="0"/>
              </a:rPr>
              <a:t> </a:t>
            </a:r>
            <a:r>
              <a:rPr lang="en-US" sz="1800" b="1" dirty="0" err="1">
                <a:solidFill>
                  <a:srgbClr val="010205"/>
                </a:solidFill>
                <a:latin typeface="ProximaNova"/>
                <a:ea typeface="Calibri" panose="020F0502020204030204" pitchFamily="34" charset="0"/>
              </a:rPr>
              <a:t>gerai</a:t>
            </a:r>
            <a:r>
              <a:rPr lang="en-US" sz="1800" b="1" dirty="0">
                <a:solidFill>
                  <a:srgbClr val="010205"/>
                </a:solidFill>
                <a:latin typeface="ProximaNova"/>
                <a:ea typeface="Calibri" panose="020F0502020204030204" pitchFamily="34" charset="0"/>
              </a:rPr>
              <a:t> </a:t>
            </a:r>
            <a:r>
              <a:rPr lang="en-US" sz="1800" b="1" dirty="0" err="1">
                <a:solidFill>
                  <a:srgbClr val="010205"/>
                </a:solidFill>
                <a:latin typeface="ProximaNova"/>
                <a:ea typeface="Calibri" panose="020F0502020204030204" pitchFamily="34" charset="0"/>
              </a:rPr>
              <a:t>valdo</a:t>
            </a:r>
            <a:r>
              <a:rPr lang="en-US" sz="1800" b="1" dirty="0">
                <a:solidFill>
                  <a:srgbClr val="010205"/>
                </a:solidFill>
                <a:latin typeface="ProximaNova"/>
                <a:ea typeface="Calibri" panose="020F0502020204030204" pitchFamily="34" charset="0"/>
              </a:rPr>
              <a:t> 2%.</a:t>
            </a:r>
            <a:endParaRPr lang="en-US" b="1" dirty="0">
              <a:latin typeface="ProximaNova"/>
            </a:endParaRPr>
          </a:p>
        </p:txBody>
      </p:sp>
      <p:sp>
        <p:nvSpPr>
          <p:cNvPr id="3" name="Title 2">
            <a:extLst>
              <a:ext uri="{FF2B5EF4-FFF2-40B4-BE49-F238E27FC236}">
                <a16:creationId xmlns:a16="http://schemas.microsoft.com/office/drawing/2014/main" id="{DA8F632C-FCB8-65F0-26D3-C12C9045F934}"/>
              </a:ext>
            </a:extLst>
          </p:cNvPr>
          <p:cNvSpPr>
            <a:spLocks noGrp="1"/>
          </p:cNvSpPr>
          <p:nvPr>
            <p:ph type="title"/>
          </p:nvPr>
        </p:nvSpPr>
        <p:spPr>
          <a:xfrm>
            <a:off x="827584" y="548144"/>
            <a:ext cx="7704000" cy="277200"/>
          </a:xfrm>
        </p:spPr>
        <p:txBody>
          <a:bodyPr/>
          <a:lstStyle/>
          <a:p>
            <a:r>
              <a:rPr lang="en-US" dirty="0" err="1"/>
              <a:t>Streso</a:t>
            </a:r>
            <a:r>
              <a:rPr lang="en-US" dirty="0"/>
              <a:t> </a:t>
            </a:r>
            <a:r>
              <a:rPr lang="en-US" dirty="0" err="1"/>
              <a:t>valdymas</a:t>
            </a:r>
            <a:r>
              <a:rPr lang="en-US" dirty="0"/>
              <a:t> </a:t>
            </a:r>
            <a:r>
              <a:rPr lang="en-US" dirty="0" err="1"/>
              <a:t>Lietuvoje</a:t>
            </a:r>
            <a:endParaRPr lang="en-US" dirty="0"/>
          </a:p>
        </p:txBody>
      </p:sp>
      <p:graphicFrame>
        <p:nvGraphicFramePr>
          <p:cNvPr id="5" name="Chart 4">
            <a:extLst>
              <a:ext uri="{FF2B5EF4-FFF2-40B4-BE49-F238E27FC236}">
                <a16:creationId xmlns:a16="http://schemas.microsoft.com/office/drawing/2014/main" id="{27EA5982-8947-EE49-D66C-59CDFF4E280E}"/>
              </a:ext>
            </a:extLst>
          </p:cNvPr>
          <p:cNvGraphicFramePr>
            <a:graphicFrameLocks/>
          </p:cNvGraphicFramePr>
          <p:nvPr>
            <p:extLst>
              <p:ext uri="{D42A27DB-BD31-4B8C-83A1-F6EECF244321}">
                <p14:modId xmlns:p14="http://schemas.microsoft.com/office/powerpoint/2010/main" val="1009628168"/>
              </p:ext>
            </p:extLst>
          </p:nvPr>
        </p:nvGraphicFramePr>
        <p:xfrm>
          <a:off x="2286000" y="2057400"/>
          <a:ext cx="5958408" cy="398735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95E2E552-F05A-F6A0-4156-5FC3B83A4E7B}"/>
              </a:ext>
            </a:extLst>
          </p:cNvPr>
          <p:cNvSpPr txBox="1"/>
          <p:nvPr/>
        </p:nvSpPr>
        <p:spPr>
          <a:xfrm>
            <a:off x="8146473" y="6488668"/>
            <a:ext cx="997527" cy="369332"/>
          </a:xfrm>
          <a:prstGeom prst="rect">
            <a:avLst/>
          </a:prstGeom>
          <a:noFill/>
        </p:spPr>
        <p:txBody>
          <a:bodyPr wrap="square" rtlCol="0">
            <a:spAutoFit/>
          </a:bodyPr>
          <a:lstStyle/>
          <a:p>
            <a:r>
              <a:rPr lang="lt-LT" dirty="0">
                <a:latin typeface="proxima-nova"/>
              </a:rPr>
              <a:t>n</a:t>
            </a:r>
            <a:r>
              <a:rPr lang="en-US" dirty="0">
                <a:latin typeface="proxima-nova"/>
              </a:rPr>
              <a:t>=1126</a:t>
            </a:r>
          </a:p>
        </p:txBody>
      </p:sp>
    </p:spTree>
    <p:extLst>
      <p:ext uri="{BB962C8B-B14F-4D97-AF65-F5344CB8AC3E}">
        <p14:creationId xmlns:p14="http://schemas.microsoft.com/office/powerpoint/2010/main" val="252374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7021526-858A-D489-C118-22C05AAB3876}"/>
              </a:ext>
            </a:extLst>
          </p:cNvPr>
          <p:cNvGraphicFramePr>
            <a:graphicFrameLocks/>
          </p:cNvGraphicFramePr>
          <p:nvPr>
            <p:extLst>
              <p:ext uri="{D42A27DB-BD31-4B8C-83A1-F6EECF244321}">
                <p14:modId xmlns:p14="http://schemas.microsoft.com/office/powerpoint/2010/main" val="3370082080"/>
              </p:ext>
            </p:extLst>
          </p:nvPr>
        </p:nvGraphicFramePr>
        <p:xfrm>
          <a:off x="2339752" y="2109403"/>
          <a:ext cx="5865134" cy="3623854"/>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a:extLst>
              <a:ext uri="{FF2B5EF4-FFF2-40B4-BE49-F238E27FC236}">
                <a16:creationId xmlns:a16="http://schemas.microsoft.com/office/drawing/2014/main" id="{200423C4-61C4-E634-C9F7-010AC7285C97}"/>
              </a:ext>
            </a:extLst>
          </p:cNvPr>
          <p:cNvSpPr>
            <a:spLocks noGrp="1"/>
          </p:cNvSpPr>
          <p:nvPr>
            <p:ph type="title"/>
          </p:nvPr>
        </p:nvSpPr>
        <p:spPr>
          <a:xfrm>
            <a:off x="1599231" y="762435"/>
            <a:ext cx="7704000" cy="277200"/>
          </a:xfrm>
        </p:spPr>
        <p:txBody>
          <a:bodyPr/>
          <a:lstStyle/>
          <a:p>
            <a:r>
              <a:rPr lang="en-US" sz="1800" b="1" dirty="0">
                <a:latin typeface="Montserrat" panose="00000500000000000000" pitchFamily="2" charset="0"/>
                <a:ea typeface="Calibri" panose="020F0502020204030204" pitchFamily="34" charset="0"/>
              </a:rPr>
              <a:t>F</a:t>
            </a:r>
            <a:r>
              <a:rPr lang="lt-LT" sz="1800" b="1" dirty="0" err="1">
                <a:latin typeface="Montserrat" panose="00000500000000000000" pitchFamily="2" charset="0"/>
                <a:ea typeface="Times New Roman" panose="02020603050405020304" pitchFamily="18" charset="0"/>
              </a:rPr>
              <a:t>izinės</a:t>
            </a:r>
            <a:r>
              <a:rPr lang="lt-LT" sz="1800" b="1" dirty="0">
                <a:latin typeface="Montserrat" panose="00000500000000000000" pitchFamily="2" charset="0"/>
                <a:ea typeface="Times New Roman" panose="02020603050405020304" pitchFamily="18" charset="0"/>
              </a:rPr>
              <a:t>, psichinės, emocinės, socialinės ir dvasinės būklės formuojamą gerovės </a:t>
            </a:r>
            <a:r>
              <a:rPr lang="lt-LT" sz="1800" b="1" dirty="0" err="1">
                <a:latin typeface="Montserrat" panose="00000500000000000000" pitchFamily="2" charset="0"/>
                <a:ea typeface="Times New Roman" panose="02020603050405020304" pitchFamily="18" charset="0"/>
              </a:rPr>
              <a:t>jausm</a:t>
            </a:r>
            <a:r>
              <a:rPr lang="en-US" sz="1800" b="1" dirty="0">
                <a:latin typeface="Montserrat" panose="00000500000000000000" pitchFamily="2" charset="0"/>
                <a:ea typeface="Times New Roman" panose="02020603050405020304" pitchFamily="18" charset="0"/>
              </a:rPr>
              <a:t>as</a:t>
            </a:r>
            <a:r>
              <a:rPr lang="lt-LT" sz="1800" b="1" dirty="0">
                <a:latin typeface="Montserrat" panose="00000500000000000000" pitchFamily="2" charset="0"/>
                <a:ea typeface="Times New Roman" panose="02020603050405020304" pitchFamily="18" charset="0"/>
              </a:rPr>
              <a:t> </a:t>
            </a:r>
            <a:endParaRPr lang="lt-LT" b="1" dirty="0">
              <a:latin typeface="Montserrat" panose="00000500000000000000" pitchFamily="2" charset="0"/>
            </a:endParaRPr>
          </a:p>
        </p:txBody>
      </p:sp>
      <p:sp>
        <p:nvSpPr>
          <p:cNvPr id="8" name="Text Box 2">
            <a:extLst>
              <a:ext uri="{FF2B5EF4-FFF2-40B4-BE49-F238E27FC236}">
                <a16:creationId xmlns:a16="http://schemas.microsoft.com/office/drawing/2014/main" id="{B5610149-38F6-790E-47E5-9BE55267372D}"/>
              </a:ext>
            </a:extLst>
          </p:cNvPr>
          <p:cNvSpPr txBox="1">
            <a:spLocks noChangeArrowheads="1"/>
          </p:cNvSpPr>
          <p:nvPr/>
        </p:nvSpPr>
        <p:spPr bwMode="auto">
          <a:xfrm>
            <a:off x="2123728" y="5733257"/>
            <a:ext cx="1135380" cy="48768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lt-LT" sz="1100">
                <a:latin typeface="Calibri" panose="020F0502020204030204" pitchFamily="34" charset="0"/>
                <a:ea typeface="Calibri" panose="020F0502020204030204" pitchFamily="34" charset="0"/>
                <a:cs typeface="Arial" panose="020B0604020202020204" pitchFamily="34" charset="0"/>
              </a:rPr>
              <a:t>Pats blogiausiais kada nors buvęs</a:t>
            </a:r>
          </a:p>
        </p:txBody>
      </p:sp>
      <p:sp>
        <p:nvSpPr>
          <p:cNvPr id="9" name="Text Box 2">
            <a:extLst>
              <a:ext uri="{FF2B5EF4-FFF2-40B4-BE49-F238E27FC236}">
                <a16:creationId xmlns:a16="http://schemas.microsoft.com/office/drawing/2014/main" id="{2DF7197A-BAD4-7D38-91E8-81AD54780093}"/>
              </a:ext>
            </a:extLst>
          </p:cNvPr>
          <p:cNvSpPr txBox="1">
            <a:spLocks noChangeArrowheads="1"/>
          </p:cNvSpPr>
          <p:nvPr/>
        </p:nvSpPr>
        <p:spPr bwMode="auto">
          <a:xfrm>
            <a:off x="7164288" y="5768110"/>
            <a:ext cx="1203960" cy="44386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lt-LT" sz="1100" dirty="0">
                <a:latin typeface="Calibri" panose="020F0502020204030204" pitchFamily="34" charset="0"/>
                <a:ea typeface="Calibri" panose="020F0502020204030204" pitchFamily="34" charset="0"/>
                <a:cs typeface="Arial" panose="020B0604020202020204" pitchFamily="34" charset="0"/>
              </a:rPr>
              <a:t>Pats geriausias kada nors buvęs</a:t>
            </a:r>
          </a:p>
          <a:p>
            <a:pPr>
              <a:lnSpc>
                <a:spcPct val="107000"/>
              </a:lnSpc>
              <a:spcAft>
                <a:spcPts val="800"/>
              </a:spcAft>
            </a:pPr>
            <a:r>
              <a:rPr lang="lt-LT" sz="1100" dirty="0">
                <a:latin typeface="Calibri" panose="020F0502020204030204" pitchFamily="34" charset="0"/>
                <a:ea typeface="Calibri" panose="020F050202020403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30367B05-65BD-9548-A3AF-1EE206359891}"/>
              </a:ext>
            </a:extLst>
          </p:cNvPr>
          <p:cNvSpPr txBox="1"/>
          <p:nvPr/>
        </p:nvSpPr>
        <p:spPr>
          <a:xfrm>
            <a:off x="1994343" y="1428981"/>
            <a:ext cx="7282248" cy="584775"/>
          </a:xfrm>
          <a:prstGeom prst="rect">
            <a:avLst/>
          </a:prstGeom>
          <a:noFill/>
        </p:spPr>
        <p:txBody>
          <a:bodyPr wrap="square">
            <a:spAutoFit/>
          </a:bodyPr>
          <a:lstStyle/>
          <a:p>
            <a:pPr algn="ctr"/>
            <a:r>
              <a:rPr lang="lt-LT" sz="1600" b="1" dirty="0">
                <a:solidFill>
                  <a:srgbClr val="010205"/>
                </a:solidFill>
                <a:latin typeface="Montserrat" panose="00000500000000000000" pitchFamily="2" charset="0"/>
                <a:ea typeface="Calibri" panose="020F0502020204030204" pitchFamily="34" charset="0"/>
              </a:rPr>
              <a:t>Vidutinis gerovės jausmas </a:t>
            </a:r>
            <a:r>
              <a:rPr lang="en-GB" sz="1600" b="1" dirty="0">
                <a:solidFill>
                  <a:srgbClr val="010205"/>
                </a:solidFill>
                <a:latin typeface="Montserrat" panose="00000500000000000000" pitchFamily="2" charset="0"/>
                <a:ea typeface="Calibri" panose="020F0502020204030204" pitchFamily="34" charset="0"/>
              </a:rPr>
              <a:t>5.6</a:t>
            </a:r>
            <a:r>
              <a:rPr lang="lt-LT" sz="1600" b="1" dirty="0">
                <a:solidFill>
                  <a:srgbClr val="010205"/>
                </a:solidFill>
                <a:latin typeface="Montserrat" panose="00000500000000000000" pitchFamily="2" charset="0"/>
                <a:ea typeface="Calibri" panose="020F0502020204030204" pitchFamily="34" charset="0"/>
              </a:rPr>
              <a:t> balo</a:t>
            </a:r>
          </a:p>
          <a:p>
            <a:pPr algn="ctr"/>
            <a:r>
              <a:rPr lang="en-US" sz="1600" b="1" dirty="0">
                <a:latin typeface="Montserrat" panose="00000500000000000000" pitchFamily="2" charset="0"/>
                <a:ea typeface="Calibri" panose="020F0502020204030204" pitchFamily="34" charset="0"/>
              </a:rPr>
              <a:t>50</a:t>
            </a:r>
            <a:r>
              <a:rPr lang="lt-LT" sz="1600" b="1" dirty="0">
                <a:latin typeface="Montserrat" panose="00000500000000000000" pitchFamily="2" charset="0"/>
                <a:ea typeface="Calibri" panose="020F0502020204030204" pitchFamily="34" charset="0"/>
              </a:rPr>
              <a:t>% patiria didesnį nei vidutinis gerovės jausmą</a:t>
            </a:r>
            <a:endParaRPr lang="lt-LT" sz="1600" b="1" dirty="0">
              <a:latin typeface="Montserrat" panose="00000500000000000000" pitchFamily="2" charset="0"/>
            </a:endParaRPr>
          </a:p>
        </p:txBody>
      </p:sp>
      <p:graphicFrame>
        <p:nvGraphicFramePr>
          <p:cNvPr id="3" name="Chart 2">
            <a:extLst>
              <a:ext uri="{FF2B5EF4-FFF2-40B4-BE49-F238E27FC236}">
                <a16:creationId xmlns:a16="http://schemas.microsoft.com/office/drawing/2014/main" id="{DE56F972-173D-43F7-848E-883319EB1593}"/>
              </a:ext>
            </a:extLst>
          </p:cNvPr>
          <p:cNvGraphicFramePr>
            <a:graphicFrameLocks/>
          </p:cNvGraphicFramePr>
          <p:nvPr>
            <p:extLst>
              <p:ext uri="{D42A27DB-BD31-4B8C-83A1-F6EECF244321}">
                <p14:modId xmlns:p14="http://schemas.microsoft.com/office/powerpoint/2010/main" val="3169999970"/>
              </p:ext>
            </p:extLst>
          </p:nvPr>
        </p:nvGraphicFramePr>
        <p:xfrm>
          <a:off x="2285999" y="2057399"/>
          <a:ext cx="5860473" cy="36758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36231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7D5FE8-D327-CB60-0C8D-AFDA9F17E25E}"/>
              </a:ext>
            </a:extLst>
          </p:cNvPr>
          <p:cNvSpPr>
            <a:spLocks noGrp="1"/>
          </p:cNvSpPr>
          <p:nvPr>
            <p:ph type="body" idx="1"/>
          </p:nvPr>
        </p:nvSpPr>
        <p:spPr>
          <a:xfrm>
            <a:off x="2195735" y="4613604"/>
            <a:ext cx="6629193" cy="751711"/>
          </a:xfrm>
        </p:spPr>
        <p:txBody>
          <a:bodyPr/>
          <a:lstStyle/>
          <a:p>
            <a:pPr marL="438150" indent="-285750">
              <a:buFont typeface="Arial" panose="020B0604020202020204" pitchFamily="34" charset="0"/>
              <a:buChar char="•"/>
            </a:pPr>
            <a:r>
              <a:rPr lang="lt-LT" sz="1400" dirty="0"/>
              <a:t>Nustatytas s</a:t>
            </a:r>
            <a:r>
              <a:rPr lang="en-US" sz="1400" dirty="0" err="1"/>
              <a:t>treso</a:t>
            </a:r>
            <a:r>
              <a:rPr lang="en-US" sz="1400" dirty="0"/>
              <a:t> </a:t>
            </a:r>
            <a:r>
              <a:rPr lang="en-US" sz="1400" dirty="0" err="1"/>
              <a:t>stiprum</a:t>
            </a:r>
            <a:r>
              <a:rPr lang="lt-LT" sz="1400" dirty="0"/>
              <a:t>o, valdymo ir gerovės jausmo</a:t>
            </a:r>
            <a:r>
              <a:rPr lang="en-US" sz="1400" dirty="0"/>
              <a:t> </a:t>
            </a:r>
            <a:r>
              <a:rPr lang="en-US" sz="1400" b="1" dirty="0" err="1"/>
              <a:t>silpn</a:t>
            </a:r>
            <a:r>
              <a:rPr lang="lt-LT" sz="1400" b="1" dirty="0"/>
              <a:t>i</a:t>
            </a:r>
            <a:r>
              <a:rPr lang="en-US" sz="1400" dirty="0"/>
              <a:t> </a:t>
            </a:r>
            <a:r>
              <a:rPr lang="lt-LT" sz="1400" dirty="0"/>
              <a:t>teigiami </a:t>
            </a:r>
            <a:r>
              <a:rPr lang="en-US" sz="1400" dirty="0" err="1"/>
              <a:t>ry</a:t>
            </a:r>
            <a:r>
              <a:rPr lang="lt-LT" sz="1400" dirty="0"/>
              <a:t>šiai su darbo pobūdžiu, alga, stažu, darbo trukme ir gyvenimo būdu; </a:t>
            </a:r>
            <a:endParaRPr lang="en-US" sz="1400" dirty="0"/>
          </a:p>
          <a:p>
            <a:pPr marL="438150" indent="-285750">
              <a:buFont typeface="Arial" panose="020B0604020202020204" pitchFamily="34" charset="0"/>
              <a:buChar char="•"/>
            </a:pPr>
            <a:r>
              <a:rPr lang="en-US" sz="1400" dirty="0"/>
              <a:t>S</a:t>
            </a:r>
            <a:r>
              <a:rPr lang="lt-LT" sz="1400" dirty="0" err="1"/>
              <a:t>treso</a:t>
            </a:r>
            <a:r>
              <a:rPr lang="lt-LT" sz="1400" dirty="0"/>
              <a:t> valdymo ir gerovės jausmo- su poilsiu bei persirgimu </a:t>
            </a:r>
            <a:r>
              <a:rPr lang="lt-LT" sz="1400" dirty="0" err="1"/>
              <a:t>Covid</a:t>
            </a:r>
            <a:r>
              <a:rPr lang="lt-LT" sz="1400" dirty="0"/>
              <a:t>; </a:t>
            </a:r>
            <a:endParaRPr lang="en-US" sz="1400" dirty="0"/>
          </a:p>
          <a:p>
            <a:pPr marL="438150" indent="-285750">
              <a:buFont typeface="Arial" panose="020B0604020202020204" pitchFamily="34" charset="0"/>
              <a:buChar char="•"/>
            </a:pPr>
            <a:r>
              <a:rPr lang="en-US" sz="1400" dirty="0"/>
              <a:t>G</a:t>
            </a:r>
            <a:r>
              <a:rPr lang="lt-LT" sz="1400" dirty="0" err="1"/>
              <a:t>erovės</a:t>
            </a:r>
            <a:r>
              <a:rPr lang="en-US" sz="1400" dirty="0"/>
              <a:t> </a:t>
            </a:r>
            <a:r>
              <a:rPr lang="lt-LT" sz="1400" dirty="0"/>
              <a:t>jausmo</a:t>
            </a:r>
            <a:r>
              <a:rPr lang="en-US" sz="1400" dirty="0"/>
              <a:t> </a:t>
            </a:r>
            <a:r>
              <a:rPr lang="lt-LT" sz="1400" dirty="0"/>
              <a:t>- su profesija</a:t>
            </a:r>
            <a:endParaRPr lang="en-US" sz="1400" dirty="0"/>
          </a:p>
          <a:p>
            <a:pPr marL="438150" indent="-285750">
              <a:buFont typeface="Arial" panose="020B0604020202020204" pitchFamily="34" charset="0"/>
              <a:buChar char="•"/>
            </a:pPr>
            <a:endParaRPr lang="lt-LT" sz="1400" dirty="0"/>
          </a:p>
          <a:p>
            <a:pPr marL="438150" indent="-285750">
              <a:buFont typeface="Arial" panose="020B0604020202020204" pitchFamily="34" charset="0"/>
              <a:buChar char="•"/>
            </a:pPr>
            <a:r>
              <a:rPr lang="lt-LT" sz="1400" dirty="0"/>
              <a:t>Gerovės jausmo </a:t>
            </a:r>
            <a:r>
              <a:rPr lang="lt-LT" sz="1400" b="1" dirty="0"/>
              <a:t>vidutinio stiprumo ryšys </a:t>
            </a:r>
            <a:r>
              <a:rPr lang="lt-LT" sz="1400" dirty="0"/>
              <a:t>su streso valdymu.</a:t>
            </a:r>
          </a:p>
          <a:p>
            <a:pPr marL="152400" indent="0">
              <a:buNone/>
            </a:pPr>
            <a:endParaRPr lang="lt-LT" sz="1400" dirty="0"/>
          </a:p>
        </p:txBody>
      </p:sp>
      <p:sp>
        <p:nvSpPr>
          <p:cNvPr id="3" name="Title 2">
            <a:extLst>
              <a:ext uri="{FF2B5EF4-FFF2-40B4-BE49-F238E27FC236}">
                <a16:creationId xmlns:a16="http://schemas.microsoft.com/office/drawing/2014/main" id="{6DA013A4-573F-0B56-7BCD-0F9694C53233}"/>
              </a:ext>
            </a:extLst>
          </p:cNvPr>
          <p:cNvSpPr>
            <a:spLocks noGrp="1"/>
          </p:cNvSpPr>
          <p:nvPr>
            <p:ph type="title"/>
          </p:nvPr>
        </p:nvSpPr>
        <p:spPr>
          <a:xfrm>
            <a:off x="2195734" y="722633"/>
            <a:ext cx="6228265" cy="369600"/>
          </a:xfrm>
        </p:spPr>
        <p:txBody>
          <a:bodyPr/>
          <a:lstStyle/>
          <a:p>
            <a:r>
              <a:rPr lang="lt-LT" dirty="0"/>
              <a:t>Reikšmingi streso ir gerovės jausmo ryšiai</a:t>
            </a:r>
          </a:p>
        </p:txBody>
      </p:sp>
      <p:graphicFrame>
        <p:nvGraphicFramePr>
          <p:cNvPr id="9" name="Table 8">
            <a:extLst>
              <a:ext uri="{FF2B5EF4-FFF2-40B4-BE49-F238E27FC236}">
                <a16:creationId xmlns:a16="http://schemas.microsoft.com/office/drawing/2014/main" id="{25FB5B26-7DA8-40FB-7633-51B97B1C9880}"/>
              </a:ext>
            </a:extLst>
          </p:cNvPr>
          <p:cNvGraphicFramePr>
            <a:graphicFrameLocks noGrp="1"/>
          </p:cNvGraphicFramePr>
          <p:nvPr>
            <p:extLst>
              <p:ext uri="{D42A27DB-BD31-4B8C-83A1-F6EECF244321}">
                <p14:modId xmlns:p14="http://schemas.microsoft.com/office/powerpoint/2010/main" val="1437926388"/>
              </p:ext>
            </p:extLst>
          </p:nvPr>
        </p:nvGraphicFramePr>
        <p:xfrm>
          <a:off x="35496" y="1827740"/>
          <a:ext cx="9001008" cy="3876233"/>
        </p:xfrm>
        <a:graphic>
          <a:graphicData uri="http://schemas.openxmlformats.org/drawingml/2006/table">
            <a:tbl>
              <a:tblPr>
                <a:tableStyleId>{5C22544A-7EE6-4342-B048-85BDC9FD1C3A}</a:tableStyleId>
              </a:tblPr>
              <a:tblGrid>
                <a:gridCol w="712548">
                  <a:extLst>
                    <a:ext uri="{9D8B030D-6E8A-4147-A177-3AD203B41FA5}">
                      <a16:colId xmlns:a16="http://schemas.microsoft.com/office/drawing/2014/main" val="2928467137"/>
                    </a:ext>
                  </a:extLst>
                </a:gridCol>
                <a:gridCol w="690705">
                  <a:extLst>
                    <a:ext uri="{9D8B030D-6E8A-4147-A177-3AD203B41FA5}">
                      <a16:colId xmlns:a16="http://schemas.microsoft.com/office/drawing/2014/main" val="3609423049"/>
                    </a:ext>
                  </a:extLst>
                </a:gridCol>
                <a:gridCol w="690705">
                  <a:extLst>
                    <a:ext uri="{9D8B030D-6E8A-4147-A177-3AD203B41FA5}">
                      <a16:colId xmlns:a16="http://schemas.microsoft.com/office/drawing/2014/main" val="1400483452"/>
                    </a:ext>
                  </a:extLst>
                </a:gridCol>
                <a:gridCol w="690705">
                  <a:extLst>
                    <a:ext uri="{9D8B030D-6E8A-4147-A177-3AD203B41FA5}">
                      <a16:colId xmlns:a16="http://schemas.microsoft.com/office/drawing/2014/main" val="1301153227"/>
                    </a:ext>
                  </a:extLst>
                </a:gridCol>
                <a:gridCol w="690705">
                  <a:extLst>
                    <a:ext uri="{9D8B030D-6E8A-4147-A177-3AD203B41FA5}">
                      <a16:colId xmlns:a16="http://schemas.microsoft.com/office/drawing/2014/main" val="191687874"/>
                    </a:ext>
                  </a:extLst>
                </a:gridCol>
                <a:gridCol w="690705">
                  <a:extLst>
                    <a:ext uri="{9D8B030D-6E8A-4147-A177-3AD203B41FA5}">
                      <a16:colId xmlns:a16="http://schemas.microsoft.com/office/drawing/2014/main" val="3243058970"/>
                    </a:ext>
                  </a:extLst>
                </a:gridCol>
                <a:gridCol w="690705">
                  <a:extLst>
                    <a:ext uri="{9D8B030D-6E8A-4147-A177-3AD203B41FA5}">
                      <a16:colId xmlns:a16="http://schemas.microsoft.com/office/drawing/2014/main" val="1844702560"/>
                    </a:ext>
                  </a:extLst>
                </a:gridCol>
                <a:gridCol w="690705">
                  <a:extLst>
                    <a:ext uri="{9D8B030D-6E8A-4147-A177-3AD203B41FA5}">
                      <a16:colId xmlns:a16="http://schemas.microsoft.com/office/drawing/2014/main" val="3638493881"/>
                    </a:ext>
                  </a:extLst>
                </a:gridCol>
                <a:gridCol w="690705">
                  <a:extLst>
                    <a:ext uri="{9D8B030D-6E8A-4147-A177-3AD203B41FA5}">
                      <a16:colId xmlns:a16="http://schemas.microsoft.com/office/drawing/2014/main" val="550785038"/>
                    </a:ext>
                  </a:extLst>
                </a:gridCol>
                <a:gridCol w="690705">
                  <a:extLst>
                    <a:ext uri="{9D8B030D-6E8A-4147-A177-3AD203B41FA5}">
                      <a16:colId xmlns:a16="http://schemas.microsoft.com/office/drawing/2014/main" val="3883888418"/>
                    </a:ext>
                  </a:extLst>
                </a:gridCol>
                <a:gridCol w="690705">
                  <a:extLst>
                    <a:ext uri="{9D8B030D-6E8A-4147-A177-3AD203B41FA5}">
                      <a16:colId xmlns:a16="http://schemas.microsoft.com/office/drawing/2014/main" val="3879220215"/>
                    </a:ext>
                  </a:extLst>
                </a:gridCol>
                <a:gridCol w="690705">
                  <a:extLst>
                    <a:ext uri="{9D8B030D-6E8A-4147-A177-3AD203B41FA5}">
                      <a16:colId xmlns:a16="http://schemas.microsoft.com/office/drawing/2014/main" val="3753407357"/>
                    </a:ext>
                  </a:extLst>
                </a:gridCol>
                <a:gridCol w="690705">
                  <a:extLst>
                    <a:ext uri="{9D8B030D-6E8A-4147-A177-3AD203B41FA5}">
                      <a16:colId xmlns:a16="http://schemas.microsoft.com/office/drawing/2014/main" val="1143882806"/>
                    </a:ext>
                  </a:extLst>
                </a:gridCol>
              </a:tblGrid>
              <a:tr h="407450">
                <a:tc>
                  <a:txBody>
                    <a:bodyPr/>
                    <a:lstStyle/>
                    <a:p>
                      <a:pPr algn="l" fontAlgn="b"/>
                      <a:endParaRPr lang="lt-LT" sz="1200" b="0" i="0" u="none" strike="noStrike">
                        <a:solidFill>
                          <a:srgbClr val="000000"/>
                        </a:solidFill>
                        <a:effectLst/>
                        <a:latin typeface="+mn-lt"/>
                      </a:endParaRPr>
                    </a:p>
                  </a:txBody>
                  <a:tcPr marL="6081" marR="6081" marT="6081" marB="0" anchor="b"/>
                </a:tc>
                <a:tc>
                  <a:txBody>
                    <a:bodyPr/>
                    <a:lstStyle/>
                    <a:p>
                      <a:pPr algn="l" fontAlgn="b"/>
                      <a:endParaRPr lang="lt-LT" sz="1200" b="0" i="0" u="none" strike="noStrike">
                        <a:solidFill>
                          <a:srgbClr val="000000"/>
                        </a:solidFill>
                        <a:effectLst/>
                        <a:latin typeface="+mn-lt"/>
                      </a:endParaRPr>
                    </a:p>
                  </a:txBody>
                  <a:tcPr marL="6081" marR="6081" marT="6081" marB="0" anchor="b"/>
                </a:tc>
                <a:tc>
                  <a:txBody>
                    <a:bodyPr/>
                    <a:lstStyle/>
                    <a:p>
                      <a:pPr algn="ctr" fontAlgn="ctr"/>
                      <a:r>
                        <a:rPr lang="lt-LT" sz="1100" b="1" u="none" strike="noStrike" dirty="0">
                          <a:effectLst/>
                          <a:latin typeface="+mn-lt"/>
                        </a:rPr>
                        <a:t>Išsilavinimas</a:t>
                      </a:r>
                      <a:endParaRPr lang="lt-LT" sz="1100" b="1" i="0" u="none" strike="noStrike" dirty="0">
                        <a:solidFill>
                          <a:srgbClr val="264A60"/>
                        </a:solidFill>
                        <a:effectLst/>
                        <a:latin typeface="+mn-lt"/>
                      </a:endParaRPr>
                    </a:p>
                  </a:txBody>
                  <a:tcPr marL="6081" marR="6081" marT="6081" marB="0" anchor="ctr"/>
                </a:tc>
                <a:tc>
                  <a:txBody>
                    <a:bodyPr/>
                    <a:lstStyle/>
                    <a:p>
                      <a:pPr algn="ctr" fontAlgn="ctr"/>
                      <a:r>
                        <a:rPr lang="lt-LT" sz="1100" b="1" u="none" strike="noStrike" dirty="0">
                          <a:effectLst/>
                          <a:latin typeface="+mn-lt"/>
                        </a:rPr>
                        <a:t>Profesija</a:t>
                      </a:r>
                      <a:endParaRPr lang="lt-LT" sz="1100" b="1" i="0" u="none" strike="noStrike" dirty="0">
                        <a:solidFill>
                          <a:srgbClr val="264A60"/>
                        </a:solidFill>
                        <a:effectLst/>
                        <a:latin typeface="+mn-lt"/>
                      </a:endParaRPr>
                    </a:p>
                  </a:txBody>
                  <a:tcPr marL="6081" marR="6081" marT="6081" marB="0" anchor="ctr"/>
                </a:tc>
                <a:tc>
                  <a:txBody>
                    <a:bodyPr/>
                    <a:lstStyle/>
                    <a:p>
                      <a:pPr algn="ctr" fontAlgn="ctr"/>
                      <a:r>
                        <a:rPr lang="lt-LT" sz="1100" b="1" u="none" strike="noStrike" dirty="0">
                          <a:effectLst/>
                          <a:latin typeface="+mn-lt"/>
                        </a:rPr>
                        <a:t>Darbo pobūdis</a:t>
                      </a:r>
                      <a:endParaRPr lang="lt-LT" sz="1100" b="1" i="0" u="none" strike="noStrike" dirty="0">
                        <a:solidFill>
                          <a:srgbClr val="264A60"/>
                        </a:solidFill>
                        <a:effectLst/>
                        <a:latin typeface="+mn-lt"/>
                      </a:endParaRPr>
                    </a:p>
                  </a:txBody>
                  <a:tcPr marL="6081" marR="6081" marT="6081" marB="0" anchor="ctr"/>
                </a:tc>
                <a:tc>
                  <a:txBody>
                    <a:bodyPr/>
                    <a:lstStyle/>
                    <a:p>
                      <a:pPr algn="ctr" fontAlgn="ctr"/>
                      <a:r>
                        <a:rPr lang="lt-LT" sz="1100" b="1" u="none" strike="noStrike" dirty="0">
                          <a:effectLst/>
                          <a:latin typeface="+mn-lt"/>
                        </a:rPr>
                        <a:t>Atlyginimas</a:t>
                      </a:r>
                      <a:endParaRPr lang="lt-LT" sz="1100" b="1" i="0" u="none" strike="noStrike" dirty="0">
                        <a:solidFill>
                          <a:srgbClr val="264A60"/>
                        </a:solidFill>
                        <a:effectLst/>
                        <a:latin typeface="+mn-lt"/>
                      </a:endParaRPr>
                    </a:p>
                  </a:txBody>
                  <a:tcPr marL="6081" marR="6081" marT="6081" marB="0" anchor="ctr"/>
                </a:tc>
                <a:tc>
                  <a:txBody>
                    <a:bodyPr/>
                    <a:lstStyle/>
                    <a:p>
                      <a:pPr algn="ctr" fontAlgn="ctr"/>
                      <a:r>
                        <a:rPr lang="lt-LT" sz="1100" b="1" u="none" strike="noStrike" dirty="0">
                          <a:effectLst/>
                          <a:latin typeface="+mn-lt"/>
                        </a:rPr>
                        <a:t>Darbo stažas</a:t>
                      </a:r>
                      <a:endParaRPr lang="lt-LT" sz="1100" b="1" i="0" u="none" strike="noStrike" dirty="0">
                        <a:solidFill>
                          <a:srgbClr val="264A60"/>
                        </a:solidFill>
                        <a:effectLst/>
                        <a:latin typeface="+mn-lt"/>
                      </a:endParaRPr>
                    </a:p>
                  </a:txBody>
                  <a:tcPr marL="6081" marR="6081" marT="6081" marB="0" anchor="ctr"/>
                </a:tc>
                <a:tc>
                  <a:txBody>
                    <a:bodyPr/>
                    <a:lstStyle/>
                    <a:p>
                      <a:pPr algn="ctr" fontAlgn="ctr"/>
                      <a:r>
                        <a:rPr lang="lt-LT" sz="1100" b="1" u="none" strike="noStrike" dirty="0">
                          <a:effectLst/>
                          <a:latin typeface="+mn-lt"/>
                        </a:rPr>
                        <a:t>Darbo trukmė</a:t>
                      </a:r>
                      <a:endParaRPr lang="lt-LT" sz="1100" b="1" i="0" u="none" strike="noStrike" dirty="0">
                        <a:solidFill>
                          <a:srgbClr val="264A60"/>
                        </a:solidFill>
                        <a:effectLst/>
                        <a:latin typeface="+mn-lt"/>
                      </a:endParaRPr>
                    </a:p>
                  </a:txBody>
                  <a:tcPr marL="6081" marR="6081" marT="6081" marB="0" anchor="ctr"/>
                </a:tc>
                <a:tc>
                  <a:txBody>
                    <a:bodyPr/>
                    <a:lstStyle/>
                    <a:p>
                      <a:pPr algn="ctr" fontAlgn="ctr"/>
                      <a:r>
                        <a:rPr lang="lt-LT" sz="1100" b="1" u="none" strike="noStrike" dirty="0">
                          <a:effectLst/>
                          <a:latin typeface="+mn-lt"/>
                        </a:rPr>
                        <a:t>Poilsio trukmė</a:t>
                      </a:r>
                      <a:endParaRPr lang="lt-LT" sz="1100" b="1" i="0" u="none" strike="noStrike" dirty="0">
                        <a:solidFill>
                          <a:srgbClr val="264A60"/>
                        </a:solidFill>
                        <a:effectLst/>
                        <a:latin typeface="+mn-lt"/>
                      </a:endParaRPr>
                    </a:p>
                  </a:txBody>
                  <a:tcPr marL="6081" marR="6081" marT="6081" marB="0" anchor="ctr"/>
                </a:tc>
                <a:tc>
                  <a:txBody>
                    <a:bodyPr/>
                    <a:lstStyle/>
                    <a:p>
                      <a:pPr algn="ctr" fontAlgn="ctr"/>
                      <a:r>
                        <a:rPr lang="lt-LT" sz="1100" b="1" u="none" strike="noStrike" dirty="0" err="1">
                          <a:effectLst/>
                          <a:latin typeface="+mn-lt"/>
                        </a:rPr>
                        <a:t>Covid</a:t>
                      </a:r>
                      <a:r>
                        <a:rPr lang="lt-LT" sz="1100" b="1" u="none" strike="noStrike" dirty="0">
                          <a:effectLst/>
                          <a:latin typeface="+mn-lt"/>
                        </a:rPr>
                        <a:t> pasekmės</a:t>
                      </a:r>
                      <a:endParaRPr lang="lt-LT" sz="1100" b="1" i="0" u="none" strike="noStrike" dirty="0">
                        <a:solidFill>
                          <a:srgbClr val="264A60"/>
                        </a:solidFill>
                        <a:effectLst/>
                        <a:latin typeface="+mn-lt"/>
                      </a:endParaRPr>
                    </a:p>
                  </a:txBody>
                  <a:tcPr marL="6081" marR="6081" marT="6081" marB="0" anchor="ctr"/>
                </a:tc>
                <a:tc>
                  <a:txBody>
                    <a:bodyPr/>
                    <a:lstStyle/>
                    <a:p>
                      <a:pPr algn="ctr" fontAlgn="ctr"/>
                      <a:r>
                        <a:rPr lang="lt-LT" sz="1100" b="1" u="none" strike="noStrike" dirty="0">
                          <a:effectLst/>
                          <a:latin typeface="+mn-lt"/>
                        </a:rPr>
                        <a:t>Gerovė</a:t>
                      </a:r>
                      <a:endParaRPr lang="lt-LT" sz="1100" b="1" i="0" u="none" strike="noStrike" dirty="0">
                        <a:solidFill>
                          <a:srgbClr val="264A60"/>
                        </a:solidFill>
                        <a:effectLst/>
                        <a:latin typeface="+mn-lt"/>
                      </a:endParaRPr>
                    </a:p>
                  </a:txBody>
                  <a:tcPr marL="6081" marR="6081" marT="6081" marB="0" anchor="ctr"/>
                </a:tc>
                <a:tc>
                  <a:txBody>
                    <a:bodyPr/>
                    <a:lstStyle/>
                    <a:p>
                      <a:pPr algn="ctr" fontAlgn="ctr"/>
                      <a:r>
                        <a:rPr lang="lt-LT" sz="1100" b="1" u="none" strike="noStrike" dirty="0">
                          <a:effectLst/>
                          <a:latin typeface="+mn-lt"/>
                        </a:rPr>
                        <a:t>Stresas</a:t>
                      </a:r>
                      <a:endParaRPr lang="lt-LT" sz="1100" b="1" i="0" u="none" strike="noStrike" dirty="0">
                        <a:solidFill>
                          <a:srgbClr val="264A60"/>
                        </a:solidFill>
                        <a:effectLst/>
                        <a:latin typeface="+mn-lt"/>
                      </a:endParaRPr>
                    </a:p>
                  </a:txBody>
                  <a:tcPr marL="6081" marR="6081" marT="6081" marB="0" anchor="ctr"/>
                </a:tc>
                <a:tc>
                  <a:txBody>
                    <a:bodyPr/>
                    <a:lstStyle/>
                    <a:p>
                      <a:pPr algn="ctr" fontAlgn="ctr"/>
                      <a:r>
                        <a:rPr lang="lt-LT" sz="1100" b="1" u="none" strike="noStrike" dirty="0">
                          <a:effectLst/>
                          <a:latin typeface="+mn-lt"/>
                        </a:rPr>
                        <a:t>Streso valdymas</a:t>
                      </a:r>
                      <a:endParaRPr lang="lt-LT" sz="1100" b="1" i="0" u="none" strike="noStrike" dirty="0">
                        <a:solidFill>
                          <a:srgbClr val="264A60"/>
                        </a:solidFill>
                        <a:effectLst/>
                        <a:latin typeface="+mn-lt"/>
                      </a:endParaRPr>
                    </a:p>
                  </a:txBody>
                  <a:tcPr marL="6081" marR="6081" marT="6081" marB="0" anchor="ctr"/>
                </a:tc>
                <a:extLst>
                  <a:ext uri="{0D108BD9-81ED-4DB2-BD59-A6C34878D82A}">
                    <a16:rowId xmlns:a16="http://schemas.microsoft.com/office/drawing/2014/main" val="1275040493"/>
                  </a:ext>
                </a:extLst>
              </a:tr>
              <a:tr h="407450">
                <a:tc rowSpan="3">
                  <a:txBody>
                    <a:bodyPr/>
                    <a:lstStyle/>
                    <a:p>
                      <a:pPr algn="ctr" fontAlgn="ctr"/>
                      <a:r>
                        <a:rPr lang="lt-LT" sz="1200" b="1" u="none" strike="noStrike" dirty="0">
                          <a:effectLst/>
                          <a:latin typeface="+mn-lt"/>
                        </a:rPr>
                        <a:t>Stresas</a:t>
                      </a:r>
                      <a:endParaRPr lang="lt-LT" sz="1200" b="1" i="0" u="none" strike="noStrike" dirty="0">
                        <a:solidFill>
                          <a:srgbClr val="264A60"/>
                        </a:solidFill>
                        <a:effectLst/>
                        <a:latin typeface="+mn-lt"/>
                      </a:endParaRPr>
                    </a:p>
                  </a:txBody>
                  <a:tcPr marL="6081" marR="6081" marT="6081" marB="0" anchor="ctr"/>
                </a:tc>
                <a:tc>
                  <a:txBody>
                    <a:bodyPr/>
                    <a:lstStyle/>
                    <a:p>
                      <a:pPr algn="l" fontAlgn="ctr"/>
                      <a:r>
                        <a:rPr lang="lt-LT" sz="1100" u="none" strike="noStrike" dirty="0" err="1">
                          <a:effectLst/>
                          <a:latin typeface="+mn-lt"/>
                        </a:rPr>
                        <a:t>Pearson</a:t>
                      </a:r>
                      <a:r>
                        <a:rPr lang="lt-LT" sz="1100" u="none" strike="noStrike" dirty="0">
                          <a:effectLst/>
                          <a:latin typeface="+mn-lt"/>
                        </a:rPr>
                        <a:t> </a:t>
                      </a:r>
                      <a:r>
                        <a:rPr lang="lt-LT" sz="1100" u="none" strike="noStrike" dirty="0" err="1">
                          <a:effectLst/>
                          <a:latin typeface="+mn-lt"/>
                        </a:rPr>
                        <a:t>Correlation</a:t>
                      </a:r>
                      <a:endParaRPr lang="lt-LT" sz="1100" b="0" i="0" u="none" strike="noStrike" dirty="0">
                        <a:solidFill>
                          <a:srgbClr val="264A60"/>
                        </a:solidFill>
                        <a:effectLst/>
                        <a:latin typeface="+mn-lt"/>
                      </a:endParaRPr>
                    </a:p>
                  </a:txBody>
                  <a:tcPr marL="6081" marR="6081" marT="6081" marB="0" anchor="ctr"/>
                </a:tc>
                <a:tc>
                  <a:txBody>
                    <a:bodyPr/>
                    <a:lstStyle/>
                    <a:p>
                      <a:pPr algn="ctr" fontAlgn="ctr"/>
                      <a:r>
                        <a:rPr lang="en-US" sz="1100" u="none" strike="noStrike" dirty="0">
                          <a:effectLst/>
                          <a:latin typeface="+mn-lt"/>
                        </a:rPr>
                        <a:t>0</a:t>
                      </a:r>
                      <a:r>
                        <a:rPr lang="lt-LT" sz="1100" u="none" strike="noStrike" dirty="0">
                          <a:effectLst/>
                          <a:latin typeface="+mn-lt"/>
                        </a:rPr>
                        <a:t>.156</a:t>
                      </a:r>
                      <a:r>
                        <a:rPr lang="lt-LT" sz="1100" u="none" strike="noStrike" baseline="30000" dirty="0">
                          <a:effectLst/>
                          <a:latin typeface="+mn-lt"/>
                        </a:rPr>
                        <a:t>**</a:t>
                      </a:r>
                      <a:endParaRPr lang="lt-LT" sz="1100" b="1" i="0" u="none" strike="noStrike" dirty="0">
                        <a:solidFill>
                          <a:srgbClr val="FF0000"/>
                        </a:solidFill>
                        <a:effectLst/>
                        <a:latin typeface="+mn-lt"/>
                      </a:endParaRPr>
                    </a:p>
                  </a:txBody>
                  <a:tcPr marL="6081" marR="6081" marT="6081" marB="0" anchor="ctr"/>
                </a:tc>
                <a:tc>
                  <a:txBody>
                    <a:bodyPr/>
                    <a:lstStyle/>
                    <a:p>
                      <a:pPr algn="ctr" fontAlgn="ctr"/>
                      <a:r>
                        <a:rPr lang="lt-LT" sz="1100" u="none" strike="noStrike" dirty="0">
                          <a:effectLst/>
                          <a:latin typeface="+mn-lt"/>
                        </a:rPr>
                        <a:t>-</a:t>
                      </a:r>
                      <a:r>
                        <a:rPr lang="en-US" sz="1100" u="none" strike="noStrike" dirty="0">
                          <a:effectLst/>
                          <a:latin typeface="+mn-lt"/>
                        </a:rPr>
                        <a:t>0</a:t>
                      </a:r>
                      <a:r>
                        <a:rPr lang="lt-LT" sz="1100" u="none" strike="noStrike" dirty="0">
                          <a:effectLst/>
                          <a:latin typeface="+mn-lt"/>
                        </a:rPr>
                        <a:t>.114</a:t>
                      </a:r>
                      <a:r>
                        <a:rPr lang="lt-LT" sz="1100" u="none" strike="noStrike" baseline="30000" dirty="0">
                          <a:effectLst/>
                          <a:latin typeface="+mn-lt"/>
                        </a:rPr>
                        <a:t>**</a:t>
                      </a:r>
                      <a:endParaRPr lang="lt-LT" sz="1100" b="1" i="0" u="none" strike="noStrike" dirty="0">
                        <a:solidFill>
                          <a:srgbClr val="FF0000"/>
                        </a:solidFill>
                        <a:effectLst/>
                        <a:latin typeface="+mn-lt"/>
                      </a:endParaRPr>
                    </a:p>
                  </a:txBody>
                  <a:tcPr marL="6081" marR="6081" marT="6081" marB="0" anchor="ctr"/>
                </a:tc>
                <a:tc>
                  <a:txBody>
                    <a:bodyPr/>
                    <a:lstStyle/>
                    <a:p>
                      <a:pPr algn="ctr" fontAlgn="ctr"/>
                      <a:r>
                        <a:rPr lang="lt-LT" sz="1100" u="none" strike="noStrike" dirty="0">
                          <a:effectLst/>
                          <a:latin typeface="+mn-lt"/>
                        </a:rPr>
                        <a:t>-</a:t>
                      </a:r>
                      <a:r>
                        <a:rPr lang="en-US" sz="1100" u="none" strike="noStrike" dirty="0">
                          <a:effectLst/>
                          <a:latin typeface="+mn-lt"/>
                        </a:rPr>
                        <a:t>0</a:t>
                      </a:r>
                      <a:r>
                        <a:rPr lang="lt-LT" sz="1100" u="none" strike="noStrike" dirty="0">
                          <a:effectLst/>
                          <a:latin typeface="+mn-lt"/>
                        </a:rPr>
                        <a:t>.131</a:t>
                      </a:r>
                      <a:r>
                        <a:rPr lang="lt-LT" sz="1100" u="none" strike="noStrike" baseline="30000" dirty="0">
                          <a:effectLst/>
                          <a:latin typeface="+mn-lt"/>
                        </a:rPr>
                        <a:t>**</a:t>
                      </a:r>
                      <a:endParaRPr lang="lt-LT" sz="1100" b="1" i="0" u="none" strike="noStrike" dirty="0">
                        <a:solidFill>
                          <a:srgbClr val="FF0000"/>
                        </a:solidFill>
                        <a:effectLst/>
                        <a:latin typeface="+mn-lt"/>
                      </a:endParaRPr>
                    </a:p>
                  </a:txBody>
                  <a:tcPr marL="6081" marR="6081" marT="6081" marB="0" anchor="ctr"/>
                </a:tc>
                <a:tc>
                  <a:txBody>
                    <a:bodyPr/>
                    <a:lstStyle/>
                    <a:p>
                      <a:pPr algn="ctr" fontAlgn="ctr"/>
                      <a:r>
                        <a:rPr lang="en-US" sz="1100" u="none" strike="noStrike" dirty="0">
                          <a:effectLst/>
                          <a:latin typeface="+mn-lt"/>
                        </a:rPr>
                        <a:t>0</a:t>
                      </a:r>
                      <a:r>
                        <a:rPr lang="lt-LT" sz="1100" u="none" strike="noStrike" dirty="0">
                          <a:effectLst/>
                          <a:latin typeface="+mn-lt"/>
                        </a:rPr>
                        <a:t>.109</a:t>
                      </a:r>
                      <a:r>
                        <a:rPr lang="lt-LT" sz="1100" u="none" strike="noStrike" baseline="30000" dirty="0">
                          <a:effectLst/>
                          <a:latin typeface="+mn-lt"/>
                        </a:rPr>
                        <a:t>**</a:t>
                      </a:r>
                      <a:endParaRPr lang="lt-LT" sz="1100" b="1" i="0" u="none" strike="noStrike" dirty="0">
                        <a:solidFill>
                          <a:srgbClr val="FF0000"/>
                        </a:solidFill>
                        <a:effectLst/>
                        <a:latin typeface="+mn-lt"/>
                      </a:endParaRPr>
                    </a:p>
                  </a:txBody>
                  <a:tcPr marL="6081" marR="6081" marT="6081" marB="0" anchor="ctr"/>
                </a:tc>
                <a:tc>
                  <a:txBody>
                    <a:bodyPr/>
                    <a:lstStyle/>
                    <a:p>
                      <a:pPr algn="ctr" fontAlgn="ctr"/>
                      <a:r>
                        <a:rPr lang="lt-LT" sz="1100" u="none" strike="noStrike" dirty="0">
                          <a:effectLst/>
                          <a:latin typeface="+mn-lt"/>
                        </a:rPr>
                        <a:t>-</a:t>
                      </a:r>
                      <a:r>
                        <a:rPr lang="en-US" sz="1100" u="none" strike="noStrike" dirty="0">
                          <a:effectLst/>
                          <a:latin typeface="+mn-lt"/>
                        </a:rPr>
                        <a:t>0</a:t>
                      </a:r>
                      <a:r>
                        <a:rPr lang="lt-LT" sz="1100" u="none" strike="noStrike" dirty="0">
                          <a:effectLst/>
                          <a:latin typeface="+mn-lt"/>
                        </a:rPr>
                        <a:t>.078</a:t>
                      </a:r>
                      <a:r>
                        <a:rPr lang="lt-LT" sz="1100" u="none" strike="noStrike" baseline="30000" dirty="0">
                          <a:effectLst/>
                          <a:latin typeface="+mn-lt"/>
                        </a:rPr>
                        <a:t>**</a:t>
                      </a:r>
                      <a:endParaRPr lang="lt-LT" sz="1100" b="1" i="0" u="none" strike="noStrike" dirty="0">
                        <a:solidFill>
                          <a:srgbClr val="FF0000"/>
                        </a:solidFill>
                        <a:effectLst/>
                        <a:latin typeface="+mn-lt"/>
                      </a:endParaRPr>
                    </a:p>
                  </a:txBody>
                  <a:tcPr marL="6081" marR="6081" marT="6081" marB="0" anchor="ctr"/>
                </a:tc>
                <a:tc>
                  <a:txBody>
                    <a:bodyPr/>
                    <a:lstStyle/>
                    <a:p>
                      <a:pPr algn="ctr" fontAlgn="ctr"/>
                      <a:r>
                        <a:rPr lang="en-US" sz="1100" u="none" strike="noStrike" dirty="0">
                          <a:effectLst/>
                          <a:latin typeface="+mn-lt"/>
                        </a:rPr>
                        <a:t>0</a:t>
                      </a:r>
                      <a:r>
                        <a:rPr lang="lt-LT" sz="1100" u="none" strike="noStrike" dirty="0">
                          <a:effectLst/>
                          <a:latin typeface="+mn-lt"/>
                        </a:rPr>
                        <a:t>.156</a:t>
                      </a:r>
                      <a:r>
                        <a:rPr lang="lt-LT" sz="1100" u="none" strike="noStrike" baseline="30000" dirty="0">
                          <a:effectLst/>
                          <a:latin typeface="+mn-lt"/>
                        </a:rPr>
                        <a:t>**</a:t>
                      </a:r>
                      <a:endParaRPr lang="lt-LT" sz="1100" b="1" i="0" u="none" strike="noStrike" dirty="0">
                        <a:solidFill>
                          <a:srgbClr val="FF0000"/>
                        </a:solidFill>
                        <a:effectLst/>
                        <a:latin typeface="+mn-lt"/>
                      </a:endParaRPr>
                    </a:p>
                  </a:txBody>
                  <a:tcPr marL="6081" marR="6081" marT="6081" marB="0" anchor="ctr"/>
                </a:tc>
                <a:tc>
                  <a:txBody>
                    <a:bodyPr/>
                    <a:lstStyle/>
                    <a:p>
                      <a:pPr algn="ctr" fontAlgn="ctr"/>
                      <a:r>
                        <a:rPr lang="lt-LT" sz="1100" u="none" strike="noStrike" dirty="0">
                          <a:effectLst/>
                          <a:latin typeface="+mn-lt"/>
                        </a:rPr>
                        <a:t>-</a:t>
                      </a:r>
                      <a:r>
                        <a:rPr lang="en-US" sz="1100" u="none" strike="noStrike" dirty="0">
                          <a:effectLst/>
                          <a:latin typeface="+mn-lt"/>
                        </a:rPr>
                        <a:t>0</a:t>
                      </a:r>
                      <a:r>
                        <a:rPr lang="lt-LT" sz="1100" u="none" strike="noStrike" dirty="0">
                          <a:effectLst/>
                          <a:latin typeface="+mn-lt"/>
                        </a:rPr>
                        <a:t>.175</a:t>
                      </a:r>
                      <a:r>
                        <a:rPr lang="lt-LT" sz="1100" u="none" strike="noStrike" baseline="30000" dirty="0">
                          <a:effectLst/>
                          <a:latin typeface="+mn-lt"/>
                        </a:rPr>
                        <a:t>**</a:t>
                      </a:r>
                      <a:endParaRPr lang="lt-LT" sz="1100" b="1" i="0" u="none" strike="noStrike" dirty="0">
                        <a:solidFill>
                          <a:srgbClr val="FF0000"/>
                        </a:solidFill>
                        <a:effectLst/>
                        <a:latin typeface="+mn-lt"/>
                      </a:endParaRPr>
                    </a:p>
                  </a:txBody>
                  <a:tcPr marL="6081" marR="6081" marT="6081" marB="0" anchor="ctr"/>
                </a:tc>
                <a:tc>
                  <a:txBody>
                    <a:bodyPr/>
                    <a:lstStyle/>
                    <a:p>
                      <a:pPr algn="ctr" fontAlgn="ctr"/>
                      <a:r>
                        <a:rPr lang="en-US" sz="1100" u="none" strike="noStrike" dirty="0">
                          <a:effectLst/>
                          <a:latin typeface="+mn-lt"/>
                        </a:rPr>
                        <a:t>-</a:t>
                      </a:r>
                      <a:r>
                        <a:rPr lang="lt-LT" sz="1100" u="none" strike="noStrike" dirty="0">
                          <a:effectLst/>
                          <a:latin typeface="+mn-lt"/>
                        </a:rPr>
                        <a:t> </a:t>
                      </a:r>
                      <a:endParaRPr lang="lt-LT" sz="1100" b="0" i="0" u="none" strike="noStrike" dirty="0">
                        <a:solidFill>
                          <a:srgbClr val="010205"/>
                        </a:solidFill>
                        <a:effectLst/>
                        <a:latin typeface="+mn-lt"/>
                      </a:endParaRPr>
                    </a:p>
                  </a:txBody>
                  <a:tcPr marL="6081" marR="6081" marT="6081" marB="0" anchor="ctr"/>
                </a:tc>
                <a:tc>
                  <a:txBody>
                    <a:bodyPr/>
                    <a:lstStyle/>
                    <a:p>
                      <a:pPr algn="ctr" fontAlgn="ctr"/>
                      <a:r>
                        <a:rPr lang="lt-LT" sz="1100" u="none" strike="noStrike" dirty="0">
                          <a:effectLst/>
                          <a:latin typeface="+mn-lt"/>
                        </a:rPr>
                        <a:t>-</a:t>
                      </a:r>
                      <a:r>
                        <a:rPr lang="en-US" sz="1100" u="none" strike="noStrike" dirty="0">
                          <a:effectLst/>
                          <a:latin typeface="+mn-lt"/>
                        </a:rPr>
                        <a:t>0</a:t>
                      </a:r>
                      <a:r>
                        <a:rPr lang="lt-LT" sz="1100" u="none" strike="noStrike" dirty="0">
                          <a:effectLst/>
                          <a:latin typeface="+mn-lt"/>
                        </a:rPr>
                        <a:t>.188</a:t>
                      </a:r>
                      <a:r>
                        <a:rPr lang="lt-LT" sz="1100" u="none" strike="noStrike" baseline="30000" dirty="0">
                          <a:effectLst/>
                          <a:latin typeface="+mn-lt"/>
                        </a:rPr>
                        <a:t>**</a:t>
                      </a:r>
                      <a:endParaRPr lang="lt-LT" sz="1100" b="0" i="0" u="none" strike="noStrike" dirty="0">
                        <a:solidFill>
                          <a:srgbClr val="010205"/>
                        </a:solidFill>
                        <a:effectLst/>
                        <a:latin typeface="+mn-lt"/>
                      </a:endParaRPr>
                    </a:p>
                  </a:txBody>
                  <a:tcPr marL="6081" marR="6081" marT="6081" marB="0" anchor="ctr"/>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ctr"/>
                      <a:r>
                        <a:rPr lang="lt-LT" sz="1100" u="none" strike="noStrike" dirty="0">
                          <a:effectLst/>
                          <a:latin typeface="+mn-lt"/>
                        </a:rPr>
                        <a:t>-</a:t>
                      </a:r>
                      <a:r>
                        <a:rPr lang="en-US" sz="1100" u="none" strike="noStrike" dirty="0">
                          <a:effectLst/>
                          <a:latin typeface="+mn-lt"/>
                        </a:rPr>
                        <a:t>0</a:t>
                      </a:r>
                      <a:r>
                        <a:rPr lang="lt-LT" sz="1100" u="none" strike="noStrike" dirty="0">
                          <a:effectLst/>
                          <a:latin typeface="+mn-lt"/>
                        </a:rPr>
                        <a:t>.156</a:t>
                      </a:r>
                      <a:r>
                        <a:rPr lang="lt-LT" sz="1100" u="none" strike="noStrike" baseline="30000" dirty="0">
                          <a:effectLst/>
                          <a:latin typeface="+mn-lt"/>
                        </a:rPr>
                        <a:t>**</a:t>
                      </a:r>
                      <a:endParaRPr lang="lt-LT" sz="1100" b="0" i="0" u="none" strike="noStrike" dirty="0">
                        <a:solidFill>
                          <a:srgbClr val="FF0000"/>
                        </a:solidFill>
                        <a:effectLst/>
                        <a:latin typeface="+mn-lt"/>
                      </a:endParaRPr>
                    </a:p>
                  </a:txBody>
                  <a:tcPr marL="6081" marR="6081" marT="6081" marB="0" anchor="ctr"/>
                </a:tc>
                <a:extLst>
                  <a:ext uri="{0D108BD9-81ED-4DB2-BD59-A6C34878D82A}">
                    <a16:rowId xmlns:a16="http://schemas.microsoft.com/office/drawing/2014/main" val="1555170828"/>
                  </a:ext>
                </a:extLst>
              </a:tr>
              <a:tr h="407450">
                <a:tc vMerge="1">
                  <a:txBody>
                    <a:bodyPr/>
                    <a:lstStyle/>
                    <a:p>
                      <a:endParaRPr lang="lt-LT"/>
                    </a:p>
                  </a:txBody>
                  <a:tcPr/>
                </a:tc>
                <a:tc>
                  <a:txBody>
                    <a:bodyPr/>
                    <a:lstStyle/>
                    <a:p>
                      <a:pPr algn="l" fontAlgn="ctr"/>
                      <a:r>
                        <a:rPr lang="lt-LT" sz="1100" b="0" i="0" u="none" strike="noStrike" dirty="0">
                          <a:solidFill>
                            <a:srgbClr val="264A60"/>
                          </a:solidFill>
                          <a:effectLst/>
                          <a:latin typeface="+mn-lt"/>
                        </a:rPr>
                        <a:t>Ryšio s</a:t>
                      </a:r>
                      <a:r>
                        <a:rPr lang="en-US" sz="1100" b="0" i="0" u="none" strike="noStrike" dirty="0" err="1">
                          <a:solidFill>
                            <a:srgbClr val="264A60"/>
                          </a:solidFill>
                          <a:effectLst/>
                          <a:latin typeface="+mn-lt"/>
                        </a:rPr>
                        <a:t>tiprumas</a:t>
                      </a:r>
                      <a:endParaRPr lang="lt-LT" sz="1100" b="0" i="0" u="none" strike="noStrike" dirty="0">
                        <a:solidFill>
                          <a:srgbClr val="264A60"/>
                        </a:solidFill>
                        <a:effectLst/>
                        <a:latin typeface="+mn-lt"/>
                      </a:endParaRPr>
                    </a:p>
                  </a:txBody>
                  <a:tcPr marL="6081" marR="6081" marT="6081" marB="0" anchor="ctr"/>
                </a:tc>
                <a:tc>
                  <a:txBody>
                    <a:bodyPr/>
                    <a:lstStyle/>
                    <a:p>
                      <a:pPr algn="ctr" fontAlgn="ctr"/>
                      <a:r>
                        <a:rPr lang="en-US" sz="1100" b="0" i="0" u="none" strike="noStrike" dirty="0">
                          <a:solidFill>
                            <a:schemeClr val="tx1"/>
                          </a:solidFill>
                          <a:effectLst/>
                          <a:latin typeface="+mn-lt"/>
                        </a:rPr>
                        <a:t>l. </a:t>
                      </a:r>
                      <a:r>
                        <a:rPr lang="en-US" sz="1100" b="0" i="0" u="none" strike="noStrike" dirty="0" err="1">
                          <a:solidFill>
                            <a:schemeClr val="tx1"/>
                          </a:solidFill>
                          <a:effectLst/>
                          <a:latin typeface="+mn-lt"/>
                        </a:rPr>
                        <a:t>silpnas</a:t>
                      </a:r>
                      <a:endParaRPr lang="lt-LT" sz="1100" b="0" i="0" u="none" strike="noStrike" dirty="0">
                        <a:solidFill>
                          <a:schemeClr val="tx1"/>
                        </a:solidFill>
                        <a:effectLst/>
                        <a:latin typeface="+mn-lt"/>
                      </a:endParaRPr>
                    </a:p>
                  </a:txBody>
                  <a:tcPr marL="6081" marR="6081" marT="6081"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mn-lt"/>
                        </a:rPr>
                        <a:t>l. </a:t>
                      </a:r>
                      <a:r>
                        <a:rPr lang="en-US" sz="1100" b="0" i="0" u="none" strike="noStrike" dirty="0" err="1">
                          <a:solidFill>
                            <a:schemeClr val="tx1"/>
                          </a:solidFill>
                          <a:effectLst/>
                          <a:latin typeface="+mn-lt"/>
                        </a:rPr>
                        <a:t>silpnas</a:t>
                      </a:r>
                      <a:endParaRPr lang="lt-LT" sz="1100" b="0" i="0" u="none" strike="noStrike" dirty="0">
                        <a:solidFill>
                          <a:schemeClr val="tx1"/>
                        </a:solidFill>
                        <a:effectLst/>
                        <a:latin typeface="+mn-lt"/>
                      </a:endParaRPr>
                    </a:p>
                    <a:p>
                      <a:pPr algn="ctr" fontAlgn="ctr"/>
                      <a:endParaRPr lang="lt-LT" sz="1100" b="0" i="0" u="none" strike="noStrike" dirty="0">
                        <a:solidFill>
                          <a:schemeClr val="tx1"/>
                        </a:solidFill>
                        <a:effectLst/>
                        <a:latin typeface="+mn-lt"/>
                      </a:endParaRPr>
                    </a:p>
                  </a:txBody>
                  <a:tcPr marL="6081" marR="6081" marT="6081"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mn-lt"/>
                        </a:rPr>
                        <a:t>l. </a:t>
                      </a:r>
                      <a:r>
                        <a:rPr lang="en-US" sz="1100" b="0" i="0" u="none" strike="noStrike" dirty="0" err="1">
                          <a:solidFill>
                            <a:schemeClr val="tx1"/>
                          </a:solidFill>
                          <a:effectLst/>
                          <a:latin typeface="+mn-lt"/>
                        </a:rPr>
                        <a:t>silpnas</a:t>
                      </a:r>
                      <a:endParaRPr lang="lt-LT" sz="1100" b="0" i="0" u="none" strike="noStrike" dirty="0">
                        <a:solidFill>
                          <a:schemeClr val="tx1"/>
                        </a:solidFill>
                        <a:effectLst/>
                        <a:latin typeface="+mn-lt"/>
                      </a:endParaRPr>
                    </a:p>
                    <a:p>
                      <a:pPr algn="ctr" fontAlgn="ctr"/>
                      <a:endParaRPr lang="lt-LT" sz="1100" b="0" i="0" u="none" strike="noStrike" dirty="0">
                        <a:solidFill>
                          <a:schemeClr val="tx1"/>
                        </a:solidFill>
                        <a:effectLst/>
                        <a:latin typeface="+mn-lt"/>
                      </a:endParaRPr>
                    </a:p>
                  </a:txBody>
                  <a:tcPr marL="6081" marR="6081" marT="6081"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mn-lt"/>
                        </a:rPr>
                        <a:t>l. </a:t>
                      </a:r>
                      <a:r>
                        <a:rPr lang="en-US" sz="1100" b="0" i="0" u="none" strike="noStrike" dirty="0" err="1">
                          <a:solidFill>
                            <a:schemeClr val="tx1"/>
                          </a:solidFill>
                          <a:effectLst/>
                          <a:latin typeface="+mn-lt"/>
                        </a:rPr>
                        <a:t>silpnas</a:t>
                      </a:r>
                      <a:endParaRPr lang="lt-LT" sz="1100" b="0" i="0" u="none" strike="noStrike" dirty="0">
                        <a:solidFill>
                          <a:schemeClr val="tx1"/>
                        </a:solidFill>
                        <a:effectLst/>
                        <a:latin typeface="+mn-lt"/>
                      </a:endParaRPr>
                    </a:p>
                    <a:p>
                      <a:pPr algn="ctr" fontAlgn="ctr"/>
                      <a:endParaRPr lang="lt-LT" sz="1100" b="0" i="0" u="none" strike="noStrike" dirty="0">
                        <a:solidFill>
                          <a:schemeClr val="tx1"/>
                        </a:solidFill>
                        <a:effectLst/>
                        <a:latin typeface="+mn-lt"/>
                      </a:endParaRPr>
                    </a:p>
                  </a:txBody>
                  <a:tcPr marL="6081" marR="6081" marT="6081"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mn-lt"/>
                        </a:rPr>
                        <a:t>l. </a:t>
                      </a:r>
                      <a:r>
                        <a:rPr lang="en-US" sz="1100" b="0" i="0" u="none" strike="noStrike" dirty="0" err="1">
                          <a:solidFill>
                            <a:schemeClr val="tx1"/>
                          </a:solidFill>
                          <a:effectLst/>
                          <a:latin typeface="+mn-lt"/>
                        </a:rPr>
                        <a:t>silpnas</a:t>
                      </a:r>
                      <a:endParaRPr lang="lt-LT" sz="1100" b="0" i="0" u="none" strike="noStrike" dirty="0">
                        <a:solidFill>
                          <a:schemeClr val="tx1"/>
                        </a:solidFill>
                        <a:effectLst/>
                        <a:latin typeface="+mn-lt"/>
                      </a:endParaRPr>
                    </a:p>
                    <a:p>
                      <a:pPr algn="ctr" fontAlgn="ctr"/>
                      <a:endParaRPr lang="lt-LT" sz="1100" b="0" i="0" u="none" strike="noStrike" dirty="0">
                        <a:solidFill>
                          <a:schemeClr val="tx1"/>
                        </a:solidFill>
                        <a:effectLst/>
                        <a:latin typeface="+mn-lt"/>
                      </a:endParaRPr>
                    </a:p>
                  </a:txBody>
                  <a:tcPr marL="6081" marR="6081" marT="6081"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mn-lt"/>
                        </a:rPr>
                        <a:t>l. </a:t>
                      </a:r>
                      <a:r>
                        <a:rPr lang="en-US" sz="1100" b="0" i="0" u="none" strike="noStrike" dirty="0" err="1">
                          <a:solidFill>
                            <a:schemeClr val="tx1"/>
                          </a:solidFill>
                          <a:effectLst/>
                          <a:latin typeface="+mn-lt"/>
                        </a:rPr>
                        <a:t>silpnas</a:t>
                      </a:r>
                      <a:endParaRPr lang="lt-LT" sz="1100" b="0" i="0" u="none" strike="noStrike" dirty="0">
                        <a:solidFill>
                          <a:schemeClr val="tx1"/>
                        </a:solidFill>
                        <a:effectLst/>
                        <a:latin typeface="+mn-lt"/>
                      </a:endParaRPr>
                    </a:p>
                    <a:p>
                      <a:pPr algn="ctr" fontAlgn="ctr"/>
                      <a:endParaRPr lang="lt-LT" sz="1100" b="0" i="0" u="none" strike="noStrike" dirty="0">
                        <a:solidFill>
                          <a:schemeClr val="tx1"/>
                        </a:solidFill>
                        <a:effectLst/>
                        <a:latin typeface="+mn-lt"/>
                      </a:endParaRPr>
                    </a:p>
                  </a:txBody>
                  <a:tcPr marL="6081" marR="6081" marT="6081"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mn-lt"/>
                        </a:rPr>
                        <a:t>l. </a:t>
                      </a:r>
                      <a:r>
                        <a:rPr lang="en-US" sz="1100" b="0" i="0" u="none" strike="noStrike" dirty="0" err="1">
                          <a:solidFill>
                            <a:schemeClr val="tx1"/>
                          </a:solidFill>
                          <a:effectLst/>
                          <a:latin typeface="+mn-lt"/>
                        </a:rPr>
                        <a:t>silpnas</a:t>
                      </a:r>
                      <a:endParaRPr lang="lt-LT" sz="1100" b="0" i="0" u="none" strike="noStrike" dirty="0">
                        <a:solidFill>
                          <a:schemeClr val="tx1"/>
                        </a:solidFill>
                        <a:effectLst/>
                        <a:latin typeface="+mn-lt"/>
                      </a:endParaRPr>
                    </a:p>
                    <a:p>
                      <a:pPr algn="ctr" fontAlgn="ctr"/>
                      <a:endParaRPr lang="lt-LT" sz="1100" b="0" i="0" u="none" strike="noStrike" dirty="0">
                        <a:solidFill>
                          <a:schemeClr val="tx1"/>
                        </a:solidFill>
                        <a:effectLst/>
                        <a:latin typeface="+mn-lt"/>
                      </a:endParaRPr>
                    </a:p>
                  </a:txBody>
                  <a:tcPr marL="6081" marR="6081" marT="6081" marB="0" anchor="ctr"/>
                </a:tc>
                <a:tc>
                  <a:txBody>
                    <a:bodyPr/>
                    <a:lstStyle/>
                    <a:p>
                      <a:pPr algn="ctr" fontAlgn="ctr"/>
                      <a:r>
                        <a:rPr lang="en-US" sz="1100" b="0" i="0" u="none" strike="noStrike" dirty="0">
                          <a:solidFill>
                            <a:schemeClr val="tx1"/>
                          </a:solidFill>
                          <a:effectLst/>
                          <a:latin typeface="+mn-lt"/>
                        </a:rPr>
                        <a:t>-</a:t>
                      </a:r>
                      <a:endParaRPr lang="lt-LT" sz="1100" b="0" i="0" u="none" strike="noStrike" dirty="0">
                        <a:solidFill>
                          <a:schemeClr val="tx1"/>
                        </a:solidFill>
                        <a:effectLst/>
                        <a:latin typeface="+mn-lt"/>
                      </a:endParaRPr>
                    </a:p>
                  </a:txBody>
                  <a:tcPr marL="6081" marR="6081" marT="6081"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mn-lt"/>
                        </a:rPr>
                        <a:t>l. </a:t>
                      </a:r>
                      <a:r>
                        <a:rPr lang="en-US" sz="1100" b="0" i="0" u="none" strike="noStrike" dirty="0" err="1">
                          <a:solidFill>
                            <a:schemeClr val="tx1"/>
                          </a:solidFill>
                          <a:effectLst/>
                          <a:latin typeface="+mn-lt"/>
                        </a:rPr>
                        <a:t>silpnas</a:t>
                      </a:r>
                      <a:endParaRPr lang="lt-LT" sz="1100" b="0" i="0" u="none" strike="noStrike" dirty="0">
                        <a:solidFill>
                          <a:schemeClr val="tx1"/>
                        </a:solidFill>
                        <a:effectLst/>
                        <a:latin typeface="+mn-lt"/>
                      </a:endParaRPr>
                    </a:p>
                    <a:p>
                      <a:pPr algn="ctr" fontAlgn="ctr"/>
                      <a:endParaRPr lang="lt-LT" sz="1100" b="0" i="0" u="none" strike="noStrike" dirty="0">
                        <a:solidFill>
                          <a:schemeClr val="tx1"/>
                        </a:solidFill>
                        <a:effectLst/>
                        <a:latin typeface="+mn-lt"/>
                      </a:endParaRPr>
                    </a:p>
                  </a:txBody>
                  <a:tcPr marL="6081" marR="6081" marT="6081" marB="0" anchor="ctr"/>
                </a:tc>
                <a:tc>
                  <a:txBody>
                    <a:bodyPr/>
                    <a:lstStyle/>
                    <a:p>
                      <a:pPr algn="ctr" fontAlgn="b"/>
                      <a:r>
                        <a:rPr lang="en-US" sz="1200" b="0" i="0" u="none" strike="noStrike" dirty="0">
                          <a:solidFill>
                            <a:schemeClr val="tx1"/>
                          </a:solidFill>
                          <a:effectLst/>
                          <a:latin typeface="+mn-lt"/>
                        </a:rPr>
                        <a:t>-</a:t>
                      </a:r>
                      <a:endParaRPr lang="lt-LT" sz="1200" b="0" i="0" u="none" strike="noStrike" dirty="0">
                        <a:solidFill>
                          <a:schemeClr val="tx1"/>
                        </a:solidFill>
                        <a:effectLst/>
                        <a:latin typeface="+mn-lt"/>
                      </a:endParaRPr>
                    </a:p>
                  </a:txBody>
                  <a:tcPr marL="6081" marR="6081" marT="6081" marB="0" anchor="b"/>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mn-lt"/>
                        </a:rPr>
                        <a:t>l. </a:t>
                      </a:r>
                      <a:r>
                        <a:rPr lang="en-US" sz="1100" b="0" i="0" u="none" strike="noStrike" dirty="0" err="1">
                          <a:solidFill>
                            <a:schemeClr val="tx1"/>
                          </a:solidFill>
                          <a:effectLst/>
                          <a:latin typeface="+mn-lt"/>
                        </a:rPr>
                        <a:t>silpnas</a:t>
                      </a:r>
                      <a:endParaRPr lang="lt-LT" sz="1100" b="0" i="0" u="none" strike="noStrike" dirty="0">
                        <a:solidFill>
                          <a:schemeClr val="tx1"/>
                        </a:solidFill>
                        <a:effectLst/>
                        <a:latin typeface="+mn-lt"/>
                      </a:endParaRPr>
                    </a:p>
                    <a:p>
                      <a:pPr algn="ctr" fontAlgn="ctr"/>
                      <a:endParaRPr lang="lt-LT" sz="1100" b="0" i="0" u="none" strike="noStrike" dirty="0">
                        <a:solidFill>
                          <a:schemeClr val="tx1"/>
                        </a:solidFill>
                        <a:effectLst/>
                        <a:latin typeface="+mn-lt"/>
                      </a:endParaRPr>
                    </a:p>
                  </a:txBody>
                  <a:tcPr marL="6081" marR="6081" marT="6081" marB="0" anchor="ctr"/>
                </a:tc>
                <a:extLst>
                  <a:ext uri="{0D108BD9-81ED-4DB2-BD59-A6C34878D82A}">
                    <a16:rowId xmlns:a16="http://schemas.microsoft.com/office/drawing/2014/main" val="2594564382"/>
                  </a:ext>
                </a:extLst>
              </a:tr>
              <a:tr h="273661">
                <a:tc vMerge="1">
                  <a:txBody>
                    <a:bodyPr/>
                    <a:lstStyle/>
                    <a:p>
                      <a:endParaRPr lang="lt-LT"/>
                    </a:p>
                  </a:txBody>
                  <a:tcPr/>
                </a:tc>
                <a:tc>
                  <a:txBody>
                    <a:bodyPr/>
                    <a:lstStyle/>
                    <a:p>
                      <a:pPr algn="l" fontAlgn="ctr"/>
                      <a:r>
                        <a:rPr lang="lt-LT" sz="1100" u="none" strike="noStrike">
                          <a:effectLst/>
                          <a:latin typeface="+mn-lt"/>
                        </a:rPr>
                        <a:t>Sig. (2-tailed)</a:t>
                      </a:r>
                      <a:endParaRPr lang="lt-LT" sz="1100" b="0" i="0" u="none" strike="noStrike">
                        <a:solidFill>
                          <a:srgbClr val="264A60"/>
                        </a:solidFill>
                        <a:effectLst/>
                        <a:latin typeface="+mn-lt"/>
                      </a:endParaRPr>
                    </a:p>
                  </a:txBody>
                  <a:tcPr marL="6081" marR="6081" marT="6081" marB="0" anchor="ctr"/>
                </a:tc>
                <a:tc>
                  <a:txBody>
                    <a:bodyPr/>
                    <a:lstStyle/>
                    <a:p>
                      <a:pPr algn="ctr" fontAlgn="ctr"/>
                      <a:r>
                        <a:rPr lang="lt-LT" sz="1100" u="none" strike="noStrike" dirty="0">
                          <a:effectLst/>
                          <a:latin typeface="+mn-lt"/>
                        </a:rPr>
                        <a:t>&lt;</a:t>
                      </a:r>
                      <a:r>
                        <a:rPr lang="ru-RU" sz="1100" u="none" strike="noStrike" dirty="0">
                          <a:effectLst/>
                          <a:latin typeface="+mn-lt"/>
                        </a:rPr>
                        <a:t>0</a:t>
                      </a:r>
                      <a:r>
                        <a:rPr lang="lt-LT" sz="1100" u="none" strike="noStrike" dirty="0">
                          <a:effectLst/>
                          <a:latin typeface="+mn-lt"/>
                        </a:rPr>
                        <a:t>.001</a:t>
                      </a:r>
                      <a:endParaRPr lang="lt-LT" sz="1100" b="0" i="0" u="none" strike="noStrike" dirty="0">
                        <a:solidFill>
                          <a:srgbClr val="010205"/>
                        </a:solidFill>
                        <a:effectLst/>
                        <a:latin typeface="+mn-lt"/>
                      </a:endParaRPr>
                    </a:p>
                  </a:txBody>
                  <a:tcPr marL="6081" marR="6081" marT="6081" marB="0" anchor="ctr"/>
                </a:tc>
                <a:tc>
                  <a:txBody>
                    <a:bodyPr/>
                    <a:lstStyle/>
                    <a:p>
                      <a:pPr algn="ctr" fontAlgn="ctr"/>
                      <a:r>
                        <a:rPr lang="lt-LT" sz="1100" u="none" strike="noStrike" dirty="0">
                          <a:effectLst/>
                          <a:latin typeface="+mn-lt"/>
                        </a:rPr>
                        <a:t>&lt;</a:t>
                      </a:r>
                      <a:r>
                        <a:rPr lang="ru-RU" sz="1100" u="none" strike="noStrike" dirty="0">
                          <a:effectLst/>
                          <a:latin typeface="+mn-lt"/>
                        </a:rPr>
                        <a:t>0</a:t>
                      </a:r>
                      <a:r>
                        <a:rPr lang="lt-LT" sz="1100" u="none" strike="noStrike" dirty="0">
                          <a:effectLst/>
                          <a:latin typeface="+mn-lt"/>
                        </a:rPr>
                        <a:t>.001</a:t>
                      </a:r>
                      <a:endParaRPr lang="lt-LT" sz="1100" b="0" i="0" u="none" strike="noStrike" dirty="0">
                        <a:solidFill>
                          <a:srgbClr val="010205"/>
                        </a:solidFill>
                        <a:effectLst/>
                        <a:latin typeface="+mn-lt"/>
                      </a:endParaRPr>
                    </a:p>
                  </a:txBody>
                  <a:tcPr marL="6081" marR="6081" marT="6081" marB="0" anchor="ctr"/>
                </a:tc>
                <a:tc>
                  <a:txBody>
                    <a:bodyPr/>
                    <a:lstStyle/>
                    <a:p>
                      <a:pPr algn="ctr" fontAlgn="ctr"/>
                      <a:r>
                        <a:rPr lang="lt-LT" sz="1100" u="none" strike="noStrike" dirty="0">
                          <a:effectLst/>
                          <a:latin typeface="+mn-lt"/>
                        </a:rPr>
                        <a:t>&lt;</a:t>
                      </a:r>
                      <a:r>
                        <a:rPr lang="ru-RU" sz="1100" u="none" strike="noStrike" dirty="0">
                          <a:effectLst/>
                          <a:latin typeface="+mn-lt"/>
                        </a:rPr>
                        <a:t>0</a:t>
                      </a:r>
                      <a:r>
                        <a:rPr lang="lt-LT" sz="1100" u="none" strike="noStrike" dirty="0">
                          <a:effectLst/>
                          <a:latin typeface="+mn-lt"/>
                        </a:rPr>
                        <a:t>.001</a:t>
                      </a:r>
                      <a:endParaRPr lang="lt-LT" sz="1100" b="0" i="0" u="none" strike="noStrike" dirty="0">
                        <a:solidFill>
                          <a:srgbClr val="010205"/>
                        </a:solidFill>
                        <a:effectLst/>
                        <a:latin typeface="+mn-lt"/>
                      </a:endParaRPr>
                    </a:p>
                  </a:txBody>
                  <a:tcPr marL="6081" marR="6081" marT="6081" marB="0" anchor="ctr"/>
                </a:tc>
                <a:tc>
                  <a:txBody>
                    <a:bodyPr/>
                    <a:lstStyle/>
                    <a:p>
                      <a:pPr algn="ctr" fontAlgn="ctr"/>
                      <a:r>
                        <a:rPr lang="lt-LT" sz="1100" u="none" strike="noStrike" dirty="0">
                          <a:effectLst/>
                          <a:latin typeface="+mn-lt"/>
                        </a:rPr>
                        <a:t>&lt;</a:t>
                      </a:r>
                      <a:r>
                        <a:rPr lang="ru-RU" sz="1100" u="none" strike="noStrike" dirty="0">
                          <a:effectLst/>
                          <a:latin typeface="+mn-lt"/>
                        </a:rPr>
                        <a:t>0</a:t>
                      </a:r>
                      <a:r>
                        <a:rPr lang="lt-LT" sz="1100" u="none" strike="noStrike" dirty="0">
                          <a:effectLst/>
                          <a:latin typeface="+mn-lt"/>
                        </a:rPr>
                        <a:t>.001</a:t>
                      </a:r>
                      <a:endParaRPr lang="lt-LT" sz="1100" b="0" i="0" u="none" strike="noStrike" dirty="0">
                        <a:solidFill>
                          <a:srgbClr val="010205"/>
                        </a:solidFill>
                        <a:effectLst/>
                        <a:latin typeface="+mn-lt"/>
                      </a:endParaRPr>
                    </a:p>
                  </a:txBody>
                  <a:tcPr marL="6081" marR="6081" marT="6081" marB="0" anchor="ctr"/>
                </a:tc>
                <a:tc>
                  <a:txBody>
                    <a:bodyPr/>
                    <a:lstStyle/>
                    <a:p>
                      <a:pPr algn="ctr" fontAlgn="ctr"/>
                      <a:r>
                        <a:rPr lang="ru-RU" sz="1100" u="none" strike="noStrike" dirty="0">
                          <a:effectLst/>
                          <a:latin typeface="+mn-lt"/>
                        </a:rPr>
                        <a:t>0</a:t>
                      </a:r>
                      <a:r>
                        <a:rPr lang="lt-LT" sz="1100" u="none" strike="noStrike" dirty="0">
                          <a:effectLst/>
                          <a:latin typeface="+mn-lt"/>
                        </a:rPr>
                        <a:t>.009</a:t>
                      </a:r>
                      <a:endParaRPr lang="lt-LT" sz="1100" b="0" i="0" u="none" strike="noStrike" dirty="0">
                        <a:solidFill>
                          <a:srgbClr val="010205"/>
                        </a:solidFill>
                        <a:effectLst/>
                        <a:latin typeface="+mn-lt"/>
                      </a:endParaRPr>
                    </a:p>
                  </a:txBody>
                  <a:tcPr marL="6081" marR="6081" marT="6081" marB="0" anchor="ctr"/>
                </a:tc>
                <a:tc>
                  <a:txBody>
                    <a:bodyPr/>
                    <a:lstStyle/>
                    <a:p>
                      <a:pPr algn="ctr" fontAlgn="ctr"/>
                      <a:r>
                        <a:rPr lang="lt-LT" sz="1100" u="none" strike="noStrike" dirty="0">
                          <a:effectLst/>
                          <a:latin typeface="+mn-lt"/>
                        </a:rPr>
                        <a:t>&lt;</a:t>
                      </a:r>
                      <a:r>
                        <a:rPr lang="ru-RU" sz="1100" u="none" strike="noStrike" dirty="0">
                          <a:effectLst/>
                          <a:latin typeface="+mn-lt"/>
                        </a:rPr>
                        <a:t>0</a:t>
                      </a:r>
                      <a:r>
                        <a:rPr lang="lt-LT" sz="1100" u="none" strike="noStrike" dirty="0">
                          <a:effectLst/>
                          <a:latin typeface="+mn-lt"/>
                        </a:rPr>
                        <a:t>.001</a:t>
                      </a:r>
                      <a:endParaRPr lang="lt-LT" sz="1100" b="0" i="0" u="none" strike="noStrike" dirty="0">
                        <a:solidFill>
                          <a:srgbClr val="010205"/>
                        </a:solidFill>
                        <a:effectLst/>
                        <a:latin typeface="+mn-lt"/>
                      </a:endParaRPr>
                    </a:p>
                  </a:txBody>
                  <a:tcPr marL="6081" marR="6081" marT="6081" marB="0" anchor="ctr"/>
                </a:tc>
                <a:tc>
                  <a:txBody>
                    <a:bodyPr/>
                    <a:lstStyle/>
                    <a:p>
                      <a:pPr algn="ctr" fontAlgn="ctr"/>
                      <a:r>
                        <a:rPr lang="lt-LT" sz="1100" u="none" strike="noStrike" dirty="0">
                          <a:effectLst/>
                          <a:latin typeface="+mn-lt"/>
                        </a:rPr>
                        <a:t>&lt;</a:t>
                      </a:r>
                      <a:r>
                        <a:rPr lang="ru-RU" sz="1100" u="none" strike="noStrike" dirty="0">
                          <a:effectLst/>
                          <a:latin typeface="+mn-lt"/>
                        </a:rPr>
                        <a:t>0</a:t>
                      </a:r>
                      <a:r>
                        <a:rPr lang="lt-LT" sz="1100" u="none" strike="noStrike" dirty="0">
                          <a:effectLst/>
                          <a:latin typeface="+mn-lt"/>
                        </a:rPr>
                        <a:t>.001</a:t>
                      </a:r>
                      <a:endParaRPr lang="lt-LT" sz="1100" b="0" i="0" u="none" strike="noStrike" dirty="0">
                        <a:solidFill>
                          <a:srgbClr val="010205"/>
                        </a:solidFill>
                        <a:effectLst/>
                        <a:latin typeface="+mn-lt"/>
                      </a:endParaRPr>
                    </a:p>
                  </a:txBody>
                  <a:tcPr marL="6081" marR="6081" marT="6081" marB="0" anchor="ctr"/>
                </a:tc>
                <a:tc>
                  <a:txBody>
                    <a:bodyPr/>
                    <a:lstStyle/>
                    <a:p>
                      <a:pPr algn="ctr" fontAlgn="ctr"/>
                      <a:r>
                        <a:rPr lang="lt-LT" sz="1100" u="none" strike="noStrike" dirty="0">
                          <a:effectLst/>
                          <a:latin typeface="+mn-lt"/>
                        </a:rPr>
                        <a:t> </a:t>
                      </a:r>
                      <a:r>
                        <a:rPr lang="en-US" sz="1100" u="none" strike="noStrike" dirty="0">
                          <a:effectLst/>
                          <a:latin typeface="+mn-lt"/>
                        </a:rPr>
                        <a:t>-</a:t>
                      </a:r>
                      <a:endParaRPr lang="lt-LT" sz="1100" b="0" i="0" u="none" strike="noStrike" dirty="0">
                        <a:solidFill>
                          <a:srgbClr val="000000"/>
                        </a:solidFill>
                        <a:effectLst/>
                        <a:latin typeface="+mn-lt"/>
                      </a:endParaRPr>
                    </a:p>
                  </a:txBody>
                  <a:tcPr marL="6081" marR="6081" marT="6081" marB="0" anchor="ctr"/>
                </a:tc>
                <a:tc>
                  <a:txBody>
                    <a:bodyPr/>
                    <a:lstStyle/>
                    <a:p>
                      <a:pPr algn="ctr" fontAlgn="ctr"/>
                      <a:r>
                        <a:rPr lang="lt-LT" sz="1100" u="none" strike="noStrike" dirty="0">
                          <a:effectLst/>
                          <a:latin typeface="+mn-lt"/>
                        </a:rPr>
                        <a:t>&lt;</a:t>
                      </a:r>
                      <a:r>
                        <a:rPr lang="ru-RU" sz="1100" u="none" strike="noStrike" dirty="0">
                          <a:effectLst/>
                          <a:latin typeface="+mn-lt"/>
                        </a:rPr>
                        <a:t>0</a:t>
                      </a:r>
                      <a:r>
                        <a:rPr lang="lt-LT" sz="1100" u="none" strike="noStrike" dirty="0">
                          <a:effectLst/>
                          <a:latin typeface="+mn-lt"/>
                        </a:rPr>
                        <a:t>.001</a:t>
                      </a:r>
                      <a:endParaRPr lang="lt-LT" sz="1100" b="0" i="0" u="none" strike="noStrike" dirty="0">
                        <a:solidFill>
                          <a:srgbClr val="010205"/>
                        </a:solidFill>
                        <a:effectLst/>
                        <a:latin typeface="+mn-lt"/>
                      </a:endParaRPr>
                    </a:p>
                  </a:txBody>
                  <a:tcPr marL="6081" marR="6081" marT="6081" marB="0" anchor="ctr"/>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ctr"/>
                      <a:r>
                        <a:rPr lang="lt-LT" sz="1100" u="none" strike="noStrike" dirty="0">
                          <a:effectLst/>
                          <a:latin typeface="+mn-lt"/>
                        </a:rPr>
                        <a:t>&lt;</a:t>
                      </a:r>
                      <a:r>
                        <a:rPr lang="ru-RU" sz="1100" u="none" strike="noStrike" dirty="0">
                          <a:effectLst/>
                          <a:latin typeface="+mn-lt"/>
                        </a:rPr>
                        <a:t>0</a:t>
                      </a:r>
                      <a:r>
                        <a:rPr lang="lt-LT" sz="1100" u="none" strike="noStrike" dirty="0">
                          <a:effectLst/>
                          <a:latin typeface="+mn-lt"/>
                        </a:rPr>
                        <a:t>.001</a:t>
                      </a:r>
                      <a:endParaRPr lang="lt-LT" sz="1100" b="0" i="0" u="none" strike="noStrike" dirty="0">
                        <a:solidFill>
                          <a:srgbClr val="010205"/>
                        </a:solidFill>
                        <a:effectLst/>
                        <a:latin typeface="+mn-lt"/>
                      </a:endParaRPr>
                    </a:p>
                  </a:txBody>
                  <a:tcPr marL="6081" marR="6081" marT="6081" marB="0" anchor="ctr"/>
                </a:tc>
                <a:extLst>
                  <a:ext uri="{0D108BD9-81ED-4DB2-BD59-A6C34878D82A}">
                    <a16:rowId xmlns:a16="http://schemas.microsoft.com/office/drawing/2014/main" val="592419688"/>
                  </a:ext>
                </a:extLst>
              </a:tr>
              <a:tr h="407450">
                <a:tc rowSpan="3">
                  <a:txBody>
                    <a:bodyPr/>
                    <a:lstStyle/>
                    <a:p>
                      <a:pPr algn="ctr" fontAlgn="b"/>
                      <a:r>
                        <a:rPr lang="lt-LT" sz="1200" b="1" u="none" strike="noStrike" dirty="0">
                          <a:effectLst/>
                          <a:latin typeface="+mn-lt"/>
                        </a:rPr>
                        <a:t>Streso valdymas</a:t>
                      </a:r>
                      <a:endParaRPr lang="lt-LT" sz="1200" b="1" i="0" u="none" strike="noStrike" dirty="0">
                        <a:solidFill>
                          <a:srgbClr val="000000"/>
                        </a:solidFill>
                        <a:effectLst/>
                        <a:latin typeface="+mn-lt"/>
                      </a:endParaRPr>
                    </a:p>
                  </a:txBody>
                  <a:tcPr marL="6081" marR="6081" marT="6081" marB="0" anchor="b"/>
                </a:tc>
                <a:tc>
                  <a:txBody>
                    <a:bodyPr/>
                    <a:lstStyle/>
                    <a:p>
                      <a:pPr algn="l" fontAlgn="ctr"/>
                      <a:r>
                        <a:rPr lang="lt-LT" sz="1100" u="none" strike="noStrike" dirty="0" err="1">
                          <a:effectLst/>
                          <a:latin typeface="+mn-lt"/>
                        </a:rPr>
                        <a:t>Pearson</a:t>
                      </a:r>
                      <a:r>
                        <a:rPr lang="lt-LT" sz="1100" u="none" strike="noStrike" dirty="0">
                          <a:effectLst/>
                          <a:latin typeface="+mn-lt"/>
                        </a:rPr>
                        <a:t> </a:t>
                      </a:r>
                      <a:r>
                        <a:rPr lang="lt-LT" sz="1100" u="none" strike="noStrike" dirty="0" err="1">
                          <a:effectLst/>
                          <a:latin typeface="+mn-lt"/>
                        </a:rPr>
                        <a:t>Correlation</a:t>
                      </a:r>
                      <a:endParaRPr lang="lt-LT" sz="1100" b="0" i="0" u="none" strike="noStrike" dirty="0">
                        <a:solidFill>
                          <a:srgbClr val="264A60"/>
                        </a:solidFill>
                        <a:effectLst/>
                        <a:latin typeface="+mn-lt"/>
                      </a:endParaRPr>
                    </a:p>
                  </a:txBody>
                  <a:tcPr marL="6081" marR="6081" marT="6081" marB="0" anchor="ctr"/>
                </a:tc>
                <a:tc>
                  <a:txBody>
                    <a:bodyPr/>
                    <a:lstStyle/>
                    <a:p>
                      <a:pPr algn="ctr" fontAlgn="ctr"/>
                      <a:r>
                        <a:rPr lang="lt-LT" sz="1100" u="none" strike="noStrike" dirty="0">
                          <a:effectLst/>
                          <a:latin typeface="+mn-lt"/>
                        </a:rPr>
                        <a:t>-</a:t>
                      </a:r>
                      <a:r>
                        <a:rPr lang="en-US" sz="1100" u="none" strike="noStrike" dirty="0">
                          <a:effectLst/>
                          <a:latin typeface="+mn-lt"/>
                        </a:rPr>
                        <a:t>0</a:t>
                      </a:r>
                      <a:r>
                        <a:rPr lang="lt-LT" sz="1100" u="none" strike="noStrike" dirty="0">
                          <a:effectLst/>
                          <a:latin typeface="+mn-lt"/>
                        </a:rPr>
                        <a:t>.080</a:t>
                      </a:r>
                      <a:r>
                        <a:rPr lang="lt-LT" sz="1100" u="none" strike="noStrike" baseline="30000" dirty="0">
                          <a:effectLst/>
                          <a:latin typeface="+mn-lt"/>
                        </a:rPr>
                        <a:t>**</a:t>
                      </a:r>
                      <a:endParaRPr lang="lt-LT" sz="1100" b="0" i="0" u="none" strike="noStrike" dirty="0">
                        <a:solidFill>
                          <a:srgbClr val="FF0000"/>
                        </a:solidFill>
                        <a:effectLst/>
                        <a:latin typeface="+mn-lt"/>
                      </a:endParaRPr>
                    </a:p>
                  </a:txBody>
                  <a:tcPr marL="6081" marR="6081" marT="6081" marB="0" anchor="ctr"/>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ctr"/>
                      <a:r>
                        <a:rPr lang="en-US" sz="1100" u="none" strike="noStrike" dirty="0">
                          <a:effectLst/>
                          <a:latin typeface="+mn-lt"/>
                        </a:rPr>
                        <a:t>0</a:t>
                      </a:r>
                      <a:r>
                        <a:rPr lang="lt-LT" sz="1100" u="none" strike="noStrike" dirty="0">
                          <a:effectLst/>
                          <a:latin typeface="+mn-lt"/>
                        </a:rPr>
                        <a:t>.106</a:t>
                      </a:r>
                      <a:r>
                        <a:rPr lang="lt-LT" sz="1100" u="none" strike="noStrike" baseline="30000" dirty="0">
                          <a:effectLst/>
                          <a:latin typeface="+mn-lt"/>
                        </a:rPr>
                        <a:t>**</a:t>
                      </a:r>
                      <a:endParaRPr lang="lt-LT" sz="1100" b="0" i="0" u="none" strike="noStrike" dirty="0">
                        <a:solidFill>
                          <a:srgbClr val="FF0000"/>
                        </a:solidFill>
                        <a:effectLst/>
                        <a:latin typeface="+mn-lt"/>
                      </a:endParaRPr>
                    </a:p>
                  </a:txBody>
                  <a:tcPr marL="6081" marR="6081" marT="6081" marB="0" anchor="ctr"/>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ctr"/>
                      <a:r>
                        <a:rPr lang="lt-LT" sz="1100" u="none" strike="noStrike" dirty="0">
                          <a:effectLst/>
                          <a:latin typeface="+mn-lt"/>
                        </a:rPr>
                        <a:t>-</a:t>
                      </a:r>
                      <a:r>
                        <a:rPr lang="en-US" sz="1100" u="none" strike="noStrike" dirty="0">
                          <a:effectLst/>
                          <a:latin typeface="+mn-lt"/>
                        </a:rPr>
                        <a:t>0</a:t>
                      </a:r>
                      <a:r>
                        <a:rPr lang="lt-LT" sz="1100" u="none" strike="noStrike" dirty="0">
                          <a:effectLst/>
                          <a:latin typeface="+mn-lt"/>
                        </a:rPr>
                        <a:t>.067</a:t>
                      </a:r>
                      <a:r>
                        <a:rPr lang="lt-LT" sz="1100" u="none" strike="noStrike" baseline="30000" dirty="0">
                          <a:effectLst/>
                          <a:latin typeface="+mn-lt"/>
                        </a:rPr>
                        <a:t>*</a:t>
                      </a:r>
                      <a:endParaRPr lang="lt-LT" sz="1100" b="0" i="0" u="none" strike="noStrike" dirty="0">
                        <a:solidFill>
                          <a:srgbClr val="FF0000"/>
                        </a:solidFill>
                        <a:effectLst/>
                        <a:latin typeface="+mn-lt"/>
                      </a:endParaRPr>
                    </a:p>
                  </a:txBody>
                  <a:tcPr marL="6081" marR="6081" marT="6081" marB="0" anchor="ctr"/>
                </a:tc>
                <a:tc>
                  <a:txBody>
                    <a:bodyPr/>
                    <a:lstStyle/>
                    <a:p>
                      <a:pPr algn="ctr" fontAlgn="ctr"/>
                      <a:r>
                        <a:rPr lang="en-US" sz="1100" u="none" strike="noStrike" dirty="0">
                          <a:effectLst/>
                          <a:latin typeface="+mn-lt"/>
                        </a:rPr>
                        <a:t>0</a:t>
                      </a:r>
                      <a:r>
                        <a:rPr lang="lt-LT" sz="1100" u="none" strike="noStrike" dirty="0">
                          <a:effectLst/>
                          <a:latin typeface="+mn-lt"/>
                        </a:rPr>
                        <a:t>.490</a:t>
                      </a:r>
                      <a:r>
                        <a:rPr lang="lt-LT" sz="1100" u="none" strike="noStrike" baseline="30000" dirty="0">
                          <a:effectLst/>
                          <a:latin typeface="+mn-lt"/>
                        </a:rPr>
                        <a:t>**</a:t>
                      </a:r>
                      <a:endParaRPr lang="lt-LT" sz="1100" b="0" i="0" u="none" strike="noStrike" dirty="0">
                        <a:solidFill>
                          <a:srgbClr val="FF0000"/>
                        </a:solidFill>
                        <a:effectLst/>
                        <a:latin typeface="+mn-lt"/>
                      </a:endParaRPr>
                    </a:p>
                  </a:txBody>
                  <a:tcPr marL="6081" marR="6081" marT="6081" marB="0" anchor="ctr"/>
                </a:tc>
                <a:tc>
                  <a:txBody>
                    <a:bodyPr/>
                    <a:lstStyle/>
                    <a:p>
                      <a:pPr algn="ctr" fontAlgn="ctr"/>
                      <a:r>
                        <a:rPr lang="lt-LT" sz="1100" u="none" strike="noStrike" dirty="0">
                          <a:effectLst/>
                          <a:latin typeface="+mn-lt"/>
                        </a:rPr>
                        <a:t>-</a:t>
                      </a:r>
                      <a:r>
                        <a:rPr lang="en-US" sz="1100" u="none" strike="noStrike" dirty="0">
                          <a:effectLst/>
                          <a:latin typeface="+mn-lt"/>
                        </a:rPr>
                        <a:t>0</a:t>
                      </a:r>
                      <a:r>
                        <a:rPr lang="lt-LT" sz="1100" u="none" strike="noStrike" dirty="0">
                          <a:effectLst/>
                          <a:latin typeface="+mn-lt"/>
                        </a:rPr>
                        <a:t>.156</a:t>
                      </a:r>
                      <a:r>
                        <a:rPr lang="lt-LT" sz="1100" u="none" strike="noStrike" baseline="30000" dirty="0">
                          <a:effectLst/>
                          <a:latin typeface="+mn-lt"/>
                        </a:rPr>
                        <a:t>**</a:t>
                      </a:r>
                      <a:endParaRPr lang="lt-LT" sz="1100" b="0" i="0" u="none" strike="noStrike" dirty="0">
                        <a:solidFill>
                          <a:srgbClr val="FF0000"/>
                        </a:solidFill>
                        <a:effectLst/>
                        <a:latin typeface="+mn-lt"/>
                      </a:endParaRPr>
                    </a:p>
                  </a:txBody>
                  <a:tcPr marL="6081" marR="6081" marT="6081" marB="0" anchor="ctr"/>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extLst>
                  <a:ext uri="{0D108BD9-81ED-4DB2-BD59-A6C34878D82A}">
                    <a16:rowId xmlns:a16="http://schemas.microsoft.com/office/drawing/2014/main" val="3357294042"/>
                  </a:ext>
                </a:extLst>
              </a:tr>
              <a:tr h="407450">
                <a:tc vMerge="1">
                  <a:txBody>
                    <a:bodyPr/>
                    <a:lstStyle/>
                    <a:p>
                      <a:endParaRPr lang="lt-LT"/>
                    </a:p>
                  </a:txBody>
                  <a:tcPr/>
                </a:tc>
                <a:tc>
                  <a:txBody>
                    <a:bodyPr/>
                    <a:lstStyle/>
                    <a:p>
                      <a:pPr algn="l" fontAlgn="ctr"/>
                      <a:r>
                        <a:rPr lang="lt-LT" sz="1100" b="0" i="0" u="none" strike="noStrike" dirty="0">
                          <a:solidFill>
                            <a:srgbClr val="264A60"/>
                          </a:solidFill>
                          <a:effectLst/>
                          <a:latin typeface="+mn-lt"/>
                        </a:rPr>
                        <a:t>Ryšio s</a:t>
                      </a:r>
                      <a:r>
                        <a:rPr lang="en-US" sz="1100" b="0" i="0" u="none" strike="noStrike" dirty="0" err="1">
                          <a:solidFill>
                            <a:srgbClr val="264A60"/>
                          </a:solidFill>
                          <a:effectLst/>
                          <a:latin typeface="+mn-lt"/>
                        </a:rPr>
                        <a:t>tiprumas</a:t>
                      </a:r>
                      <a:endParaRPr lang="lt-LT" sz="1100" b="0" i="0" u="none" strike="noStrike" dirty="0">
                        <a:solidFill>
                          <a:srgbClr val="264A60"/>
                        </a:solidFill>
                        <a:effectLst/>
                        <a:latin typeface="+mn-lt"/>
                      </a:endParaRPr>
                    </a:p>
                  </a:txBody>
                  <a:tcPr marL="6081" marR="6081" marT="6081"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mn-lt"/>
                        </a:rPr>
                        <a:t>l. </a:t>
                      </a:r>
                      <a:r>
                        <a:rPr lang="en-US" sz="1100" b="0" i="0" u="none" strike="noStrike" dirty="0" err="1">
                          <a:solidFill>
                            <a:schemeClr val="tx1"/>
                          </a:solidFill>
                          <a:effectLst/>
                          <a:latin typeface="+mn-lt"/>
                        </a:rPr>
                        <a:t>silpnas</a:t>
                      </a:r>
                      <a:endParaRPr lang="lt-LT" sz="1100" b="0" i="0" u="none" strike="noStrike" dirty="0">
                        <a:solidFill>
                          <a:schemeClr val="tx1"/>
                        </a:solidFill>
                        <a:effectLst/>
                        <a:latin typeface="+mn-lt"/>
                      </a:endParaRPr>
                    </a:p>
                  </a:txBody>
                  <a:tcPr marL="6081" marR="6081" marT="6081" marB="0" anchor="ctr"/>
                </a:tc>
                <a:tc>
                  <a:txBody>
                    <a:bodyPr/>
                    <a:lstStyle/>
                    <a:p>
                      <a:pPr algn="ctr" fontAlgn="b"/>
                      <a:endParaRPr lang="lt-LT" sz="1200" b="0" i="0" u="none" strike="noStrike" dirty="0">
                        <a:solidFill>
                          <a:srgbClr val="000000"/>
                        </a:solidFill>
                        <a:effectLst/>
                        <a:latin typeface="+mn-lt"/>
                      </a:endParaRPr>
                    </a:p>
                  </a:txBody>
                  <a:tcPr marL="6081" marR="6081" marT="6081" marB="0" anchor="b"/>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mn-lt"/>
                        </a:rPr>
                        <a:t>l. </a:t>
                      </a:r>
                      <a:r>
                        <a:rPr lang="en-US" sz="1100" b="0" i="0" u="none" strike="noStrike" dirty="0" err="1">
                          <a:solidFill>
                            <a:schemeClr val="tx1"/>
                          </a:solidFill>
                          <a:effectLst/>
                          <a:latin typeface="+mn-lt"/>
                        </a:rPr>
                        <a:t>silpnas</a:t>
                      </a:r>
                      <a:endParaRPr lang="lt-LT" sz="1100" b="0" i="0" u="none" strike="noStrike" dirty="0">
                        <a:solidFill>
                          <a:schemeClr val="tx1"/>
                        </a:solidFill>
                        <a:effectLst/>
                        <a:latin typeface="+mn-lt"/>
                      </a:endParaRPr>
                    </a:p>
                  </a:txBody>
                  <a:tcPr marL="6081" marR="6081" marT="6081" marB="0" anchor="ctr"/>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mn-lt"/>
                        </a:rPr>
                        <a:t>l. </a:t>
                      </a:r>
                      <a:r>
                        <a:rPr lang="en-US" sz="1100" b="0" i="0" u="none" strike="noStrike" dirty="0" err="1">
                          <a:solidFill>
                            <a:schemeClr val="tx1"/>
                          </a:solidFill>
                          <a:effectLst/>
                          <a:latin typeface="+mn-lt"/>
                        </a:rPr>
                        <a:t>silpnas</a:t>
                      </a:r>
                      <a:endParaRPr lang="lt-LT" sz="1100" b="0" i="0" u="none" strike="noStrike" dirty="0">
                        <a:solidFill>
                          <a:schemeClr val="tx1"/>
                        </a:solidFill>
                        <a:effectLst/>
                        <a:latin typeface="+mn-lt"/>
                      </a:endParaRPr>
                    </a:p>
                  </a:txBody>
                  <a:tcPr marL="6081" marR="6081" marT="6081" marB="0" anchor="ctr"/>
                </a:tc>
                <a:tc>
                  <a:txBody>
                    <a:bodyPr/>
                    <a:lstStyle/>
                    <a:p>
                      <a:pPr algn="ctr" fontAlgn="ctr"/>
                      <a:r>
                        <a:rPr lang="en-US" sz="1100" b="0" i="0" u="none" strike="noStrike" dirty="0" err="1">
                          <a:solidFill>
                            <a:srgbClr val="FF0000"/>
                          </a:solidFill>
                          <a:effectLst/>
                          <a:latin typeface="+mn-lt"/>
                        </a:rPr>
                        <a:t>vidutinis</a:t>
                      </a:r>
                      <a:endParaRPr lang="lt-LT" sz="1100" b="0" i="0" u="none" strike="noStrike" dirty="0">
                        <a:solidFill>
                          <a:srgbClr val="FF0000"/>
                        </a:solidFill>
                        <a:effectLst/>
                        <a:latin typeface="+mn-lt"/>
                      </a:endParaRPr>
                    </a:p>
                  </a:txBody>
                  <a:tcPr marL="6081" marR="6081" marT="6081"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mn-lt"/>
                        </a:rPr>
                        <a:t>l. </a:t>
                      </a:r>
                      <a:r>
                        <a:rPr lang="en-US" sz="1100" b="0" i="0" u="none" strike="noStrike" dirty="0" err="1">
                          <a:solidFill>
                            <a:schemeClr val="tx1"/>
                          </a:solidFill>
                          <a:effectLst/>
                          <a:latin typeface="+mn-lt"/>
                        </a:rPr>
                        <a:t>silpnas</a:t>
                      </a:r>
                      <a:endParaRPr lang="lt-LT" sz="1100" b="0" i="0" u="none" strike="noStrike" dirty="0">
                        <a:solidFill>
                          <a:schemeClr val="tx1"/>
                        </a:solidFill>
                        <a:effectLst/>
                        <a:latin typeface="+mn-lt"/>
                      </a:endParaRPr>
                    </a:p>
                  </a:txBody>
                  <a:tcPr marL="6081" marR="6081" marT="6081" marB="0" anchor="ctr"/>
                </a:tc>
                <a:tc>
                  <a:txBody>
                    <a:bodyPr/>
                    <a:lstStyle/>
                    <a:p>
                      <a:pPr algn="ctr" fontAlgn="b"/>
                      <a:endParaRPr lang="lt-LT" sz="1200" b="0" i="0" u="none" strike="noStrike" dirty="0">
                        <a:solidFill>
                          <a:srgbClr val="000000"/>
                        </a:solidFill>
                        <a:effectLst/>
                        <a:latin typeface="+mn-lt"/>
                      </a:endParaRPr>
                    </a:p>
                  </a:txBody>
                  <a:tcPr marL="6081" marR="6081" marT="6081" marB="0" anchor="b"/>
                </a:tc>
                <a:extLst>
                  <a:ext uri="{0D108BD9-81ED-4DB2-BD59-A6C34878D82A}">
                    <a16:rowId xmlns:a16="http://schemas.microsoft.com/office/drawing/2014/main" val="888028815"/>
                  </a:ext>
                </a:extLst>
              </a:tr>
              <a:tr h="273661">
                <a:tc vMerge="1">
                  <a:txBody>
                    <a:bodyPr/>
                    <a:lstStyle/>
                    <a:p>
                      <a:pPr algn="l" fontAlgn="b"/>
                      <a:endParaRPr lang="lt-LT" sz="1200" b="1" i="0" u="none" strike="noStrike" dirty="0">
                        <a:solidFill>
                          <a:srgbClr val="000000"/>
                        </a:solidFill>
                        <a:effectLst/>
                        <a:latin typeface="+mn-lt"/>
                      </a:endParaRPr>
                    </a:p>
                  </a:txBody>
                  <a:tcPr marL="6081" marR="6081" marT="6081" marB="0" anchor="b"/>
                </a:tc>
                <a:tc>
                  <a:txBody>
                    <a:bodyPr/>
                    <a:lstStyle/>
                    <a:p>
                      <a:pPr algn="l" fontAlgn="ctr"/>
                      <a:r>
                        <a:rPr lang="lt-LT" sz="1100" u="none" strike="noStrike">
                          <a:effectLst/>
                          <a:latin typeface="+mn-lt"/>
                        </a:rPr>
                        <a:t>Sig. (2-tailed)</a:t>
                      </a:r>
                      <a:endParaRPr lang="lt-LT" sz="1100" b="0" i="0" u="none" strike="noStrike">
                        <a:solidFill>
                          <a:srgbClr val="264A60"/>
                        </a:solidFill>
                        <a:effectLst/>
                        <a:latin typeface="+mn-lt"/>
                      </a:endParaRPr>
                    </a:p>
                  </a:txBody>
                  <a:tcPr marL="6081" marR="6081" marT="6081" marB="0" anchor="ctr"/>
                </a:tc>
                <a:tc>
                  <a:txBody>
                    <a:bodyPr/>
                    <a:lstStyle/>
                    <a:p>
                      <a:pPr algn="ctr" fontAlgn="ctr"/>
                      <a:r>
                        <a:rPr lang="ru-RU" sz="1100" u="none" strike="noStrike" dirty="0">
                          <a:effectLst/>
                          <a:latin typeface="+mn-lt"/>
                        </a:rPr>
                        <a:t>0</a:t>
                      </a:r>
                      <a:r>
                        <a:rPr lang="lt-LT" sz="1100" u="none" strike="noStrike" dirty="0">
                          <a:effectLst/>
                          <a:latin typeface="+mn-lt"/>
                        </a:rPr>
                        <a:t>.007</a:t>
                      </a:r>
                      <a:endParaRPr lang="lt-LT" sz="1100" b="0" i="0" u="none" strike="noStrike" dirty="0">
                        <a:solidFill>
                          <a:srgbClr val="010205"/>
                        </a:solidFill>
                        <a:effectLst/>
                        <a:latin typeface="+mn-lt"/>
                      </a:endParaRPr>
                    </a:p>
                  </a:txBody>
                  <a:tcPr marL="6081" marR="6081" marT="6081" marB="0" anchor="ctr"/>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ctr"/>
                      <a:r>
                        <a:rPr lang="lt-LT" sz="1100" u="none" strike="noStrike" dirty="0">
                          <a:effectLst/>
                          <a:latin typeface="+mn-lt"/>
                        </a:rPr>
                        <a:t>&lt;</a:t>
                      </a:r>
                      <a:r>
                        <a:rPr lang="ru-RU" sz="1100" u="none" strike="noStrike" dirty="0">
                          <a:effectLst/>
                          <a:latin typeface="+mn-lt"/>
                        </a:rPr>
                        <a:t>0</a:t>
                      </a:r>
                      <a:r>
                        <a:rPr lang="lt-LT" sz="1100" u="none" strike="noStrike" dirty="0">
                          <a:effectLst/>
                          <a:latin typeface="+mn-lt"/>
                        </a:rPr>
                        <a:t>.001</a:t>
                      </a:r>
                      <a:endParaRPr lang="lt-LT" sz="1100" b="0" i="0" u="none" strike="noStrike" dirty="0">
                        <a:solidFill>
                          <a:srgbClr val="010205"/>
                        </a:solidFill>
                        <a:effectLst/>
                        <a:latin typeface="+mn-lt"/>
                      </a:endParaRPr>
                    </a:p>
                  </a:txBody>
                  <a:tcPr marL="6081" marR="6081" marT="6081" marB="0" anchor="ctr"/>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ctr"/>
                      <a:r>
                        <a:rPr lang="ru-RU" sz="1100" u="none" strike="noStrike" dirty="0">
                          <a:effectLst/>
                          <a:latin typeface="+mn-lt"/>
                        </a:rPr>
                        <a:t>0</a:t>
                      </a:r>
                      <a:r>
                        <a:rPr lang="lt-LT" sz="1100" u="none" strike="noStrike" dirty="0">
                          <a:effectLst/>
                          <a:latin typeface="+mn-lt"/>
                        </a:rPr>
                        <a:t>.024</a:t>
                      </a:r>
                      <a:endParaRPr lang="lt-LT" sz="1100" b="0" i="0" u="none" strike="noStrike" dirty="0">
                        <a:solidFill>
                          <a:srgbClr val="010205"/>
                        </a:solidFill>
                        <a:effectLst/>
                        <a:latin typeface="+mn-lt"/>
                      </a:endParaRPr>
                    </a:p>
                  </a:txBody>
                  <a:tcPr marL="6081" marR="6081" marT="6081" marB="0" anchor="ctr"/>
                </a:tc>
                <a:tc>
                  <a:txBody>
                    <a:bodyPr/>
                    <a:lstStyle/>
                    <a:p>
                      <a:pPr algn="ctr" fontAlgn="ctr"/>
                      <a:r>
                        <a:rPr lang="lt-LT" sz="1100" u="none" strike="noStrike" dirty="0">
                          <a:effectLst/>
                          <a:latin typeface="+mn-lt"/>
                        </a:rPr>
                        <a:t>&lt;</a:t>
                      </a:r>
                      <a:r>
                        <a:rPr lang="ru-RU" sz="1100" u="none" strike="noStrike" dirty="0">
                          <a:effectLst/>
                          <a:latin typeface="+mn-lt"/>
                        </a:rPr>
                        <a:t>0</a:t>
                      </a:r>
                      <a:r>
                        <a:rPr lang="lt-LT" sz="1100" u="none" strike="noStrike" dirty="0">
                          <a:effectLst/>
                          <a:latin typeface="+mn-lt"/>
                        </a:rPr>
                        <a:t>.001</a:t>
                      </a:r>
                      <a:endParaRPr lang="lt-LT" sz="1100" b="0" i="0" u="none" strike="noStrike" dirty="0">
                        <a:solidFill>
                          <a:srgbClr val="010205"/>
                        </a:solidFill>
                        <a:effectLst/>
                        <a:latin typeface="+mn-lt"/>
                      </a:endParaRPr>
                    </a:p>
                  </a:txBody>
                  <a:tcPr marL="6081" marR="6081" marT="6081" marB="0" anchor="ctr"/>
                </a:tc>
                <a:tc>
                  <a:txBody>
                    <a:bodyPr/>
                    <a:lstStyle/>
                    <a:p>
                      <a:pPr algn="ctr" fontAlgn="ctr"/>
                      <a:r>
                        <a:rPr lang="lt-LT" sz="1100" u="none" strike="noStrike" dirty="0">
                          <a:effectLst/>
                          <a:latin typeface="+mn-lt"/>
                        </a:rPr>
                        <a:t>&lt;</a:t>
                      </a:r>
                      <a:r>
                        <a:rPr lang="ru-RU" sz="1100" u="none" strike="noStrike" dirty="0">
                          <a:effectLst/>
                          <a:latin typeface="+mn-lt"/>
                        </a:rPr>
                        <a:t>0</a:t>
                      </a:r>
                      <a:r>
                        <a:rPr lang="lt-LT" sz="1100" u="none" strike="noStrike" dirty="0">
                          <a:effectLst/>
                          <a:latin typeface="+mn-lt"/>
                        </a:rPr>
                        <a:t>.001</a:t>
                      </a:r>
                      <a:endParaRPr lang="lt-LT" sz="1100" b="0" i="0" u="none" strike="noStrike" dirty="0">
                        <a:solidFill>
                          <a:srgbClr val="010205"/>
                        </a:solidFill>
                        <a:effectLst/>
                        <a:latin typeface="+mn-lt"/>
                      </a:endParaRPr>
                    </a:p>
                  </a:txBody>
                  <a:tcPr marL="6081" marR="6081" marT="6081" marB="0" anchor="ctr"/>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extLst>
                  <a:ext uri="{0D108BD9-81ED-4DB2-BD59-A6C34878D82A}">
                    <a16:rowId xmlns:a16="http://schemas.microsoft.com/office/drawing/2014/main" val="2321179545"/>
                  </a:ext>
                </a:extLst>
              </a:tr>
              <a:tr h="407450">
                <a:tc rowSpan="3">
                  <a:txBody>
                    <a:bodyPr/>
                    <a:lstStyle/>
                    <a:p>
                      <a:pPr algn="ctr" fontAlgn="b"/>
                      <a:r>
                        <a:rPr lang="en-US" sz="1200" b="1" u="none" strike="noStrike" dirty="0" err="1">
                          <a:effectLst/>
                          <a:latin typeface="+mn-lt"/>
                        </a:rPr>
                        <a:t>Gerov</a:t>
                      </a:r>
                      <a:r>
                        <a:rPr lang="lt-LT" sz="1200" b="1" u="none" strike="noStrike" dirty="0">
                          <a:effectLst/>
                          <a:latin typeface="+mn-lt"/>
                        </a:rPr>
                        <a:t>ė</a:t>
                      </a:r>
                      <a:endParaRPr lang="lt-LT" sz="1200" b="1" i="0" u="none" strike="noStrike" dirty="0">
                        <a:solidFill>
                          <a:srgbClr val="000000"/>
                        </a:solidFill>
                        <a:effectLst/>
                        <a:latin typeface="+mn-lt"/>
                      </a:endParaRPr>
                    </a:p>
                  </a:txBody>
                  <a:tcPr marL="6081" marR="6081" marT="6081" marB="0" anchor="b"/>
                </a:tc>
                <a:tc>
                  <a:txBody>
                    <a:bodyPr/>
                    <a:lstStyle/>
                    <a:p>
                      <a:pPr algn="l" fontAlgn="ctr"/>
                      <a:r>
                        <a:rPr lang="lt-LT" sz="1100" u="none" strike="noStrike" dirty="0" err="1">
                          <a:effectLst/>
                          <a:latin typeface="+mn-lt"/>
                        </a:rPr>
                        <a:t>Pearson</a:t>
                      </a:r>
                      <a:r>
                        <a:rPr lang="lt-LT" sz="1100" u="none" strike="noStrike" dirty="0">
                          <a:effectLst/>
                          <a:latin typeface="+mn-lt"/>
                        </a:rPr>
                        <a:t> </a:t>
                      </a:r>
                      <a:r>
                        <a:rPr lang="lt-LT" sz="1100" u="none" strike="noStrike" dirty="0" err="1">
                          <a:effectLst/>
                          <a:latin typeface="+mn-lt"/>
                        </a:rPr>
                        <a:t>Correlation</a:t>
                      </a:r>
                      <a:endParaRPr lang="lt-LT" sz="1100" b="0" i="0" u="none" strike="noStrike" dirty="0">
                        <a:solidFill>
                          <a:srgbClr val="264A60"/>
                        </a:solidFill>
                        <a:effectLst/>
                        <a:latin typeface="+mn-lt"/>
                      </a:endParaRPr>
                    </a:p>
                  </a:txBody>
                  <a:tcPr marL="6081" marR="6081" marT="6081" marB="0" anchor="ctr"/>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ctr"/>
                      <a:r>
                        <a:rPr lang="en-US" sz="1100" u="none" strike="noStrike" dirty="0">
                          <a:effectLst/>
                          <a:latin typeface="+mn-lt"/>
                        </a:rPr>
                        <a:t>0</a:t>
                      </a:r>
                      <a:r>
                        <a:rPr lang="lt-LT" sz="1100" u="none" strike="noStrike" dirty="0">
                          <a:effectLst/>
                          <a:latin typeface="+mn-lt"/>
                        </a:rPr>
                        <a:t>.093</a:t>
                      </a:r>
                      <a:r>
                        <a:rPr lang="lt-LT" sz="1100" u="none" strike="noStrike" baseline="30000" dirty="0">
                          <a:effectLst/>
                          <a:latin typeface="+mn-lt"/>
                        </a:rPr>
                        <a:t>**</a:t>
                      </a:r>
                      <a:endParaRPr lang="lt-LT" sz="1100" b="0" i="0" u="none" strike="noStrike" dirty="0">
                        <a:solidFill>
                          <a:srgbClr val="FF0000"/>
                        </a:solidFill>
                        <a:effectLst/>
                        <a:latin typeface="+mn-lt"/>
                      </a:endParaRPr>
                    </a:p>
                  </a:txBody>
                  <a:tcPr marL="6081" marR="6081" marT="6081" marB="0" anchor="ctr"/>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ctr"/>
                      <a:r>
                        <a:rPr lang="lt-LT" sz="1100" u="none" strike="noStrike" dirty="0">
                          <a:effectLst/>
                          <a:latin typeface="+mn-lt"/>
                        </a:rPr>
                        <a:t>-</a:t>
                      </a:r>
                      <a:r>
                        <a:rPr lang="en-US" sz="1100" u="none" strike="noStrike" dirty="0">
                          <a:effectLst/>
                          <a:latin typeface="+mn-lt"/>
                        </a:rPr>
                        <a:t>0</a:t>
                      </a:r>
                      <a:r>
                        <a:rPr lang="lt-LT" sz="1100" u="none" strike="noStrike" dirty="0">
                          <a:effectLst/>
                          <a:latin typeface="+mn-lt"/>
                        </a:rPr>
                        <a:t>.111</a:t>
                      </a:r>
                      <a:r>
                        <a:rPr lang="lt-LT" sz="1100" u="none" strike="noStrike" baseline="30000" dirty="0">
                          <a:effectLst/>
                          <a:latin typeface="+mn-lt"/>
                        </a:rPr>
                        <a:t>**</a:t>
                      </a:r>
                      <a:endParaRPr lang="lt-LT" sz="1100" b="0" i="0" u="none" strike="noStrike" dirty="0">
                        <a:solidFill>
                          <a:srgbClr val="FF0000"/>
                        </a:solidFill>
                        <a:effectLst/>
                        <a:latin typeface="+mn-lt"/>
                      </a:endParaRPr>
                    </a:p>
                  </a:txBody>
                  <a:tcPr marL="6081" marR="6081" marT="6081" marB="0" anchor="ctr"/>
                </a:tc>
                <a:tc>
                  <a:txBody>
                    <a:bodyPr/>
                    <a:lstStyle/>
                    <a:p>
                      <a:pPr algn="ctr" fontAlgn="ctr"/>
                      <a:r>
                        <a:rPr lang="en-US" sz="1100" u="none" strike="noStrike" dirty="0">
                          <a:effectLst/>
                          <a:latin typeface="+mn-lt"/>
                        </a:rPr>
                        <a:t>0</a:t>
                      </a:r>
                      <a:r>
                        <a:rPr lang="lt-LT" sz="1100" u="none" strike="noStrike" dirty="0">
                          <a:effectLst/>
                          <a:latin typeface="+mn-lt"/>
                        </a:rPr>
                        <a:t>.089</a:t>
                      </a:r>
                      <a:r>
                        <a:rPr lang="lt-LT" sz="1100" u="none" strike="noStrike" baseline="30000" dirty="0">
                          <a:effectLst/>
                          <a:latin typeface="+mn-lt"/>
                        </a:rPr>
                        <a:t>**</a:t>
                      </a:r>
                      <a:endParaRPr lang="lt-LT" sz="1100" b="0" i="0" u="none" strike="noStrike" dirty="0">
                        <a:solidFill>
                          <a:srgbClr val="FF0000"/>
                        </a:solidFill>
                        <a:effectLst/>
                        <a:latin typeface="+mn-lt"/>
                      </a:endParaRPr>
                    </a:p>
                  </a:txBody>
                  <a:tcPr marL="6081" marR="6081" marT="6081" marB="0" anchor="ctr"/>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ctr"/>
                      <a:r>
                        <a:rPr lang="lt-LT" sz="1100" u="none" strike="noStrike" dirty="0">
                          <a:effectLst/>
                          <a:latin typeface="+mn-lt"/>
                        </a:rPr>
                        <a:t>-</a:t>
                      </a:r>
                      <a:r>
                        <a:rPr lang="en-US" sz="1100" u="none" strike="noStrike" dirty="0">
                          <a:effectLst/>
                          <a:latin typeface="+mn-lt"/>
                        </a:rPr>
                        <a:t>0</a:t>
                      </a:r>
                      <a:r>
                        <a:rPr lang="lt-LT" sz="1100" u="none" strike="noStrike" dirty="0">
                          <a:effectLst/>
                          <a:latin typeface="+mn-lt"/>
                        </a:rPr>
                        <a:t>.188</a:t>
                      </a:r>
                      <a:r>
                        <a:rPr lang="lt-LT" sz="1100" u="none" strike="noStrike" baseline="30000" dirty="0">
                          <a:effectLst/>
                          <a:latin typeface="+mn-lt"/>
                        </a:rPr>
                        <a:t>**</a:t>
                      </a:r>
                      <a:endParaRPr lang="lt-LT" sz="1100" b="0" i="0" u="none" strike="noStrike" dirty="0">
                        <a:solidFill>
                          <a:srgbClr val="FF0000"/>
                        </a:solidFill>
                        <a:effectLst/>
                        <a:latin typeface="+mn-lt"/>
                      </a:endParaRPr>
                    </a:p>
                  </a:txBody>
                  <a:tcPr marL="6081" marR="6081" marT="6081" marB="0" anchor="ctr"/>
                </a:tc>
                <a:tc>
                  <a:txBody>
                    <a:bodyPr/>
                    <a:lstStyle/>
                    <a:p>
                      <a:pPr algn="ctr" fontAlgn="ctr"/>
                      <a:r>
                        <a:rPr lang="en-US" sz="1100" u="none" strike="noStrike" dirty="0">
                          <a:effectLst/>
                          <a:latin typeface="+mn-lt"/>
                        </a:rPr>
                        <a:t>0</a:t>
                      </a:r>
                      <a:r>
                        <a:rPr lang="lt-LT" sz="1100" u="none" strike="noStrike" dirty="0">
                          <a:effectLst/>
                          <a:latin typeface="+mn-lt"/>
                        </a:rPr>
                        <a:t>.490</a:t>
                      </a:r>
                      <a:r>
                        <a:rPr lang="lt-LT" sz="1100" u="none" strike="noStrike" baseline="30000" dirty="0">
                          <a:effectLst/>
                          <a:latin typeface="+mn-lt"/>
                        </a:rPr>
                        <a:t>**</a:t>
                      </a:r>
                      <a:endParaRPr lang="lt-LT" sz="1100" b="0" i="0" u="none" strike="noStrike" dirty="0">
                        <a:solidFill>
                          <a:srgbClr val="FF0000"/>
                        </a:solidFill>
                        <a:effectLst/>
                        <a:latin typeface="+mn-lt"/>
                      </a:endParaRPr>
                    </a:p>
                  </a:txBody>
                  <a:tcPr marL="6081" marR="6081" marT="6081" marB="0" anchor="ctr"/>
                </a:tc>
                <a:extLst>
                  <a:ext uri="{0D108BD9-81ED-4DB2-BD59-A6C34878D82A}">
                    <a16:rowId xmlns:a16="http://schemas.microsoft.com/office/drawing/2014/main" val="3311254737"/>
                  </a:ext>
                </a:extLst>
              </a:tr>
              <a:tr h="407450">
                <a:tc vMerge="1">
                  <a:txBody>
                    <a:bodyPr/>
                    <a:lstStyle/>
                    <a:p>
                      <a:endParaRPr lang="lt-LT"/>
                    </a:p>
                  </a:txBody>
                  <a:tcPr/>
                </a:tc>
                <a:tc>
                  <a:txBody>
                    <a:bodyPr/>
                    <a:lstStyle/>
                    <a:p>
                      <a:pPr algn="l" fontAlgn="ctr"/>
                      <a:r>
                        <a:rPr lang="lt-LT" sz="1100" b="0" i="0" u="none" strike="noStrike" dirty="0">
                          <a:solidFill>
                            <a:srgbClr val="264A60"/>
                          </a:solidFill>
                          <a:effectLst/>
                          <a:latin typeface="+mn-lt"/>
                        </a:rPr>
                        <a:t>Ryšio s</a:t>
                      </a:r>
                      <a:r>
                        <a:rPr lang="en-US" sz="1100" b="0" i="0" u="none" strike="noStrike" dirty="0" err="1">
                          <a:solidFill>
                            <a:srgbClr val="264A60"/>
                          </a:solidFill>
                          <a:effectLst/>
                          <a:latin typeface="+mn-lt"/>
                        </a:rPr>
                        <a:t>tiprumas</a:t>
                      </a:r>
                      <a:endParaRPr lang="lt-LT" sz="1100" b="0" i="0" u="none" strike="noStrike" dirty="0">
                        <a:solidFill>
                          <a:srgbClr val="264A60"/>
                        </a:solidFill>
                        <a:effectLst/>
                        <a:latin typeface="+mn-lt"/>
                      </a:endParaRPr>
                    </a:p>
                  </a:txBody>
                  <a:tcPr marL="6081" marR="6081" marT="6081" marB="0" anchor="ctr"/>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mn-lt"/>
                        </a:rPr>
                        <a:t>l. </a:t>
                      </a:r>
                      <a:r>
                        <a:rPr lang="en-US" sz="1100" b="0" i="0" u="none" strike="noStrike" dirty="0" err="1">
                          <a:solidFill>
                            <a:schemeClr val="tx1"/>
                          </a:solidFill>
                          <a:effectLst/>
                          <a:latin typeface="+mn-lt"/>
                        </a:rPr>
                        <a:t>silpnas</a:t>
                      </a:r>
                      <a:endParaRPr lang="lt-LT" sz="1100" b="0" i="0" u="none" strike="noStrike" dirty="0">
                        <a:solidFill>
                          <a:schemeClr val="tx1"/>
                        </a:solidFill>
                        <a:effectLst/>
                        <a:latin typeface="+mn-lt"/>
                      </a:endParaRPr>
                    </a:p>
                  </a:txBody>
                  <a:tcPr marL="6081" marR="6081" marT="6081" marB="0" anchor="ctr"/>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mn-lt"/>
                        </a:rPr>
                        <a:t>l. </a:t>
                      </a:r>
                      <a:r>
                        <a:rPr lang="en-US" sz="1100" b="0" i="0" u="none" strike="noStrike" dirty="0" err="1">
                          <a:solidFill>
                            <a:schemeClr val="tx1"/>
                          </a:solidFill>
                          <a:effectLst/>
                          <a:latin typeface="+mn-lt"/>
                        </a:rPr>
                        <a:t>silpnas</a:t>
                      </a:r>
                      <a:endParaRPr lang="lt-LT" sz="1100" b="0" i="0" u="none" strike="noStrike" dirty="0">
                        <a:solidFill>
                          <a:schemeClr val="tx1"/>
                        </a:solidFill>
                        <a:effectLst/>
                        <a:latin typeface="+mn-lt"/>
                      </a:endParaRPr>
                    </a:p>
                  </a:txBody>
                  <a:tcPr marL="6081" marR="6081" marT="6081"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mn-lt"/>
                        </a:rPr>
                        <a:t>l. </a:t>
                      </a:r>
                      <a:r>
                        <a:rPr lang="en-US" sz="1100" b="0" i="0" u="none" strike="noStrike" dirty="0" err="1">
                          <a:solidFill>
                            <a:schemeClr val="tx1"/>
                          </a:solidFill>
                          <a:effectLst/>
                          <a:latin typeface="+mn-lt"/>
                        </a:rPr>
                        <a:t>silpnas</a:t>
                      </a:r>
                      <a:endParaRPr lang="lt-LT" sz="1100" b="0" i="0" u="none" strike="noStrike" dirty="0">
                        <a:solidFill>
                          <a:schemeClr val="tx1"/>
                        </a:solidFill>
                        <a:effectLst/>
                        <a:latin typeface="+mn-lt"/>
                      </a:endParaRPr>
                    </a:p>
                  </a:txBody>
                  <a:tcPr marL="6081" marR="6081" marT="6081" marB="0" anchor="ctr"/>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mn-lt"/>
                        </a:rPr>
                        <a:t>l. </a:t>
                      </a:r>
                      <a:r>
                        <a:rPr lang="en-US" sz="1100" b="0" i="0" u="none" strike="noStrike" dirty="0" err="1">
                          <a:solidFill>
                            <a:schemeClr val="tx1"/>
                          </a:solidFill>
                          <a:effectLst/>
                          <a:latin typeface="+mn-lt"/>
                        </a:rPr>
                        <a:t>silpnas</a:t>
                      </a:r>
                      <a:endParaRPr lang="lt-LT" sz="1100" b="0" i="0" u="none" strike="noStrike" dirty="0">
                        <a:solidFill>
                          <a:schemeClr val="tx1"/>
                        </a:solidFill>
                        <a:effectLst/>
                        <a:latin typeface="+mn-lt"/>
                      </a:endParaRPr>
                    </a:p>
                  </a:txBody>
                  <a:tcPr marL="6081" marR="6081" marT="6081" marB="0" anchor="ctr"/>
                </a:tc>
                <a:tc>
                  <a:txBody>
                    <a:bodyPr/>
                    <a:lstStyle/>
                    <a:p>
                      <a:pPr algn="ctr" fontAlgn="ctr"/>
                      <a:r>
                        <a:rPr lang="en-US" sz="1100" b="0" i="0" u="none" strike="noStrike" dirty="0" err="1">
                          <a:solidFill>
                            <a:srgbClr val="FF0000"/>
                          </a:solidFill>
                          <a:effectLst/>
                          <a:latin typeface="+mn-lt"/>
                        </a:rPr>
                        <a:t>vidutinis</a:t>
                      </a:r>
                      <a:endParaRPr lang="lt-LT" sz="1100" b="0" i="0" u="none" strike="noStrike" dirty="0">
                        <a:solidFill>
                          <a:srgbClr val="FF0000"/>
                        </a:solidFill>
                        <a:effectLst/>
                        <a:latin typeface="+mn-lt"/>
                      </a:endParaRPr>
                    </a:p>
                  </a:txBody>
                  <a:tcPr marL="6081" marR="6081" marT="6081" marB="0" anchor="ctr"/>
                </a:tc>
                <a:extLst>
                  <a:ext uri="{0D108BD9-81ED-4DB2-BD59-A6C34878D82A}">
                    <a16:rowId xmlns:a16="http://schemas.microsoft.com/office/drawing/2014/main" val="2999176487"/>
                  </a:ext>
                </a:extLst>
              </a:tr>
              <a:tr h="273661">
                <a:tc vMerge="1">
                  <a:txBody>
                    <a:bodyPr/>
                    <a:lstStyle/>
                    <a:p>
                      <a:pPr algn="l" fontAlgn="b"/>
                      <a:endParaRPr lang="lt-LT" sz="1200" b="1" i="0" u="none" strike="noStrike" dirty="0">
                        <a:solidFill>
                          <a:srgbClr val="000000"/>
                        </a:solidFill>
                        <a:effectLst/>
                        <a:latin typeface="+mn-lt"/>
                      </a:endParaRPr>
                    </a:p>
                  </a:txBody>
                  <a:tcPr marL="6081" marR="6081" marT="6081" marB="0" anchor="b"/>
                </a:tc>
                <a:tc>
                  <a:txBody>
                    <a:bodyPr/>
                    <a:lstStyle/>
                    <a:p>
                      <a:pPr algn="l" fontAlgn="ctr"/>
                      <a:r>
                        <a:rPr lang="lt-LT" sz="1100" u="none" strike="noStrike">
                          <a:effectLst/>
                          <a:latin typeface="+mn-lt"/>
                        </a:rPr>
                        <a:t>Sig. (2-tailed)</a:t>
                      </a:r>
                      <a:endParaRPr lang="lt-LT" sz="1100" b="0" i="0" u="none" strike="noStrike">
                        <a:solidFill>
                          <a:srgbClr val="264A60"/>
                        </a:solidFill>
                        <a:effectLst/>
                        <a:latin typeface="+mn-lt"/>
                      </a:endParaRPr>
                    </a:p>
                  </a:txBody>
                  <a:tcPr marL="6081" marR="6081" marT="6081" marB="0" anchor="ctr"/>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ctr"/>
                      <a:r>
                        <a:rPr lang="ru-RU" sz="1100" u="none" strike="noStrike" dirty="0">
                          <a:effectLst/>
                          <a:latin typeface="+mn-lt"/>
                        </a:rPr>
                        <a:t>0</a:t>
                      </a:r>
                      <a:r>
                        <a:rPr lang="lt-LT" sz="1100" u="none" strike="noStrike" dirty="0">
                          <a:effectLst/>
                          <a:latin typeface="+mn-lt"/>
                        </a:rPr>
                        <a:t>.003</a:t>
                      </a:r>
                      <a:endParaRPr lang="lt-LT" sz="1100" b="0" i="0" u="none" strike="noStrike" dirty="0">
                        <a:solidFill>
                          <a:srgbClr val="010205"/>
                        </a:solidFill>
                        <a:effectLst/>
                        <a:latin typeface="+mn-lt"/>
                      </a:endParaRPr>
                    </a:p>
                  </a:txBody>
                  <a:tcPr marL="6081" marR="6081" marT="6081" marB="0" anchor="ctr"/>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ctr"/>
                      <a:r>
                        <a:rPr lang="lt-LT" sz="1100" u="none" strike="noStrike" dirty="0">
                          <a:effectLst/>
                          <a:latin typeface="+mn-lt"/>
                        </a:rPr>
                        <a:t>&lt;</a:t>
                      </a:r>
                      <a:r>
                        <a:rPr lang="ru-RU" sz="1100" u="none" strike="noStrike" dirty="0">
                          <a:effectLst/>
                          <a:latin typeface="+mn-lt"/>
                        </a:rPr>
                        <a:t>0</a:t>
                      </a:r>
                      <a:r>
                        <a:rPr lang="lt-LT" sz="1100" u="none" strike="noStrike" dirty="0">
                          <a:effectLst/>
                          <a:latin typeface="+mn-lt"/>
                        </a:rPr>
                        <a:t>.001</a:t>
                      </a:r>
                      <a:endParaRPr lang="lt-LT" sz="1100" b="0" i="0" u="none" strike="noStrike" dirty="0">
                        <a:solidFill>
                          <a:srgbClr val="010205"/>
                        </a:solidFill>
                        <a:effectLst/>
                        <a:latin typeface="+mn-lt"/>
                      </a:endParaRPr>
                    </a:p>
                  </a:txBody>
                  <a:tcPr marL="6081" marR="6081" marT="6081" marB="0" anchor="ctr"/>
                </a:tc>
                <a:tc>
                  <a:txBody>
                    <a:bodyPr/>
                    <a:lstStyle/>
                    <a:p>
                      <a:pPr algn="ctr" fontAlgn="ctr"/>
                      <a:r>
                        <a:rPr lang="ru-RU" sz="1100" u="none" strike="noStrike" dirty="0">
                          <a:effectLst/>
                          <a:latin typeface="+mn-lt"/>
                        </a:rPr>
                        <a:t>0</a:t>
                      </a:r>
                      <a:r>
                        <a:rPr lang="lt-LT" sz="1100" u="none" strike="noStrike" dirty="0">
                          <a:effectLst/>
                          <a:latin typeface="+mn-lt"/>
                        </a:rPr>
                        <a:t>.003</a:t>
                      </a:r>
                      <a:endParaRPr lang="lt-LT" sz="1100" b="0" i="0" u="none" strike="noStrike" dirty="0">
                        <a:solidFill>
                          <a:srgbClr val="010205"/>
                        </a:solidFill>
                        <a:effectLst/>
                        <a:latin typeface="+mn-lt"/>
                      </a:endParaRPr>
                    </a:p>
                  </a:txBody>
                  <a:tcPr marL="6081" marR="6081" marT="6081" marB="0" anchor="ctr"/>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b"/>
                      <a:r>
                        <a:rPr lang="en-US" sz="1200" b="0" i="0" u="none" strike="noStrike" dirty="0">
                          <a:solidFill>
                            <a:srgbClr val="000000"/>
                          </a:solidFill>
                          <a:effectLst/>
                          <a:latin typeface="+mn-lt"/>
                        </a:rPr>
                        <a:t>-</a:t>
                      </a:r>
                      <a:endParaRPr lang="lt-LT" sz="1200" b="0" i="0" u="none" strike="noStrike" dirty="0">
                        <a:solidFill>
                          <a:srgbClr val="000000"/>
                        </a:solidFill>
                        <a:effectLst/>
                        <a:latin typeface="+mn-lt"/>
                      </a:endParaRPr>
                    </a:p>
                  </a:txBody>
                  <a:tcPr marL="6081" marR="6081" marT="6081" marB="0" anchor="b"/>
                </a:tc>
                <a:tc>
                  <a:txBody>
                    <a:bodyPr/>
                    <a:lstStyle/>
                    <a:p>
                      <a:pPr algn="ctr" fontAlgn="ctr"/>
                      <a:r>
                        <a:rPr lang="lt-LT" sz="1100" u="none" strike="noStrike" dirty="0">
                          <a:effectLst/>
                          <a:latin typeface="+mn-lt"/>
                        </a:rPr>
                        <a:t>&lt;</a:t>
                      </a:r>
                      <a:r>
                        <a:rPr lang="ru-RU" sz="1100" u="none" strike="noStrike" dirty="0">
                          <a:effectLst/>
                          <a:latin typeface="+mn-lt"/>
                        </a:rPr>
                        <a:t>0</a:t>
                      </a:r>
                      <a:r>
                        <a:rPr lang="lt-LT" sz="1100" u="none" strike="noStrike" dirty="0">
                          <a:effectLst/>
                          <a:latin typeface="+mn-lt"/>
                        </a:rPr>
                        <a:t>.001</a:t>
                      </a:r>
                      <a:endParaRPr lang="lt-LT" sz="1100" b="0" i="0" u="none" strike="noStrike" dirty="0">
                        <a:solidFill>
                          <a:srgbClr val="010205"/>
                        </a:solidFill>
                        <a:effectLst/>
                        <a:latin typeface="+mn-lt"/>
                      </a:endParaRPr>
                    </a:p>
                  </a:txBody>
                  <a:tcPr marL="6081" marR="6081" marT="6081" marB="0" anchor="ctr"/>
                </a:tc>
                <a:tc>
                  <a:txBody>
                    <a:bodyPr/>
                    <a:lstStyle/>
                    <a:p>
                      <a:pPr algn="ctr" fontAlgn="ctr"/>
                      <a:r>
                        <a:rPr lang="lt-LT" sz="1100" u="none" strike="noStrike" dirty="0">
                          <a:effectLst/>
                          <a:latin typeface="+mn-lt"/>
                        </a:rPr>
                        <a:t>&lt;</a:t>
                      </a:r>
                      <a:r>
                        <a:rPr lang="ru-RU" sz="1100" u="none" strike="noStrike" dirty="0">
                          <a:effectLst/>
                          <a:latin typeface="+mn-lt"/>
                        </a:rPr>
                        <a:t>0</a:t>
                      </a:r>
                      <a:r>
                        <a:rPr lang="lt-LT" sz="1100" u="none" strike="noStrike" dirty="0">
                          <a:effectLst/>
                          <a:latin typeface="+mn-lt"/>
                        </a:rPr>
                        <a:t>.001</a:t>
                      </a:r>
                      <a:endParaRPr lang="lt-LT" sz="1100" b="0" i="0" u="none" strike="noStrike" dirty="0">
                        <a:solidFill>
                          <a:srgbClr val="010205"/>
                        </a:solidFill>
                        <a:effectLst/>
                        <a:latin typeface="+mn-lt"/>
                      </a:endParaRPr>
                    </a:p>
                  </a:txBody>
                  <a:tcPr marL="6081" marR="6081" marT="6081" marB="0" anchor="ctr"/>
                </a:tc>
                <a:extLst>
                  <a:ext uri="{0D108BD9-81ED-4DB2-BD59-A6C34878D82A}">
                    <a16:rowId xmlns:a16="http://schemas.microsoft.com/office/drawing/2014/main" val="1433590157"/>
                  </a:ext>
                </a:extLst>
              </a:tr>
            </a:tbl>
          </a:graphicData>
        </a:graphic>
      </p:graphicFrame>
    </p:spTree>
    <p:extLst>
      <p:ext uri="{BB962C8B-B14F-4D97-AF65-F5344CB8AC3E}">
        <p14:creationId xmlns:p14="http://schemas.microsoft.com/office/powerpoint/2010/main" val="53554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E4AC0-1CF6-BB42-62F1-0C05008591D2}"/>
              </a:ext>
            </a:extLst>
          </p:cNvPr>
          <p:cNvSpPr>
            <a:spLocks noGrp="1"/>
          </p:cNvSpPr>
          <p:nvPr>
            <p:ph type="title"/>
          </p:nvPr>
        </p:nvSpPr>
        <p:spPr>
          <a:xfrm>
            <a:off x="4067944" y="614671"/>
            <a:ext cx="4956448" cy="1143000"/>
          </a:xfrm>
        </p:spPr>
        <p:txBody>
          <a:bodyPr>
            <a:normAutofit fontScale="90000"/>
          </a:bodyPr>
          <a:lstStyle/>
          <a:p>
            <a:r>
              <a:rPr lang="en-US" dirty="0" err="1"/>
              <a:t>Streso</a:t>
            </a:r>
            <a:r>
              <a:rPr lang="en-US" dirty="0"/>
              <a:t> </a:t>
            </a:r>
            <a:r>
              <a:rPr lang="en-US" dirty="0" err="1"/>
              <a:t>ry</a:t>
            </a:r>
            <a:r>
              <a:rPr lang="lt-LT" dirty="0"/>
              <a:t>š</a:t>
            </a:r>
            <a:r>
              <a:rPr lang="en-US" dirty="0" err="1"/>
              <a:t>ys</a:t>
            </a:r>
            <a:r>
              <a:rPr lang="en-US" dirty="0"/>
              <a:t> </a:t>
            </a:r>
            <a:r>
              <a:rPr lang="en-US" dirty="0" err="1"/>
              <a:t>su</a:t>
            </a:r>
            <a:r>
              <a:rPr lang="en-US" dirty="0"/>
              <a:t> </a:t>
            </a:r>
            <a:r>
              <a:rPr lang="en-US" dirty="0" err="1"/>
              <a:t>sociodemografiniais</a:t>
            </a:r>
            <a:r>
              <a:rPr lang="en-US" dirty="0"/>
              <a:t> </a:t>
            </a:r>
            <a:r>
              <a:rPr lang="en-US" dirty="0" err="1"/>
              <a:t>rodikliais</a:t>
            </a:r>
            <a:r>
              <a:rPr lang="en-US" dirty="0"/>
              <a:t> ir Covid-v19</a:t>
            </a:r>
            <a:endParaRPr lang="lt-LT" dirty="0"/>
          </a:p>
        </p:txBody>
      </p:sp>
      <p:pic>
        <p:nvPicPr>
          <p:cNvPr id="6" name="Picture 5">
            <a:extLst>
              <a:ext uri="{FF2B5EF4-FFF2-40B4-BE49-F238E27FC236}">
                <a16:creationId xmlns:a16="http://schemas.microsoft.com/office/drawing/2014/main" id="{154AFE08-88F5-13A1-D2C9-6DF773D13D76}"/>
              </a:ext>
            </a:extLst>
          </p:cNvPr>
          <p:cNvPicPr>
            <a:picLocks noChangeAspect="1"/>
          </p:cNvPicPr>
          <p:nvPr/>
        </p:nvPicPr>
        <p:blipFill>
          <a:blip r:embed="rId2"/>
          <a:stretch>
            <a:fillRect/>
          </a:stretch>
        </p:blipFill>
        <p:spPr>
          <a:xfrm>
            <a:off x="0" y="0"/>
            <a:ext cx="3872265" cy="2492896"/>
          </a:xfrm>
          <a:prstGeom prst="rect">
            <a:avLst/>
          </a:prstGeom>
        </p:spPr>
      </p:pic>
      <p:pic>
        <p:nvPicPr>
          <p:cNvPr id="8" name="Picture 7">
            <a:extLst>
              <a:ext uri="{FF2B5EF4-FFF2-40B4-BE49-F238E27FC236}">
                <a16:creationId xmlns:a16="http://schemas.microsoft.com/office/drawing/2014/main" id="{95989BDA-FB75-E836-2F5E-CFF9F2F18AD2}"/>
              </a:ext>
            </a:extLst>
          </p:cNvPr>
          <p:cNvPicPr>
            <a:picLocks noChangeAspect="1"/>
          </p:cNvPicPr>
          <p:nvPr/>
        </p:nvPicPr>
        <p:blipFill>
          <a:blip r:embed="rId3"/>
          <a:stretch>
            <a:fillRect/>
          </a:stretch>
        </p:blipFill>
        <p:spPr>
          <a:xfrm>
            <a:off x="0" y="2489390"/>
            <a:ext cx="4067944" cy="2493891"/>
          </a:xfrm>
          <a:prstGeom prst="rect">
            <a:avLst/>
          </a:prstGeom>
        </p:spPr>
      </p:pic>
      <p:pic>
        <p:nvPicPr>
          <p:cNvPr id="10" name="Picture 9">
            <a:extLst>
              <a:ext uri="{FF2B5EF4-FFF2-40B4-BE49-F238E27FC236}">
                <a16:creationId xmlns:a16="http://schemas.microsoft.com/office/drawing/2014/main" id="{124762B5-CAF0-48A4-5F10-6E1D37A90A86}"/>
              </a:ext>
            </a:extLst>
          </p:cNvPr>
          <p:cNvPicPr>
            <a:picLocks noChangeAspect="1"/>
          </p:cNvPicPr>
          <p:nvPr/>
        </p:nvPicPr>
        <p:blipFill>
          <a:blip r:embed="rId4"/>
          <a:stretch>
            <a:fillRect/>
          </a:stretch>
        </p:blipFill>
        <p:spPr>
          <a:xfrm>
            <a:off x="4494214" y="58292"/>
            <a:ext cx="4312170" cy="2492896"/>
          </a:xfrm>
          <a:prstGeom prst="rect">
            <a:avLst/>
          </a:prstGeom>
        </p:spPr>
      </p:pic>
      <p:pic>
        <p:nvPicPr>
          <p:cNvPr id="12" name="Picture 11">
            <a:extLst>
              <a:ext uri="{FF2B5EF4-FFF2-40B4-BE49-F238E27FC236}">
                <a16:creationId xmlns:a16="http://schemas.microsoft.com/office/drawing/2014/main" id="{911FF8D6-4D36-5EFB-B200-71A75BF94390}"/>
              </a:ext>
            </a:extLst>
          </p:cNvPr>
          <p:cNvPicPr>
            <a:picLocks noChangeAspect="1"/>
          </p:cNvPicPr>
          <p:nvPr/>
        </p:nvPicPr>
        <p:blipFill>
          <a:blip r:embed="rId5"/>
          <a:stretch>
            <a:fillRect/>
          </a:stretch>
        </p:blipFill>
        <p:spPr>
          <a:xfrm>
            <a:off x="4431105" y="2511819"/>
            <a:ext cx="4375279" cy="2185128"/>
          </a:xfrm>
          <a:prstGeom prst="rect">
            <a:avLst/>
          </a:prstGeom>
        </p:spPr>
      </p:pic>
      <p:pic>
        <p:nvPicPr>
          <p:cNvPr id="14" name="Picture 13">
            <a:extLst>
              <a:ext uri="{FF2B5EF4-FFF2-40B4-BE49-F238E27FC236}">
                <a16:creationId xmlns:a16="http://schemas.microsoft.com/office/drawing/2014/main" id="{65B52D03-2483-77B5-63AC-0941138046F9}"/>
              </a:ext>
            </a:extLst>
          </p:cNvPr>
          <p:cNvPicPr>
            <a:picLocks noChangeAspect="1"/>
          </p:cNvPicPr>
          <p:nvPr/>
        </p:nvPicPr>
        <p:blipFill>
          <a:blip r:embed="rId6"/>
          <a:stretch>
            <a:fillRect/>
          </a:stretch>
        </p:blipFill>
        <p:spPr>
          <a:xfrm>
            <a:off x="0" y="4979775"/>
            <a:ext cx="3826664" cy="1878225"/>
          </a:xfrm>
          <a:prstGeom prst="rect">
            <a:avLst/>
          </a:prstGeom>
        </p:spPr>
      </p:pic>
      <p:pic>
        <p:nvPicPr>
          <p:cNvPr id="18" name="Picture 17">
            <a:extLst>
              <a:ext uri="{FF2B5EF4-FFF2-40B4-BE49-F238E27FC236}">
                <a16:creationId xmlns:a16="http://schemas.microsoft.com/office/drawing/2014/main" id="{63410927-A174-3F1E-878A-36EE88E60CB1}"/>
              </a:ext>
            </a:extLst>
          </p:cNvPr>
          <p:cNvPicPr>
            <a:picLocks noChangeAspect="1"/>
          </p:cNvPicPr>
          <p:nvPr/>
        </p:nvPicPr>
        <p:blipFill>
          <a:blip r:embed="rId7"/>
          <a:stretch>
            <a:fillRect/>
          </a:stretch>
        </p:blipFill>
        <p:spPr>
          <a:xfrm>
            <a:off x="4573182" y="4797152"/>
            <a:ext cx="4230820" cy="2002556"/>
          </a:xfrm>
          <a:prstGeom prst="rect">
            <a:avLst/>
          </a:prstGeom>
        </p:spPr>
      </p:pic>
    </p:spTree>
    <p:extLst>
      <p:ext uri="{BB962C8B-B14F-4D97-AF65-F5344CB8AC3E}">
        <p14:creationId xmlns:p14="http://schemas.microsoft.com/office/powerpoint/2010/main" val="352461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Water-Reflection-PowerPoint-Template-1605</Template>
  <TotalTime>2099</TotalTime>
  <Words>4927</Words>
  <Application>Microsoft Office PowerPoint</Application>
  <PresentationFormat>On-screen Show (4:3)</PresentationFormat>
  <Paragraphs>1369</Paragraphs>
  <Slides>46</Slides>
  <Notes>15</Notes>
  <HiddenSlides>1</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46</vt:i4>
      </vt:variant>
    </vt:vector>
  </HeadingPairs>
  <TitlesOfParts>
    <vt:vector size="66" baseType="lpstr">
      <vt:lpstr>Agency FB</vt:lpstr>
      <vt:lpstr>Arial</vt:lpstr>
      <vt:lpstr>Calibri</vt:lpstr>
      <vt:lpstr>Calibri-Bold</vt:lpstr>
      <vt:lpstr>Manjari</vt:lpstr>
      <vt:lpstr>Montserrat</vt:lpstr>
      <vt:lpstr>Montserrat Black</vt:lpstr>
      <vt:lpstr>Montserrat Medium</vt:lpstr>
      <vt:lpstr>Open Sans</vt:lpstr>
      <vt:lpstr>Oswald</vt:lpstr>
      <vt:lpstr>Palatino Linotype</vt:lpstr>
      <vt:lpstr>proxima-nova</vt:lpstr>
      <vt:lpstr>ProximaNova</vt:lpstr>
      <vt:lpstr>Raleway</vt:lpstr>
      <vt:lpstr>Roboto</vt:lpstr>
      <vt:lpstr>Roboto Condensed Light</vt:lpstr>
      <vt:lpstr>Symbol</vt:lpstr>
      <vt:lpstr>Times New Roman</vt:lpstr>
      <vt:lpstr>Verdana</vt:lpstr>
      <vt:lpstr>Office Theme</vt:lpstr>
      <vt:lpstr>PowerPoint Presentation</vt:lpstr>
      <vt:lpstr>Stresas</vt:lpstr>
      <vt:lpstr>Stresas ir pasekmės: faktai</vt:lpstr>
      <vt:lpstr>Apklaustųjų charakteristika</vt:lpstr>
      <vt:lpstr>Stresas Lietuvoje</vt:lpstr>
      <vt:lpstr>Streso valdymas Lietuvoje</vt:lpstr>
      <vt:lpstr>Fizinės, psichinės, emocinės, socialinės ir dvasinės būklės formuojamą gerovės jausmas </vt:lpstr>
      <vt:lpstr>Reikšmingi streso ir gerovės jausmo ryšiai</vt:lpstr>
      <vt:lpstr>Streso ryšys su sociodemografiniais rodikliais ir Covid-v19</vt:lpstr>
      <vt:lpstr>PowerPoint Presentation</vt:lpstr>
      <vt:lpstr>Taikomos streso valdymo priemonės</vt:lpstr>
      <vt:lpstr>PowerPoint Presentation</vt:lpstr>
      <vt:lpstr>Projekto tikslas ir uždaviniai</vt:lpstr>
      <vt:lpstr>Tiriamųjų apibūdinimas</vt:lpstr>
      <vt:lpstr> Įtraukta: 347 dalyviai </vt:lpstr>
      <vt:lpstr>Tyrimo metodika</vt:lpstr>
      <vt:lpstr>Eksperimentiniame tyrime taikytas procedūrų kompleksas</vt:lpstr>
      <vt:lpstr>Tyrimo instrumentai</vt:lpstr>
      <vt:lpstr>Mineralinio vandens sudetis</vt:lpstr>
      <vt:lpstr>Peloidai</vt:lpstr>
      <vt:lpstr>Procedūrų poveikis distresui</vt:lpstr>
      <vt:lpstr>Bendra distreso simptomų skalė: poveikis simptomams</vt:lpstr>
      <vt:lpstr>Suvokiamo streso (PSS-10) pokytis tyrimo grupėse</vt:lpstr>
      <vt:lpstr>Efekto dydžiai tyrimo grupėse (Cohen‘s d)</vt:lpstr>
      <vt:lpstr>Procedūrų poveikis nerimui</vt:lpstr>
      <vt:lpstr>Kortizolis</vt:lpstr>
      <vt:lpstr>Kortizolio seilėse tyrimai</vt:lpstr>
      <vt:lpstr>Procedūrų poveikis kortizolio kiekiui seilėse</vt:lpstr>
      <vt:lpstr> Kortizolio pokyčio efekto dydžiai tyrimo grupėse (Cohen‘s d)</vt:lpstr>
      <vt:lpstr>Procedūrų poveikis miegui ir gerovės jausmui</vt:lpstr>
      <vt:lpstr>Procedūrų poveikis pažintinėms funkcijoms</vt:lpstr>
      <vt:lpstr>Procedūrų poveikis adaptacijai, nuovargiui ir depresijai</vt:lpstr>
      <vt:lpstr>Procedūrų poveikis širdies-kraujagyslių sistemai ir SpO2</vt:lpstr>
      <vt:lpstr>Procedūrų poveikis odai</vt:lpstr>
      <vt:lpstr>Ar naudingos 3 dienų procedūros?</vt:lpstr>
      <vt:lpstr>PowerPoint Presentation</vt:lpstr>
      <vt:lpstr>Orų klasės</vt:lpstr>
      <vt:lpstr>ORŲ MEDICININIŲ-METEOROLOGINŲ KLASIŲ ĮVERTINIMO ALGORITMAS</vt:lpstr>
      <vt:lpstr>ORŲ MEDICININIŲ-METEOROLOGINŲ KLASIŲ ĮVERTINIMO EMPIRINIS MODELIS</vt:lpstr>
      <vt:lpstr>Klimato įtaka stresui</vt:lpstr>
      <vt:lpstr>Streso ryšys su orų klase</vt:lpstr>
      <vt:lpstr>PowerPoint Presentation</vt:lpstr>
      <vt:lpstr>Išvados</vt:lpstr>
      <vt:lpstr>PowerPoint Presentation</vt:lpstr>
      <vt:lpstr>Ačiū už dėmesį!</vt:lpstr>
      <vt:lpstr>NATURE AND HEALTH XXI              spalio 13-14 d                 klaipėda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Lolita Rapolienė</dc:creator>
  <cp:lastModifiedBy>Lolita Rapolienė</cp:lastModifiedBy>
  <cp:revision>30</cp:revision>
  <dcterms:created xsi:type="dcterms:W3CDTF">2023-03-08T11:00:08Z</dcterms:created>
  <dcterms:modified xsi:type="dcterms:W3CDTF">2023-04-28T05:47:01Z</dcterms:modified>
</cp:coreProperties>
</file>