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rimo" panose="020B0604020202020204" charset="0"/>
      <p:regular r:id="rId23"/>
    </p:embeddedFont>
    <p:embeddedFont>
      <p:font typeface="Arimo Bold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rdo Bold" panose="020B0604020202020204" charset="-79"/>
      <p:regular r:id="rId29"/>
    </p:embeddedFont>
    <p:embeddedFont>
      <p:font typeface="Forum" panose="020B0604020202020204" charset="0"/>
      <p:regular r:id="rId30"/>
    </p:embeddedFont>
    <p:embeddedFont>
      <p:font typeface="Open Sans Light Bold" panose="020B0604020202020204" charset="0"/>
      <p:regular r:id="rId31"/>
    </p:embeddedFont>
    <p:embeddedFont>
      <p:font typeface="TT Drugs" panose="020B0604020202020204" charset="0"/>
      <p:regular r:id="rId32"/>
    </p:embeddedFont>
    <p:embeddedFont>
      <p:font typeface="TT Drugs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5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13.sv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29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6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sv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77431" y="-1662141"/>
            <a:ext cx="24705761" cy="1430468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12360" y="5059884"/>
            <a:ext cx="2938350" cy="844935"/>
            <a:chOff x="0" y="-9525"/>
            <a:chExt cx="3917800" cy="1126579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3917800" cy="428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TT Drugs Bold"/>
                </a:rPr>
                <a:t>Vincas Jurgutis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6445" y="761454"/>
              <a:ext cx="3884910" cy="35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1800" dirty="0" err="1">
                  <a:solidFill>
                    <a:srgbClr val="FFFFFF"/>
                  </a:solidFill>
                  <a:latin typeface="TT Drugs"/>
                </a:rPr>
                <a:t>Viceministras</a:t>
              </a:r>
              <a:endParaRPr lang="en-US" sz="1800" dirty="0">
                <a:solidFill>
                  <a:srgbClr val="FFFFFF"/>
                </a:solidFill>
                <a:latin typeface="TT Drug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526938" y="3715657"/>
            <a:ext cx="11248638" cy="4745430"/>
            <a:chOff x="0" y="489475"/>
            <a:chExt cx="14998184" cy="6327240"/>
          </a:xfrm>
        </p:grpSpPr>
        <p:sp>
          <p:nvSpPr>
            <p:cNvPr id="7" name="TextBox 7"/>
            <p:cNvSpPr txBox="1"/>
            <p:nvPr/>
          </p:nvSpPr>
          <p:spPr>
            <a:xfrm>
              <a:off x="77455" y="489475"/>
              <a:ext cx="14920729" cy="58400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365"/>
                </a:lnSpc>
              </a:pPr>
              <a:r>
                <a:rPr lang="en-US" sz="8800" dirty="0">
                  <a:solidFill>
                    <a:srgbClr val="FFFFFF"/>
                  </a:solidFill>
                  <a:latin typeface="Forum"/>
                </a:rPr>
                <a:t>LIETUVA - TURIZMO ŠALIS:</a:t>
              </a:r>
            </a:p>
            <a:p>
              <a:pPr algn="ctr">
                <a:lnSpc>
                  <a:spcPts val="11365"/>
                </a:lnSpc>
              </a:pPr>
              <a:r>
                <a:rPr lang="en-US" sz="8800" dirty="0">
                  <a:solidFill>
                    <a:srgbClr val="FFFFFF"/>
                  </a:solidFill>
                  <a:latin typeface="Forum"/>
                </a:rPr>
                <a:t>MITAS AR REALYBĖ?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118638"/>
              <a:ext cx="14978833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84212">
            <a:off x="14970650" y="4138619"/>
            <a:ext cx="8342365" cy="864493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35835" y="5282558"/>
            <a:ext cx="2482590" cy="340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TT Drugs"/>
              </a:rPr>
              <a:t>2021 m. </a:t>
            </a:r>
            <a:r>
              <a:rPr lang="en-US" sz="2100" dirty="0" err="1">
                <a:solidFill>
                  <a:srgbClr val="FFFFFF"/>
                </a:solidFill>
                <a:latin typeface="TT Drugs"/>
              </a:rPr>
              <a:t>spalio</a:t>
            </a:r>
            <a:r>
              <a:rPr lang="en-US" sz="2100" dirty="0">
                <a:solidFill>
                  <a:srgbClr val="FFFFFF"/>
                </a:solidFill>
                <a:latin typeface="TT Drugs"/>
              </a:rPr>
              <a:t> 22 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10653" y="2323385"/>
            <a:ext cx="466669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60">
                <a:solidFill>
                  <a:srgbClr val="FFFFFF"/>
                </a:solidFill>
                <a:latin typeface="TT Drugs"/>
              </a:rPr>
              <a:t>EKONOMIKOS IR INOVACIJŲ MINISTERIJA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b="28379"/>
          <a:stretch>
            <a:fillRect/>
          </a:stretch>
        </p:blipFill>
        <p:spPr>
          <a:xfrm>
            <a:off x="7905293" y="427359"/>
            <a:ext cx="2462899" cy="17639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2254548" y="5778240"/>
            <a:ext cx="958517" cy="773906"/>
            <a:chOff x="0" y="0"/>
            <a:chExt cx="6350000" cy="51269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D1E5FF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2254548" y="6813549"/>
            <a:ext cx="958517" cy="773906"/>
            <a:chOff x="0" y="0"/>
            <a:chExt cx="6350000" cy="51269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D1E5FF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6288405" y="5566541"/>
            <a:ext cx="958517" cy="773906"/>
            <a:chOff x="0" y="0"/>
            <a:chExt cx="6350000" cy="51269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D1E5FF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6288405" y="6601850"/>
            <a:ext cx="958517" cy="773906"/>
            <a:chOff x="0" y="0"/>
            <a:chExt cx="6350000" cy="5126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D1E5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10746204" y="5472285"/>
            <a:ext cx="958517" cy="773906"/>
            <a:chOff x="0" y="0"/>
            <a:chExt cx="6350000" cy="51269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D1E5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10746204" y="6507593"/>
            <a:ext cx="958517" cy="773906"/>
            <a:chOff x="0" y="0"/>
            <a:chExt cx="6350000" cy="51269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D1E5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0279" y="0"/>
            <a:ext cx="19155470" cy="1062363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079322" y="962025"/>
            <a:ext cx="12129356" cy="167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>
                <a:solidFill>
                  <a:srgbClr val="FFFFFF"/>
                </a:solidFill>
                <a:latin typeface="Forum Bold"/>
              </a:rPr>
              <a:t>TURISTŲ SRAUTAI SAVIVALDYBĖSE 2021 M. BIRŽELIO - RUGPJŪČIO MĖN.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-395217" y="4280698"/>
            <a:ext cx="6258047" cy="95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179,5 </a:t>
            </a:r>
          </a:p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tūkst. turistų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38639" y="4107394"/>
            <a:ext cx="6258047" cy="95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173,4 </a:t>
            </a:r>
          </a:p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tūkst. turistų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96439" y="4013138"/>
            <a:ext cx="6258047" cy="95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97,6 </a:t>
            </a:r>
          </a:p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tūkst. turistų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395217" y="7896246"/>
            <a:ext cx="6258047" cy="47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Vilniaus m. sav.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38639" y="7896246"/>
            <a:ext cx="6258047" cy="47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Palangos m. sav.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96439" y="7801990"/>
            <a:ext cx="6258047" cy="48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Druskininkų sav.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1472" y="9828747"/>
            <a:ext cx="2323127" cy="203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  <a:spcBef>
                <a:spcPct val="0"/>
              </a:spcBef>
            </a:pPr>
            <a:r>
              <a:rPr lang="en-US" sz="1341" dirty="0">
                <a:solidFill>
                  <a:srgbClr val="FFFFFF"/>
                </a:solidFill>
                <a:latin typeface="TT Drugs Bold"/>
              </a:rPr>
              <a:t>© </a:t>
            </a:r>
            <a:r>
              <a:rPr lang="en-US" sz="1341" dirty="0" err="1">
                <a:solidFill>
                  <a:srgbClr val="FFFFFF"/>
                </a:solidFill>
                <a:latin typeface="TT Drugs Bold"/>
              </a:rPr>
              <a:t>Keliauk</a:t>
            </a:r>
            <a:r>
              <a:rPr lang="en-US" sz="1341" dirty="0">
                <a:solidFill>
                  <a:srgbClr val="FFFFFF"/>
                </a:solidFill>
                <a:latin typeface="TT Drugs Bold"/>
              </a:rPr>
              <a:t> </a:t>
            </a:r>
            <a:r>
              <a:rPr lang="en-US" sz="1341" dirty="0" err="1">
                <a:solidFill>
                  <a:srgbClr val="FFFFFF"/>
                </a:solidFill>
                <a:latin typeface="TT Drugs Bold"/>
              </a:rPr>
              <a:t>Lietuvoje</a:t>
            </a:r>
            <a:endParaRPr lang="en-US" sz="1341" dirty="0">
              <a:solidFill>
                <a:srgbClr val="FFFFFF"/>
              </a:solidFill>
              <a:latin typeface="TT Drugs Bold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b="28379"/>
          <a:stretch>
            <a:fillRect/>
          </a:stretch>
        </p:blipFill>
        <p:spPr>
          <a:xfrm>
            <a:off x="16402997" y="8831700"/>
            <a:ext cx="2031958" cy="145530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 rot="5400000">
            <a:off x="15074935" y="5531447"/>
            <a:ext cx="958517" cy="773906"/>
            <a:chOff x="0" y="0"/>
            <a:chExt cx="6350000" cy="51269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D1E5FF"/>
            </a:solidFill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15074935" y="6566756"/>
            <a:ext cx="958517" cy="773906"/>
            <a:chOff x="0" y="0"/>
            <a:chExt cx="6350000" cy="512699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D1E5FF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12425170" y="4072300"/>
            <a:ext cx="6258047" cy="953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97,6 </a:t>
            </a:r>
          </a:p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tūkst. turistų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425170" y="7861152"/>
            <a:ext cx="6258047" cy="48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2928">
                <a:solidFill>
                  <a:srgbClr val="FFFFFF"/>
                </a:solidFill>
                <a:latin typeface="Forum Bold"/>
              </a:rPr>
              <a:t>Birštono sav.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733806" y="6394653"/>
            <a:ext cx="2398188" cy="50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Forum Bold"/>
              </a:rPr>
              <a:t>+ 60 %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767663" y="6394653"/>
            <a:ext cx="2398188" cy="50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Forum Bold"/>
              </a:rPr>
              <a:t>- 5 %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25463" y="6394653"/>
            <a:ext cx="2398188" cy="50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Forum Bold"/>
              </a:rPr>
              <a:t>+ 17 %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554194" y="6394653"/>
            <a:ext cx="2398188" cy="50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  <a:spcBef>
                <a:spcPct val="0"/>
              </a:spcBef>
            </a:pPr>
            <a:r>
              <a:rPr lang="en-US" sz="3075">
                <a:solidFill>
                  <a:srgbClr val="FFFFFF"/>
                </a:solidFill>
                <a:latin typeface="Forum Bold"/>
              </a:rPr>
              <a:t>+ 12 %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161612" y="2825546"/>
            <a:ext cx="7964775" cy="48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6"/>
              </a:lnSpc>
              <a:spcBef>
                <a:spcPct val="0"/>
              </a:spcBef>
            </a:pPr>
            <a:r>
              <a:rPr lang="en-US" sz="2928" dirty="0" err="1">
                <a:solidFill>
                  <a:srgbClr val="FFFFFF"/>
                </a:solidFill>
                <a:latin typeface="Forum Bold"/>
              </a:rPr>
              <a:t>Palyginti</a:t>
            </a:r>
            <a:r>
              <a:rPr lang="en-US" sz="2928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2928" dirty="0" err="1">
                <a:solidFill>
                  <a:srgbClr val="FFFFFF"/>
                </a:solidFill>
                <a:latin typeface="Forum Bold"/>
              </a:rPr>
              <a:t>su</a:t>
            </a:r>
            <a:r>
              <a:rPr lang="en-US" sz="2928" dirty="0">
                <a:solidFill>
                  <a:srgbClr val="FFFFFF"/>
                </a:solidFill>
                <a:latin typeface="Forum Bold"/>
              </a:rPr>
              <a:t> 2020 m. </a:t>
            </a:r>
            <a:r>
              <a:rPr lang="en-US" sz="2928" dirty="0" err="1">
                <a:solidFill>
                  <a:srgbClr val="FFFFFF"/>
                </a:solidFill>
                <a:latin typeface="Forum Bold"/>
              </a:rPr>
              <a:t>birželio</a:t>
            </a:r>
            <a:r>
              <a:rPr lang="en-US" sz="2928" dirty="0">
                <a:solidFill>
                  <a:srgbClr val="FFFFFF"/>
                </a:solidFill>
                <a:latin typeface="Forum Bold"/>
              </a:rPr>
              <a:t> - </a:t>
            </a:r>
            <a:r>
              <a:rPr lang="en-US" sz="2928" dirty="0" err="1">
                <a:solidFill>
                  <a:srgbClr val="FFFFFF"/>
                </a:solidFill>
                <a:latin typeface="Forum Bold"/>
              </a:rPr>
              <a:t>rugpjūčio</a:t>
            </a:r>
            <a:r>
              <a:rPr lang="en-US" sz="2928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2928" dirty="0" err="1">
                <a:solidFill>
                  <a:srgbClr val="FFFFFF"/>
                </a:solidFill>
                <a:latin typeface="Forum Bold"/>
              </a:rPr>
              <a:t>mėn</a:t>
            </a:r>
            <a:r>
              <a:rPr lang="en-US" sz="2928" dirty="0">
                <a:solidFill>
                  <a:srgbClr val="FFFFFF"/>
                </a:solidFill>
                <a:latin typeface="Forum Bold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77311" y="6582833"/>
            <a:ext cx="22186007" cy="71415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525634">
            <a:off x="7755745" y="-763487"/>
            <a:ext cx="19980777" cy="64317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28379"/>
          <a:stretch>
            <a:fillRect/>
          </a:stretch>
        </p:blipFill>
        <p:spPr>
          <a:xfrm>
            <a:off x="16474325" y="8831700"/>
            <a:ext cx="2031958" cy="14553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409768" y="3173850"/>
            <a:ext cx="5878232" cy="5657850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19260" t="-5134" r="-18773" b="513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647700" y="3385798"/>
            <a:ext cx="12382500" cy="3197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04903" lvl="1" indent="-352452">
              <a:lnSpc>
                <a:spcPts val="4244"/>
              </a:lnSpc>
              <a:buFont typeface="Arial"/>
              <a:buChar char="•"/>
            </a:pP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Keliaujama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arčiau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,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atostogaujama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namuose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arba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netoli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namų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;</a:t>
            </a:r>
          </a:p>
          <a:p>
            <a:pPr marL="704903" lvl="1" indent="-352452">
              <a:lnSpc>
                <a:spcPts val="4244"/>
              </a:lnSpc>
              <a:buFont typeface="Arial"/>
              <a:buChar char="•"/>
            </a:pP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Populiarėja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„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pabėgimai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“ į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gamtą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, </a:t>
            </a:r>
            <a:r>
              <a:rPr lang="lt-LT" sz="3264" dirty="0">
                <a:solidFill>
                  <a:srgbClr val="FFFFFF"/>
                </a:solidFill>
                <a:latin typeface="Forum Bold"/>
              </a:rPr>
              <a:t>į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kaimo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turizmo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sodybas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(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dažniausiai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nuosavu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automobiliu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);</a:t>
            </a:r>
          </a:p>
          <a:p>
            <a:pPr marL="704903" lvl="1" indent="-352452">
              <a:lnSpc>
                <a:spcPts val="4244"/>
              </a:lnSpc>
              <a:buFont typeface="Arial"/>
              <a:buChar char="•"/>
            </a:pP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Turistui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svarbiausia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-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sveikatos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ir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saugos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priemonės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bei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besikeičiančių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ribojimų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politika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;</a:t>
            </a:r>
          </a:p>
          <a:p>
            <a:pPr marL="704903" lvl="1" indent="-352452">
              <a:lnSpc>
                <a:spcPts val="4244"/>
              </a:lnSpc>
              <a:buFont typeface="Arial"/>
              <a:buChar char="•"/>
            </a:pP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Populiariausios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paskutinės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minutės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264" dirty="0" err="1">
                <a:solidFill>
                  <a:srgbClr val="FFFFFF"/>
                </a:solidFill>
                <a:latin typeface="Forum Bold"/>
              </a:rPr>
              <a:t>kelionės</a:t>
            </a:r>
            <a:r>
              <a:rPr lang="en-US" sz="3264" dirty="0">
                <a:solidFill>
                  <a:srgbClr val="FFFFFF"/>
                </a:solidFill>
                <a:latin typeface="Forum Bold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800" y="1421676"/>
            <a:ext cx="8648700" cy="100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59"/>
              </a:lnSpc>
              <a:spcBef>
                <a:spcPct val="0"/>
              </a:spcBef>
            </a:pPr>
            <a:r>
              <a:rPr lang="en-US" sz="6199" dirty="0">
                <a:solidFill>
                  <a:srgbClr val="FFFFFF"/>
                </a:solidFill>
                <a:latin typeface="Forum Bold"/>
              </a:rPr>
              <a:t>NAUJI  TURISTŲ ĮPROČIAI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9107" y="0"/>
            <a:ext cx="20711802" cy="114867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1654" y="1670923"/>
            <a:ext cx="17084692" cy="1042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>
                <a:solidFill>
                  <a:srgbClr val="FFFFFF"/>
                </a:solidFill>
                <a:latin typeface="Forum Bold"/>
              </a:rPr>
              <a:t>EMOCIJŲ TURIZMAS                  STRESO TURIZMAS</a:t>
            </a:r>
          </a:p>
        </p:txBody>
      </p:sp>
      <p:sp>
        <p:nvSpPr>
          <p:cNvPr id="4" name="AutoShape 4"/>
          <p:cNvSpPr/>
          <p:nvPr/>
        </p:nvSpPr>
        <p:spPr>
          <a:xfrm>
            <a:off x="8049683" y="2230359"/>
            <a:ext cx="2188633" cy="0"/>
          </a:xfrm>
          <a:prstGeom prst="line">
            <a:avLst/>
          </a:prstGeom>
          <a:ln w="47625" cap="rnd">
            <a:solidFill>
              <a:srgbClr val="D1E5FF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10742" b="28379"/>
          <a:stretch>
            <a:fillRect/>
          </a:stretch>
        </p:blipFill>
        <p:spPr>
          <a:xfrm>
            <a:off x="16474325" y="8831700"/>
            <a:ext cx="1813675" cy="1455300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916361" y="3600521"/>
            <a:ext cx="10058400" cy="5657779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-10295" r="-10295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8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22257" y="-368858"/>
            <a:ext cx="24707244" cy="14305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36462" y="3599540"/>
            <a:ext cx="3215077" cy="256201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663782" y="6500221"/>
            <a:ext cx="3283772" cy="3283772"/>
            <a:chOff x="0" y="0"/>
            <a:chExt cx="8909050" cy="8909050"/>
          </a:xfrm>
        </p:grpSpPr>
        <p:sp>
          <p:nvSpPr>
            <p:cNvPr id="5" name="Freeform 5"/>
            <p:cNvSpPr/>
            <p:nvPr/>
          </p:nvSpPr>
          <p:spPr>
            <a:xfrm>
              <a:off x="9525" y="9525"/>
              <a:ext cx="8890000" cy="8890000"/>
            </a:xfrm>
            <a:custGeom>
              <a:avLst/>
              <a:gdLst/>
              <a:ahLst/>
              <a:cxnLst/>
              <a:rect l="l" t="t" r="r" b="b"/>
              <a:pathLst>
                <a:path w="8890000" h="8890000">
                  <a:moveTo>
                    <a:pt x="0" y="0"/>
                  </a:moveTo>
                  <a:lnTo>
                    <a:pt x="8890000" y="0"/>
                  </a:lnTo>
                  <a:lnTo>
                    <a:pt x="8890000" y="8890000"/>
                  </a:lnTo>
                  <a:lnTo>
                    <a:pt x="0" y="8890000"/>
                  </a:lnTo>
                  <a:close/>
                </a:path>
              </a:pathLst>
            </a:custGeom>
            <a:solidFill>
              <a:srgbClr val="3D989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07645" y="527431"/>
              <a:ext cx="8493887" cy="7854315"/>
            </a:xfrm>
            <a:custGeom>
              <a:avLst/>
              <a:gdLst/>
              <a:ahLst/>
              <a:cxnLst/>
              <a:rect l="l" t="t" r="r" b="b"/>
              <a:pathLst>
                <a:path w="8493887" h="7854315">
                  <a:moveTo>
                    <a:pt x="0" y="0"/>
                  </a:moveTo>
                  <a:lnTo>
                    <a:pt x="8493887" y="0"/>
                  </a:lnTo>
                  <a:lnTo>
                    <a:pt x="8493887" y="7854315"/>
                  </a:lnTo>
                  <a:lnTo>
                    <a:pt x="0" y="7854315"/>
                  </a:lnTo>
                  <a:close/>
                </a:path>
              </a:pathLst>
            </a:custGeom>
            <a:blipFill>
              <a:blip r:embed="rId5"/>
              <a:stretch>
                <a:fillRect l="-32195" r="-3219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8909050" y="8909050"/>
                  </a:moveTo>
                  <a:lnTo>
                    <a:pt x="0" y="8909050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8909050"/>
                  </a:lnTo>
                  <a:close/>
                  <a:moveTo>
                    <a:pt x="19050" y="8890000"/>
                  </a:moveTo>
                  <a:lnTo>
                    <a:pt x="8890000" y="8890000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8890000"/>
                  </a:lnTo>
                  <a:close/>
                  <a:moveTo>
                    <a:pt x="8710930" y="8391144"/>
                  </a:moveTo>
                  <a:lnTo>
                    <a:pt x="198120" y="8391144"/>
                  </a:lnTo>
                  <a:lnTo>
                    <a:pt x="198120" y="517906"/>
                  </a:lnTo>
                  <a:lnTo>
                    <a:pt x="8710930" y="517906"/>
                  </a:lnTo>
                  <a:lnTo>
                    <a:pt x="8710930" y="8391144"/>
                  </a:lnTo>
                  <a:close/>
                  <a:moveTo>
                    <a:pt x="217170" y="8372094"/>
                  </a:moveTo>
                  <a:lnTo>
                    <a:pt x="8691880" y="8372094"/>
                  </a:lnTo>
                  <a:lnTo>
                    <a:pt x="8691880" y="536956"/>
                  </a:lnTo>
                  <a:lnTo>
                    <a:pt x="217170" y="536956"/>
                  </a:lnTo>
                  <a:lnTo>
                    <a:pt x="217170" y="8372094"/>
                  </a:ln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522749" y="6500221"/>
            <a:ext cx="3283772" cy="3283772"/>
            <a:chOff x="0" y="0"/>
            <a:chExt cx="8909050" cy="8909050"/>
          </a:xfrm>
        </p:grpSpPr>
        <p:sp>
          <p:nvSpPr>
            <p:cNvPr id="9" name="Freeform 9"/>
            <p:cNvSpPr/>
            <p:nvPr/>
          </p:nvSpPr>
          <p:spPr>
            <a:xfrm>
              <a:off x="9525" y="9525"/>
              <a:ext cx="8890000" cy="8890000"/>
            </a:xfrm>
            <a:custGeom>
              <a:avLst/>
              <a:gdLst/>
              <a:ahLst/>
              <a:cxnLst/>
              <a:rect l="l" t="t" r="r" b="b"/>
              <a:pathLst>
                <a:path w="8890000" h="8890000">
                  <a:moveTo>
                    <a:pt x="0" y="0"/>
                  </a:moveTo>
                  <a:lnTo>
                    <a:pt x="8890000" y="0"/>
                  </a:lnTo>
                  <a:lnTo>
                    <a:pt x="8890000" y="8890000"/>
                  </a:lnTo>
                  <a:lnTo>
                    <a:pt x="0" y="8890000"/>
                  </a:lnTo>
                  <a:close/>
                </a:path>
              </a:pathLst>
            </a:custGeom>
            <a:solidFill>
              <a:srgbClr val="3D989B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07645" y="527431"/>
              <a:ext cx="8493887" cy="7854315"/>
            </a:xfrm>
            <a:custGeom>
              <a:avLst/>
              <a:gdLst/>
              <a:ahLst/>
              <a:cxnLst/>
              <a:rect l="l" t="t" r="r" b="b"/>
              <a:pathLst>
                <a:path w="8493887" h="7854315">
                  <a:moveTo>
                    <a:pt x="0" y="0"/>
                  </a:moveTo>
                  <a:lnTo>
                    <a:pt x="8493887" y="0"/>
                  </a:lnTo>
                  <a:lnTo>
                    <a:pt x="8493887" y="7854315"/>
                  </a:lnTo>
                  <a:lnTo>
                    <a:pt x="0" y="7854315"/>
                  </a:lnTo>
                  <a:close/>
                </a:path>
              </a:pathLst>
            </a:custGeom>
            <a:blipFill>
              <a:blip r:embed="rId6"/>
              <a:stretch>
                <a:fillRect l="-4795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8909050" y="8909050"/>
                  </a:moveTo>
                  <a:lnTo>
                    <a:pt x="0" y="8909050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8909050"/>
                  </a:lnTo>
                  <a:close/>
                  <a:moveTo>
                    <a:pt x="19050" y="8890000"/>
                  </a:moveTo>
                  <a:lnTo>
                    <a:pt x="8890000" y="8890000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8890000"/>
                  </a:lnTo>
                  <a:close/>
                  <a:moveTo>
                    <a:pt x="8710930" y="8391144"/>
                  </a:moveTo>
                  <a:lnTo>
                    <a:pt x="198120" y="8391144"/>
                  </a:lnTo>
                  <a:lnTo>
                    <a:pt x="198120" y="517906"/>
                  </a:lnTo>
                  <a:lnTo>
                    <a:pt x="8710930" y="517906"/>
                  </a:lnTo>
                  <a:lnTo>
                    <a:pt x="8710930" y="8391144"/>
                  </a:lnTo>
                  <a:close/>
                  <a:moveTo>
                    <a:pt x="217170" y="8372094"/>
                  </a:moveTo>
                  <a:lnTo>
                    <a:pt x="8691880" y="8372094"/>
                  </a:lnTo>
                  <a:lnTo>
                    <a:pt x="8691880" y="536956"/>
                  </a:lnTo>
                  <a:lnTo>
                    <a:pt x="217170" y="536956"/>
                  </a:lnTo>
                  <a:lnTo>
                    <a:pt x="217170" y="8372094"/>
                  </a:ln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9347883" y="6500221"/>
            <a:ext cx="3283772" cy="3283772"/>
            <a:chOff x="0" y="0"/>
            <a:chExt cx="8909050" cy="8909050"/>
          </a:xfrm>
        </p:grpSpPr>
        <p:sp>
          <p:nvSpPr>
            <p:cNvPr id="13" name="Freeform 13"/>
            <p:cNvSpPr/>
            <p:nvPr/>
          </p:nvSpPr>
          <p:spPr>
            <a:xfrm>
              <a:off x="9525" y="9525"/>
              <a:ext cx="8890000" cy="8890000"/>
            </a:xfrm>
            <a:custGeom>
              <a:avLst/>
              <a:gdLst/>
              <a:ahLst/>
              <a:cxnLst/>
              <a:rect l="l" t="t" r="r" b="b"/>
              <a:pathLst>
                <a:path w="8890000" h="8890000">
                  <a:moveTo>
                    <a:pt x="0" y="0"/>
                  </a:moveTo>
                  <a:lnTo>
                    <a:pt x="8890000" y="0"/>
                  </a:lnTo>
                  <a:lnTo>
                    <a:pt x="8890000" y="8890000"/>
                  </a:lnTo>
                  <a:lnTo>
                    <a:pt x="0" y="8890000"/>
                  </a:lnTo>
                  <a:close/>
                </a:path>
              </a:pathLst>
            </a:custGeom>
            <a:solidFill>
              <a:srgbClr val="3D989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07645" y="527431"/>
              <a:ext cx="8493887" cy="7854315"/>
            </a:xfrm>
            <a:custGeom>
              <a:avLst/>
              <a:gdLst/>
              <a:ahLst/>
              <a:cxnLst/>
              <a:rect l="l" t="t" r="r" b="b"/>
              <a:pathLst>
                <a:path w="8493887" h="7854315">
                  <a:moveTo>
                    <a:pt x="0" y="0"/>
                  </a:moveTo>
                  <a:lnTo>
                    <a:pt x="8493887" y="0"/>
                  </a:lnTo>
                  <a:lnTo>
                    <a:pt x="8493887" y="7854315"/>
                  </a:lnTo>
                  <a:lnTo>
                    <a:pt x="0" y="7854315"/>
                  </a:lnTo>
                  <a:close/>
                </a:path>
              </a:pathLst>
            </a:custGeom>
            <a:blipFill>
              <a:blip r:embed="rId7"/>
              <a:stretch>
                <a:fillRect l="-35601" r="-35601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8909050" y="8909050"/>
                  </a:moveTo>
                  <a:lnTo>
                    <a:pt x="0" y="8909050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8909050"/>
                  </a:lnTo>
                  <a:close/>
                  <a:moveTo>
                    <a:pt x="19050" y="8890000"/>
                  </a:moveTo>
                  <a:lnTo>
                    <a:pt x="8890000" y="8890000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8890000"/>
                  </a:lnTo>
                  <a:close/>
                  <a:moveTo>
                    <a:pt x="8710930" y="8391144"/>
                  </a:moveTo>
                  <a:lnTo>
                    <a:pt x="198120" y="8391144"/>
                  </a:lnTo>
                  <a:lnTo>
                    <a:pt x="198120" y="517906"/>
                  </a:lnTo>
                  <a:lnTo>
                    <a:pt x="8710930" y="517906"/>
                  </a:lnTo>
                  <a:lnTo>
                    <a:pt x="8710930" y="8391144"/>
                  </a:lnTo>
                  <a:close/>
                  <a:moveTo>
                    <a:pt x="217170" y="8372094"/>
                  </a:moveTo>
                  <a:lnTo>
                    <a:pt x="8691880" y="8372094"/>
                  </a:lnTo>
                  <a:lnTo>
                    <a:pt x="8691880" y="536956"/>
                  </a:lnTo>
                  <a:lnTo>
                    <a:pt x="217170" y="536956"/>
                  </a:lnTo>
                  <a:lnTo>
                    <a:pt x="217170" y="8372094"/>
                  </a:ln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221383" y="6500221"/>
            <a:ext cx="3283772" cy="3283772"/>
            <a:chOff x="0" y="0"/>
            <a:chExt cx="8909050" cy="8909050"/>
          </a:xfrm>
        </p:grpSpPr>
        <p:sp>
          <p:nvSpPr>
            <p:cNvPr id="17" name="Freeform 17"/>
            <p:cNvSpPr/>
            <p:nvPr/>
          </p:nvSpPr>
          <p:spPr>
            <a:xfrm>
              <a:off x="9525" y="9525"/>
              <a:ext cx="8890000" cy="8890000"/>
            </a:xfrm>
            <a:custGeom>
              <a:avLst/>
              <a:gdLst/>
              <a:ahLst/>
              <a:cxnLst/>
              <a:rect l="l" t="t" r="r" b="b"/>
              <a:pathLst>
                <a:path w="8890000" h="8890000">
                  <a:moveTo>
                    <a:pt x="0" y="0"/>
                  </a:moveTo>
                  <a:lnTo>
                    <a:pt x="8890000" y="0"/>
                  </a:lnTo>
                  <a:lnTo>
                    <a:pt x="8890000" y="8890000"/>
                  </a:lnTo>
                  <a:lnTo>
                    <a:pt x="0" y="8890000"/>
                  </a:lnTo>
                  <a:close/>
                </a:path>
              </a:pathLst>
            </a:custGeom>
            <a:solidFill>
              <a:srgbClr val="3D989B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07645" y="527431"/>
              <a:ext cx="8493887" cy="7854315"/>
            </a:xfrm>
            <a:custGeom>
              <a:avLst/>
              <a:gdLst/>
              <a:ahLst/>
              <a:cxnLst/>
              <a:rect l="l" t="t" r="r" b="b"/>
              <a:pathLst>
                <a:path w="8493887" h="7854315">
                  <a:moveTo>
                    <a:pt x="0" y="0"/>
                  </a:moveTo>
                  <a:lnTo>
                    <a:pt x="8493887" y="0"/>
                  </a:lnTo>
                  <a:lnTo>
                    <a:pt x="8493887" y="7854315"/>
                  </a:lnTo>
                  <a:lnTo>
                    <a:pt x="0" y="7854315"/>
                  </a:lnTo>
                  <a:close/>
                </a:path>
              </a:pathLst>
            </a:custGeom>
            <a:blipFill>
              <a:blip r:embed="rId8"/>
              <a:stretch>
                <a:fillRect l="-75147" r="-75147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8909050" y="8909050"/>
                  </a:moveTo>
                  <a:lnTo>
                    <a:pt x="0" y="8909050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8909050"/>
                  </a:lnTo>
                  <a:close/>
                  <a:moveTo>
                    <a:pt x="19050" y="8890000"/>
                  </a:moveTo>
                  <a:lnTo>
                    <a:pt x="8890000" y="8890000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8890000"/>
                  </a:lnTo>
                  <a:close/>
                  <a:moveTo>
                    <a:pt x="8710930" y="8391144"/>
                  </a:moveTo>
                  <a:lnTo>
                    <a:pt x="198120" y="8391144"/>
                  </a:lnTo>
                  <a:lnTo>
                    <a:pt x="198120" y="517906"/>
                  </a:lnTo>
                  <a:lnTo>
                    <a:pt x="8710930" y="517906"/>
                  </a:lnTo>
                  <a:lnTo>
                    <a:pt x="8710930" y="8391144"/>
                  </a:lnTo>
                  <a:close/>
                  <a:moveTo>
                    <a:pt x="217170" y="8372094"/>
                  </a:moveTo>
                  <a:lnTo>
                    <a:pt x="8691880" y="8372094"/>
                  </a:lnTo>
                  <a:lnTo>
                    <a:pt x="8691880" y="536956"/>
                  </a:lnTo>
                  <a:lnTo>
                    <a:pt x="217170" y="536956"/>
                  </a:lnTo>
                  <a:lnTo>
                    <a:pt x="217170" y="8372094"/>
                  </a:lnTo>
                  <a:close/>
                </a:path>
              </a:pathLst>
            </a:custGeom>
            <a:solidFill>
              <a:srgbClr val="6BD4C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2583708" y="1028700"/>
            <a:ext cx="12445627" cy="2821570"/>
            <a:chOff x="0" y="0"/>
            <a:chExt cx="16594169" cy="376209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9525"/>
              <a:ext cx="16594169" cy="275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00"/>
                </a:lnSpc>
              </a:pPr>
              <a:r>
                <a:rPr lang="en-US" sz="6750" b="1" spc="1350" dirty="0">
                  <a:solidFill>
                    <a:srgbClr val="3B6A75"/>
                  </a:solidFill>
                  <a:latin typeface="Forum" panose="020B0604020202020204" charset="0"/>
                </a:rPr>
                <a:t>TREČIOJI NAKVYNĖ NEMOKAMAI!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46253" y="2990569"/>
              <a:ext cx="15301663" cy="77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69468" y="2070821"/>
            <a:ext cx="11674373" cy="73929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916803">
            <a:off x="-3532743" y="5571318"/>
            <a:ext cx="6599197" cy="68385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16803">
            <a:off x="14391569" y="6168004"/>
            <a:ext cx="6599197" cy="6838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alphaModFix amt="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916803">
            <a:off x="-10946245" y="-7501416"/>
            <a:ext cx="23587503" cy="2444300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48334" y="504825"/>
            <a:ext cx="12653665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9"/>
              </a:lnSpc>
              <a:spcBef>
                <a:spcPct val="0"/>
              </a:spcBef>
            </a:pPr>
            <a:r>
              <a:rPr lang="en-US" sz="6899" dirty="0" err="1">
                <a:solidFill>
                  <a:srgbClr val="024176"/>
                </a:solidFill>
                <a:latin typeface="Forum Bold"/>
              </a:rPr>
              <a:t>Ar</a:t>
            </a:r>
            <a:r>
              <a:rPr lang="en-US" sz="6899" dirty="0">
                <a:solidFill>
                  <a:srgbClr val="024176"/>
                </a:solidFill>
                <a:latin typeface="Forum Bold"/>
              </a:rPr>
              <a:t> </a:t>
            </a:r>
            <a:r>
              <a:rPr lang="en-US" sz="6899" dirty="0" err="1">
                <a:solidFill>
                  <a:srgbClr val="024176"/>
                </a:solidFill>
                <a:latin typeface="Forum Bold"/>
              </a:rPr>
              <a:t>vyktumėte</a:t>
            </a:r>
            <a:r>
              <a:rPr lang="en-US" sz="6899" dirty="0">
                <a:solidFill>
                  <a:srgbClr val="024176"/>
                </a:solidFill>
                <a:latin typeface="Forum Bold"/>
              </a:rPr>
              <a:t> </a:t>
            </a:r>
            <a:r>
              <a:rPr lang="en-US" sz="6899" dirty="0" err="1">
                <a:solidFill>
                  <a:srgbClr val="024176"/>
                </a:solidFill>
                <a:latin typeface="Forum Bold"/>
              </a:rPr>
              <a:t>šiandien</a:t>
            </a:r>
            <a:r>
              <a:rPr lang="en-US" sz="6899" dirty="0">
                <a:solidFill>
                  <a:srgbClr val="024176"/>
                </a:solidFill>
                <a:latin typeface="Forum Bold"/>
              </a:rPr>
              <a:t> į </a:t>
            </a:r>
            <a:r>
              <a:rPr lang="en-US" sz="6899" dirty="0" err="1">
                <a:solidFill>
                  <a:srgbClr val="024176"/>
                </a:solidFill>
                <a:latin typeface="Forum Bold"/>
              </a:rPr>
              <a:t>Lietuvą</a:t>
            </a:r>
            <a:r>
              <a:rPr lang="en-US" sz="6899" dirty="0">
                <a:solidFill>
                  <a:srgbClr val="024176"/>
                </a:solidFill>
                <a:latin typeface="Forum Bold"/>
              </a:rPr>
              <a:t>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b="28379"/>
          <a:stretch>
            <a:fillRect/>
          </a:stretch>
        </p:blipFill>
        <p:spPr>
          <a:xfrm>
            <a:off x="16494169" y="8831700"/>
            <a:ext cx="2031958" cy="14553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8327" y="-258468"/>
            <a:ext cx="19970096" cy="110754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22598" y="744858"/>
            <a:ext cx="15642804" cy="87972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28379"/>
          <a:stretch>
            <a:fillRect/>
          </a:stretch>
        </p:blipFill>
        <p:spPr>
          <a:xfrm>
            <a:off x="16726798" y="9168858"/>
            <a:ext cx="1561202" cy="11181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8327" y="-258468"/>
            <a:ext cx="19970096" cy="110754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6861" y="876300"/>
            <a:ext cx="15447572" cy="87718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28379"/>
          <a:stretch>
            <a:fillRect/>
          </a:stretch>
        </p:blipFill>
        <p:spPr>
          <a:xfrm>
            <a:off x="16874433" y="9168858"/>
            <a:ext cx="1561202" cy="111814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3546989"/>
            <a:ext cx="27712714" cy="15369488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8700" y="4748041"/>
            <a:ext cx="4940146" cy="4687903"/>
            <a:chOff x="0" y="0"/>
            <a:chExt cx="2636520" cy="2501900"/>
          </a:xfrm>
        </p:grpSpPr>
        <p:sp>
          <p:nvSpPr>
            <p:cNvPr id="4" name="Freeform 4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4"/>
              <a:stretch>
                <a:fillRect l="-21210" r="-21210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881833" y="3451569"/>
            <a:ext cx="4351080" cy="4457010"/>
            <a:chOff x="0" y="0"/>
            <a:chExt cx="2086610" cy="2137410"/>
          </a:xfrm>
        </p:grpSpPr>
        <p:sp>
          <p:nvSpPr>
            <p:cNvPr id="6" name="Freeform 6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5"/>
              <a:stretch>
                <a:fillRect l="-42293" r="-42293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822245" y="3451569"/>
            <a:ext cx="5987346" cy="6133113"/>
            <a:chOff x="0" y="0"/>
            <a:chExt cx="2086610" cy="2137410"/>
          </a:xfrm>
        </p:grpSpPr>
        <p:sp>
          <p:nvSpPr>
            <p:cNvPr id="8" name="Freeform 8"/>
            <p:cNvSpPr/>
            <p:nvPr/>
          </p:nvSpPr>
          <p:spPr>
            <a:xfrm>
              <a:off x="2540" y="-2540"/>
              <a:ext cx="2087880" cy="2139950"/>
            </a:xfrm>
            <a:custGeom>
              <a:avLst/>
              <a:gdLst/>
              <a:ahLst/>
              <a:cxnLst/>
              <a:rect l="l" t="t" r="r" b="b"/>
              <a:pathLst>
                <a:path w="2087880" h="213995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6"/>
              <a:stretch>
                <a:fillRect l="-91886" t="-12508" b="-23547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480141" y="3879425"/>
            <a:ext cx="4940146" cy="4687903"/>
            <a:chOff x="0" y="0"/>
            <a:chExt cx="2636520" cy="2501900"/>
          </a:xfrm>
        </p:grpSpPr>
        <p:sp>
          <p:nvSpPr>
            <p:cNvPr id="10" name="Freeform 10"/>
            <p:cNvSpPr/>
            <p:nvPr/>
          </p:nvSpPr>
          <p:spPr>
            <a:xfrm>
              <a:off x="-11430" y="-7620"/>
              <a:ext cx="2694940" cy="2532380"/>
            </a:xfrm>
            <a:custGeom>
              <a:avLst/>
              <a:gdLst/>
              <a:ahLst/>
              <a:cxnLst/>
              <a:rect l="l" t="t" r="r" b="b"/>
              <a:pathLst>
                <a:path w="2694940" h="2532380">
                  <a:moveTo>
                    <a:pt x="2463800" y="756920"/>
                  </a:moveTo>
                  <a:cubicBezTo>
                    <a:pt x="2354580" y="509270"/>
                    <a:pt x="2200910" y="260350"/>
                    <a:pt x="1951990" y="132080"/>
                  </a:cubicBezTo>
                  <a:cubicBezTo>
                    <a:pt x="1929130" y="120650"/>
                    <a:pt x="1905000" y="109220"/>
                    <a:pt x="1880870" y="100330"/>
                  </a:cubicBezTo>
                  <a:cubicBezTo>
                    <a:pt x="1762760" y="48260"/>
                    <a:pt x="1638300" y="20320"/>
                    <a:pt x="1510030" y="15240"/>
                  </a:cubicBezTo>
                  <a:cubicBezTo>
                    <a:pt x="1492250" y="12700"/>
                    <a:pt x="1473200" y="10160"/>
                    <a:pt x="1454150" y="8890"/>
                  </a:cubicBezTo>
                  <a:cubicBezTo>
                    <a:pt x="1332230" y="0"/>
                    <a:pt x="1221740" y="25400"/>
                    <a:pt x="1120140" y="72390"/>
                  </a:cubicBezTo>
                  <a:cubicBezTo>
                    <a:pt x="934720" y="129540"/>
                    <a:pt x="754380" y="220980"/>
                    <a:pt x="601980" y="334010"/>
                  </a:cubicBezTo>
                  <a:cubicBezTo>
                    <a:pt x="402590" y="483870"/>
                    <a:pt x="237490" y="676910"/>
                    <a:pt x="138430" y="908050"/>
                  </a:cubicBezTo>
                  <a:cubicBezTo>
                    <a:pt x="80010" y="1043940"/>
                    <a:pt x="46990" y="1186180"/>
                    <a:pt x="29210" y="1333500"/>
                  </a:cubicBezTo>
                  <a:cubicBezTo>
                    <a:pt x="10160" y="1485900"/>
                    <a:pt x="0" y="1645920"/>
                    <a:pt x="33020" y="1795780"/>
                  </a:cubicBezTo>
                  <a:cubicBezTo>
                    <a:pt x="91440" y="2057400"/>
                    <a:pt x="307340" y="2265680"/>
                    <a:pt x="542290" y="2378710"/>
                  </a:cubicBezTo>
                  <a:cubicBezTo>
                    <a:pt x="788670" y="2496820"/>
                    <a:pt x="1064260" y="2532380"/>
                    <a:pt x="1333500" y="2496820"/>
                  </a:cubicBezTo>
                  <a:cubicBezTo>
                    <a:pt x="1619250" y="2458720"/>
                    <a:pt x="1891030" y="2345690"/>
                    <a:pt x="2134870" y="2193290"/>
                  </a:cubicBezTo>
                  <a:cubicBezTo>
                    <a:pt x="2354580" y="2056130"/>
                    <a:pt x="2566670" y="1870710"/>
                    <a:pt x="2627630" y="1607820"/>
                  </a:cubicBezTo>
                  <a:cubicBezTo>
                    <a:pt x="2694940" y="1314450"/>
                    <a:pt x="2579370" y="1021080"/>
                    <a:pt x="2463800" y="756920"/>
                  </a:cubicBezTo>
                  <a:close/>
                </a:path>
              </a:pathLst>
            </a:custGeom>
            <a:blipFill>
              <a:blip r:embed="rId7"/>
              <a:stretch>
                <a:fillRect l="-35656" r="-3565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091458" y="952500"/>
            <a:ext cx="12105084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999" dirty="0">
                <a:solidFill>
                  <a:srgbClr val="FFFFFF"/>
                </a:solidFill>
                <a:latin typeface="Forum Bold"/>
              </a:rPr>
              <a:t>COVID-19 GALIMYBĖS- 1: GAMTA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b="28379"/>
          <a:stretch>
            <a:fillRect/>
          </a:stretch>
        </p:blipFill>
        <p:spPr>
          <a:xfrm>
            <a:off x="16659735" y="8992916"/>
            <a:ext cx="1806860" cy="12940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520196" y="-6920385"/>
            <a:ext cx="22539553" cy="125004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03844" y="6583173"/>
            <a:ext cx="1473912" cy="6726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55329" y="5691757"/>
            <a:ext cx="4073000" cy="24607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33862" y="6930445"/>
            <a:ext cx="1083452" cy="18324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11138" y="6835107"/>
            <a:ext cx="2834381" cy="18917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50848" y="5621634"/>
            <a:ext cx="3713953" cy="3075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6"/>
              </a:lnSpc>
            </a:pPr>
            <a:r>
              <a:rPr lang="en-US" sz="3120">
                <a:solidFill>
                  <a:srgbClr val="FFFFFF"/>
                </a:solidFill>
                <a:latin typeface="Cardo Bold"/>
              </a:rPr>
              <a:t>Apgyvendinimas</a:t>
            </a:r>
          </a:p>
          <a:p>
            <a:pPr algn="ctr">
              <a:lnSpc>
                <a:spcPts val="4056"/>
              </a:lnSpc>
            </a:pPr>
            <a:r>
              <a:rPr lang="en-US" sz="3120">
                <a:solidFill>
                  <a:srgbClr val="FFFFFF"/>
                </a:solidFill>
                <a:latin typeface="Cardo Bold"/>
              </a:rPr>
              <a:t>Transportas</a:t>
            </a:r>
          </a:p>
          <a:p>
            <a:pPr algn="ctr">
              <a:lnSpc>
                <a:spcPts val="4056"/>
              </a:lnSpc>
            </a:pPr>
            <a:r>
              <a:rPr lang="en-US" sz="3120">
                <a:solidFill>
                  <a:srgbClr val="FFFFFF"/>
                </a:solidFill>
                <a:latin typeface="Cardo Bold"/>
              </a:rPr>
              <a:t>Maistas</a:t>
            </a:r>
          </a:p>
          <a:p>
            <a:pPr algn="ctr">
              <a:lnSpc>
                <a:spcPts val="4056"/>
              </a:lnSpc>
            </a:pPr>
            <a:r>
              <a:rPr lang="en-US" sz="3120">
                <a:solidFill>
                  <a:srgbClr val="FFFFFF"/>
                </a:solidFill>
                <a:latin typeface="Cardo Bold"/>
              </a:rPr>
              <a:t>Turizmo veiklos</a:t>
            </a:r>
          </a:p>
          <a:p>
            <a:pPr algn="ctr">
              <a:lnSpc>
                <a:spcPts val="4056"/>
              </a:lnSpc>
              <a:spcBef>
                <a:spcPct val="0"/>
              </a:spcBef>
            </a:pPr>
            <a:r>
              <a:rPr lang="en-US" sz="3120">
                <a:solidFill>
                  <a:srgbClr val="FFFFFF"/>
                </a:solidFill>
                <a:latin typeface="Cardo Bold"/>
              </a:rPr>
              <a:t>Kitos sritys</a:t>
            </a:r>
          </a:p>
          <a:p>
            <a:pPr algn="ctr">
              <a:lnSpc>
                <a:spcPts val="4056"/>
              </a:lnSpc>
              <a:spcBef>
                <a:spcPct val="0"/>
              </a:spcBef>
            </a:pPr>
            <a:endParaRPr lang="en-US" sz="3120">
              <a:solidFill>
                <a:srgbClr val="FFFFFF"/>
              </a:solidFill>
              <a:latin typeface="Cardo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60872">
            <a:off x="4208552" y="6594125"/>
            <a:ext cx="1473912" cy="672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69520" y="6759930"/>
            <a:ext cx="1473912" cy="6726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560872">
            <a:off x="12974228" y="6770882"/>
            <a:ext cx="1473912" cy="6726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80086" y="5583966"/>
            <a:ext cx="2155910" cy="317895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650848" y="9115737"/>
            <a:ext cx="16986305" cy="0"/>
          </a:xfrm>
          <a:prstGeom prst="line">
            <a:avLst/>
          </a:prstGeom>
          <a:ln w="19050" cap="rnd">
            <a:solidFill>
              <a:srgbClr val="D1E5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-3388989" y="620916"/>
            <a:ext cx="25065978" cy="344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Forum Bold"/>
              </a:rPr>
              <a:t>COVID-19 GALIMYBĖS - 2:</a:t>
            </a:r>
          </a:p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Forum Bold"/>
              </a:rPr>
              <a:t>SKAITMENIZAVIMAS</a:t>
            </a:r>
          </a:p>
          <a:p>
            <a:pPr algn="ctr">
              <a:lnSpc>
                <a:spcPts val="9099"/>
              </a:lnSpc>
              <a:spcBef>
                <a:spcPct val="0"/>
              </a:spcBef>
            </a:pPr>
            <a:endParaRPr lang="en-US" sz="6999">
              <a:solidFill>
                <a:srgbClr val="FFFFFF"/>
              </a:solidFill>
              <a:latin typeface="Forum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50848" y="3665424"/>
            <a:ext cx="1217926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8" lvl="1" indent="-388619">
              <a:lnSpc>
                <a:spcPts val="4679"/>
              </a:lnSpc>
              <a:buFont typeface="Arial"/>
              <a:buChar char="•"/>
            </a:pPr>
            <a:r>
              <a:rPr lang="en-US" sz="3599" dirty="0">
                <a:solidFill>
                  <a:srgbClr val="FFFFFF"/>
                </a:solidFill>
                <a:latin typeface="Forum Bold"/>
              </a:rPr>
              <a:t>„Turizmo </a:t>
            </a:r>
            <a:r>
              <a:rPr lang="en-US" sz="3599" dirty="0" err="1">
                <a:solidFill>
                  <a:srgbClr val="FFFFFF"/>
                </a:solidFill>
                <a:latin typeface="Forum Bold"/>
              </a:rPr>
              <a:t>inovacijos</a:t>
            </a:r>
            <a:r>
              <a:rPr lang="en-US" sz="3599" dirty="0">
                <a:solidFill>
                  <a:srgbClr val="FFFFFF"/>
                </a:solidFill>
                <a:latin typeface="Forum Bold"/>
              </a:rPr>
              <a:t>“ – 9 </a:t>
            </a:r>
            <a:r>
              <a:rPr lang="en-US" sz="3599" dirty="0" err="1">
                <a:solidFill>
                  <a:srgbClr val="FFFFFF"/>
                </a:solidFill>
                <a:latin typeface="Forum Bold"/>
              </a:rPr>
              <a:t>mln</a:t>
            </a:r>
            <a:r>
              <a:rPr lang="en-US" sz="3599" dirty="0">
                <a:solidFill>
                  <a:srgbClr val="FFFFFF"/>
                </a:solidFill>
                <a:latin typeface="Forum Bold"/>
              </a:rPr>
              <a:t>. 2020 m.</a:t>
            </a:r>
          </a:p>
          <a:p>
            <a:pPr marL="777238" lvl="1" indent="-388619">
              <a:lnSpc>
                <a:spcPts val="4679"/>
              </a:lnSpc>
              <a:buFont typeface="Arial"/>
              <a:buChar char="•"/>
            </a:pPr>
            <a:r>
              <a:rPr lang="en-US" sz="3599" dirty="0">
                <a:solidFill>
                  <a:srgbClr val="FFFFFF"/>
                </a:solidFill>
                <a:latin typeface="Forum Bold"/>
              </a:rPr>
              <a:t>„Turizmo </a:t>
            </a:r>
            <a:r>
              <a:rPr lang="en-US" sz="3599" dirty="0" err="1">
                <a:solidFill>
                  <a:srgbClr val="FFFFFF"/>
                </a:solidFill>
                <a:latin typeface="Forum Bold"/>
              </a:rPr>
              <a:t>paslaugų</a:t>
            </a:r>
            <a:r>
              <a:rPr lang="en-US" sz="3599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Forum Bold"/>
              </a:rPr>
              <a:t>ir</a:t>
            </a:r>
            <a:r>
              <a:rPr lang="en-US" sz="3599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Forum Bold"/>
              </a:rPr>
              <a:t>produktų</a:t>
            </a:r>
            <a:r>
              <a:rPr lang="en-US" sz="3599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99" dirty="0" err="1">
                <a:solidFill>
                  <a:srgbClr val="FFFFFF"/>
                </a:solidFill>
                <a:latin typeface="Forum Bold"/>
              </a:rPr>
              <a:t>inovacijos</a:t>
            </a:r>
            <a:r>
              <a:rPr lang="lt-LT" sz="3599" dirty="0">
                <a:solidFill>
                  <a:srgbClr val="FFFFFF"/>
                </a:solidFill>
                <a:latin typeface="Forum Bold"/>
              </a:rPr>
              <a:t>“</a:t>
            </a:r>
            <a:r>
              <a:rPr lang="en-US" sz="3599" dirty="0">
                <a:solidFill>
                  <a:srgbClr val="FFFFFF"/>
                </a:solidFill>
                <a:latin typeface="Forum Bold"/>
              </a:rPr>
              <a:t> - 750 </a:t>
            </a:r>
            <a:r>
              <a:rPr lang="en-US" sz="3599" dirty="0" err="1">
                <a:solidFill>
                  <a:srgbClr val="FFFFFF"/>
                </a:solidFill>
                <a:latin typeface="Forum Bold"/>
              </a:rPr>
              <a:t>tūkst</a:t>
            </a:r>
            <a:r>
              <a:rPr lang="en-US" sz="3599" dirty="0">
                <a:solidFill>
                  <a:srgbClr val="FFFFFF"/>
                </a:solidFill>
                <a:latin typeface="Forum Bold"/>
              </a:rPr>
              <a:t>. 2021 m.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-1164910" y="9229725"/>
            <a:ext cx="7678927" cy="7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  <a:spcBef>
                <a:spcPct val="0"/>
              </a:spcBef>
            </a:pPr>
            <a:r>
              <a:rPr lang="en-US" sz="2358">
                <a:solidFill>
                  <a:srgbClr val="D1E5FF"/>
                </a:solidFill>
                <a:latin typeface="Forum Bold"/>
              </a:rPr>
              <a:t>Privačios turizmo paslaugos</a:t>
            </a:r>
          </a:p>
          <a:p>
            <a:pPr algn="ctr">
              <a:lnSpc>
                <a:spcPts val="3066"/>
              </a:lnSpc>
              <a:spcBef>
                <a:spcPct val="0"/>
              </a:spcBef>
            </a:pPr>
            <a:endParaRPr lang="en-US" sz="2358">
              <a:solidFill>
                <a:srgbClr val="D1E5FF"/>
              </a:solidFill>
              <a:latin typeface="Forum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304536" y="9263754"/>
            <a:ext cx="7678927" cy="38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  <a:spcBef>
                <a:spcPct val="0"/>
              </a:spcBef>
            </a:pPr>
            <a:r>
              <a:rPr lang="en-US" sz="2358">
                <a:solidFill>
                  <a:srgbClr val="D1E5FF"/>
                </a:solidFill>
                <a:latin typeface="Forum Bold"/>
              </a:rPr>
              <a:t>Skaitmeninės platformos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40430" y="9263754"/>
            <a:ext cx="7678927" cy="38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  <a:spcBef>
                <a:spcPct val="0"/>
              </a:spcBef>
            </a:pPr>
            <a:r>
              <a:rPr lang="en-US" sz="2358">
                <a:solidFill>
                  <a:srgbClr val="D1E5FF"/>
                </a:solidFill>
                <a:latin typeface="Forum Bold"/>
              </a:rPr>
              <a:t>Vartotojas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 b="28379"/>
          <a:stretch>
            <a:fillRect/>
          </a:stretch>
        </p:blipFill>
        <p:spPr>
          <a:xfrm>
            <a:off x="16899193" y="9292329"/>
            <a:ext cx="1388807" cy="9946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00" y="-654246"/>
            <a:ext cx="20907825" cy="115954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01000" y="4156728"/>
            <a:ext cx="6930552" cy="46749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83378" y="793749"/>
            <a:ext cx="12121244" cy="228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Forum Bold"/>
              </a:rPr>
              <a:t>COVID-19 GALIMYBĖS - 3: </a:t>
            </a:r>
          </a:p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999">
                <a:solidFill>
                  <a:srgbClr val="FFFFFF"/>
                </a:solidFill>
                <a:latin typeface="Forum Bold"/>
              </a:rPr>
              <a:t>HIBRIDINĖS KONFERENCIJOS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r="7812" b="28379"/>
          <a:stretch>
            <a:fillRect/>
          </a:stretch>
        </p:blipFill>
        <p:spPr>
          <a:xfrm>
            <a:off x="16414793" y="8831700"/>
            <a:ext cx="1873207" cy="14553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5F6AE91F-A65A-435E-8D19-3CD063150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7487" y="5143500"/>
            <a:ext cx="5057775" cy="45624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84099" y="-1683489"/>
            <a:ext cx="22635253" cy="13105858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314246" y="1837001"/>
            <a:ext cx="8336947" cy="6968702"/>
            <a:chOff x="0" y="0"/>
            <a:chExt cx="4983480" cy="4165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09" y="2160270"/>
                    <a:pt x="3896359" y="2302510"/>
                    <a:pt x="4067809" y="2602230"/>
                  </a:cubicBezTo>
                  <a:cubicBezTo>
                    <a:pt x="4150359" y="2747010"/>
                    <a:pt x="4258309" y="2820670"/>
                    <a:pt x="4262119" y="3002280"/>
                  </a:cubicBezTo>
                  <a:cubicBezTo>
                    <a:pt x="4268469" y="3300730"/>
                    <a:pt x="3977639" y="3577590"/>
                    <a:pt x="3675379" y="3503930"/>
                  </a:cubicBezTo>
                  <a:cubicBezTo>
                    <a:pt x="3590289" y="3483610"/>
                    <a:pt x="3510279" y="3441700"/>
                    <a:pt x="3430269" y="3408680"/>
                  </a:cubicBezTo>
                  <a:cubicBezTo>
                    <a:pt x="3075939" y="3260090"/>
                    <a:pt x="2683509" y="3318510"/>
                    <a:pt x="2367279" y="3531870"/>
                  </a:cubicBezTo>
                  <a:cubicBezTo>
                    <a:pt x="2100579" y="3710941"/>
                    <a:pt x="1904999" y="3990341"/>
                    <a:pt x="1581149" y="4075430"/>
                  </a:cubicBezTo>
                  <a:cubicBezTo>
                    <a:pt x="1236979" y="4165600"/>
                    <a:pt x="855979" y="4089400"/>
                    <a:pt x="582929" y="3858260"/>
                  </a:cubicBezTo>
                  <a:cubicBezTo>
                    <a:pt x="349249" y="3657600"/>
                    <a:pt x="199389" y="3355340"/>
                    <a:pt x="201929" y="3048000"/>
                  </a:cubicBezTo>
                  <a:cubicBezTo>
                    <a:pt x="204469" y="2724150"/>
                    <a:pt x="365759" y="2429510"/>
                    <a:pt x="425449" y="2115820"/>
                  </a:cubicBezTo>
                  <a:cubicBezTo>
                    <a:pt x="459739" y="1931670"/>
                    <a:pt x="459739" y="1732280"/>
                    <a:pt x="393699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4"/>
              <a:stretch>
                <a:fillRect l="-20765" t="-14502" r="-29510" b="-6760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812" b="28379"/>
          <a:stretch>
            <a:fillRect/>
          </a:stretch>
        </p:blipFill>
        <p:spPr>
          <a:xfrm>
            <a:off x="16414793" y="8767603"/>
            <a:ext cx="1873207" cy="14553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788022" y="3525154"/>
            <a:ext cx="10023320" cy="3592394"/>
            <a:chOff x="0" y="0"/>
            <a:chExt cx="13364426" cy="4789858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3364426" cy="3895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19"/>
                </a:lnSpc>
              </a:pPr>
              <a:r>
                <a:rPr lang="en-US" sz="9599" dirty="0">
                  <a:solidFill>
                    <a:srgbClr val="FFFFFF"/>
                  </a:solidFill>
                  <a:latin typeface="Forum"/>
                </a:rPr>
                <a:t>KAS YRA TURIZMO POLITIKA?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199097"/>
              <a:ext cx="13364426" cy="590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89401" y="5609937"/>
            <a:ext cx="7315200" cy="39635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0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46921" y="-134625"/>
            <a:ext cx="19401693" cy="107601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56198" y="819462"/>
            <a:ext cx="10502802" cy="2288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999" dirty="0">
                <a:solidFill>
                  <a:srgbClr val="FFFFFF"/>
                </a:solidFill>
                <a:latin typeface="Forum Bold"/>
              </a:rPr>
              <a:t>COVID-19 GALIMYBĖS - 4:</a:t>
            </a:r>
          </a:p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999" dirty="0">
                <a:solidFill>
                  <a:srgbClr val="FFFFFF"/>
                </a:solidFill>
                <a:latin typeface="Forum Bold"/>
              </a:rPr>
              <a:t> SVEIKATOS TURIZMAS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5571" y="3350730"/>
            <a:ext cx="9463355" cy="5397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3"/>
              </a:lnSpc>
            </a:pPr>
            <a:r>
              <a:rPr lang="en-US" sz="3586" b="1" dirty="0" err="1">
                <a:solidFill>
                  <a:srgbClr val="FFFFFF"/>
                </a:solidFill>
                <a:latin typeface="Forum Bold"/>
              </a:rPr>
              <a:t>Kurortol</a:t>
            </a:r>
            <a:r>
              <a:rPr lang="lt-LT" sz="3586" b="1" dirty="0">
                <a:solidFill>
                  <a:srgbClr val="FFFFFF"/>
                </a:solidFill>
                <a:latin typeface="Forum Bold"/>
              </a:rPr>
              <a:t>o</a:t>
            </a:r>
            <a:r>
              <a:rPr lang="en-US" sz="3586" b="1" dirty="0" err="1">
                <a:solidFill>
                  <a:srgbClr val="FFFFFF"/>
                </a:solidFill>
                <a:latin typeface="Forum Bold"/>
              </a:rPr>
              <a:t>giniai</a:t>
            </a:r>
            <a:r>
              <a:rPr lang="en-US" sz="3586" b="1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b="1" dirty="0" err="1">
                <a:solidFill>
                  <a:srgbClr val="FFFFFF"/>
                </a:solidFill>
                <a:latin typeface="Forum Bold"/>
              </a:rPr>
              <a:t>tyrimai</a:t>
            </a:r>
            <a:r>
              <a:rPr lang="en-US" sz="3586" b="1" dirty="0">
                <a:solidFill>
                  <a:srgbClr val="FFFFFF"/>
                </a:solidFill>
                <a:latin typeface="Forum Bold"/>
              </a:rPr>
              <a:t>: </a:t>
            </a:r>
          </a:p>
          <a:p>
            <a:pPr>
              <a:lnSpc>
                <a:spcPts val="4663"/>
              </a:lnSpc>
            </a:pPr>
            <a:r>
              <a:rPr lang="lt-LT" sz="3586" dirty="0">
                <a:solidFill>
                  <a:srgbClr val="FFFFFF"/>
                </a:solidFill>
                <a:latin typeface="Forum Bold"/>
              </a:rPr>
              <a:t>g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amtinių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veiksnių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naudojimo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gydymui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efektyvumo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,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naudos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žmogaus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sveikatai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mokslinis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pagrindimas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,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gydomųjų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veiksnių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veikimo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mechanizmo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ištyrimas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,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jų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naudojimo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pagrindimas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,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metodinių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rekomendacijų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pateikimas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,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sveikatinimo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metodikų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dirty="0" err="1">
                <a:solidFill>
                  <a:srgbClr val="FFFFFF"/>
                </a:solidFill>
                <a:latin typeface="Forum Bold"/>
              </a:rPr>
              <a:t>sukūrimas</a:t>
            </a:r>
            <a:r>
              <a:rPr lang="en-US" sz="3586" dirty="0">
                <a:solidFill>
                  <a:srgbClr val="FFFFFF"/>
                </a:solidFill>
                <a:latin typeface="Forum Bold"/>
              </a:rPr>
              <a:t>. </a:t>
            </a:r>
          </a:p>
          <a:p>
            <a:pPr>
              <a:lnSpc>
                <a:spcPts val="4663"/>
              </a:lnSpc>
            </a:pPr>
            <a:endParaRPr lang="en-US" sz="3586" dirty="0">
              <a:solidFill>
                <a:srgbClr val="FFFFFF"/>
              </a:solidFill>
              <a:latin typeface="Forum Bold"/>
            </a:endParaRPr>
          </a:p>
          <a:p>
            <a:pPr>
              <a:lnSpc>
                <a:spcPts val="4663"/>
              </a:lnSpc>
            </a:pPr>
            <a:r>
              <a:rPr lang="en-US" sz="3586" b="1" dirty="0" err="1">
                <a:solidFill>
                  <a:srgbClr val="FFFFFF"/>
                </a:solidFill>
                <a:latin typeface="Forum Bold"/>
              </a:rPr>
              <a:t>Nauja</a:t>
            </a:r>
            <a:r>
              <a:rPr lang="en-US" sz="3586" b="1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b="1" dirty="0" err="1">
                <a:solidFill>
                  <a:srgbClr val="FFFFFF"/>
                </a:solidFill>
                <a:latin typeface="Forum Bold"/>
              </a:rPr>
              <a:t>paslauga</a:t>
            </a:r>
            <a:r>
              <a:rPr lang="en-US" sz="3586" b="1" dirty="0">
                <a:solidFill>
                  <a:srgbClr val="FFFFFF"/>
                </a:solidFill>
                <a:latin typeface="Forum Bold"/>
              </a:rPr>
              <a:t> - </a:t>
            </a:r>
            <a:r>
              <a:rPr lang="en-US" sz="3586" b="1" dirty="0" err="1">
                <a:solidFill>
                  <a:srgbClr val="FFFFFF"/>
                </a:solidFill>
                <a:latin typeface="Forum Bold"/>
              </a:rPr>
              <a:t>pokovidinė</a:t>
            </a:r>
            <a:r>
              <a:rPr lang="en-US" sz="3586" b="1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86" b="1" dirty="0" err="1">
                <a:solidFill>
                  <a:srgbClr val="FFFFFF"/>
                </a:solidFill>
                <a:latin typeface="Forum Bold"/>
              </a:rPr>
              <a:t>reabilitacija</a:t>
            </a:r>
            <a:r>
              <a:rPr lang="en-US" sz="3586" b="1" dirty="0">
                <a:solidFill>
                  <a:srgbClr val="FFFFFF"/>
                </a:solidFill>
                <a:latin typeface="Forum Bold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7812" b="28379"/>
          <a:stretch>
            <a:fillRect/>
          </a:stretch>
        </p:blipFill>
        <p:spPr>
          <a:xfrm>
            <a:off x="16414793" y="8831700"/>
            <a:ext cx="1873207" cy="1455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72018" y="2707855"/>
            <a:ext cx="27087311" cy="82497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38703" y="3780636"/>
            <a:ext cx="3149293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69353" y="3780636"/>
            <a:ext cx="3149293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2221" y="3780636"/>
            <a:ext cx="3149293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725009" y="962025"/>
            <a:ext cx="19738018" cy="397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6300" dirty="0" err="1">
                <a:solidFill>
                  <a:srgbClr val="FFFFFF"/>
                </a:solidFill>
                <a:latin typeface="Forum" panose="020B0604020202020204" charset="0"/>
              </a:rPr>
              <a:t>Lietuva</a:t>
            </a:r>
            <a:r>
              <a:rPr lang="en-US" sz="6300" dirty="0">
                <a:solidFill>
                  <a:srgbClr val="FFFFFF"/>
                </a:solidFill>
                <a:latin typeface="Forum" panose="020B0604020202020204" charset="0"/>
              </a:rPr>
              <a:t> - </a:t>
            </a:r>
            <a:r>
              <a:rPr lang="en-US" sz="6300" dirty="0" err="1">
                <a:solidFill>
                  <a:srgbClr val="FFFFFF"/>
                </a:solidFill>
                <a:latin typeface="Forum" panose="020B0604020202020204" charset="0"/>
              </a:rPr>
              <a:t>turizmo</a:t>
            </a:r>
            <a:r>
              <a:rPr lang="en-US" sz="6300" dirty="0">
                <a:solidFill>
                  <a:srgbClr val="FFFFFF"/>
                </a:solidFill>
                <a:latin typeface="Forum" panose="020B0604020202020204" charset="0"/>
              </a:rPr>
              <a:t> </a:t>
            </a:r>
            <a:r>
              <a:rPr lang="en-US" sz="6300" dirty="0" err="1">
                <a:solidFill>
                  <a:srgbClr val="FFFFFF"/>
                </a:solidFill>
                <a:latin typeface="Forum" panose="020B0604020202020204" charset="0"/>
              </a:rPr>
              <a:t>šalis</a:t>
            </a:r>
            <a:r>
              <a:rPr lang="en-US" sz="6300" dirty="0">
                <a:solidFill>
                  <a:srgbClr val="FFFFFF"/>
                </a:solidFill>
                <a:latin typeface="Forum" panose="020B0604020202020204" charset="0"/>
              </a:rPr>
              <a:t>: </a:t>
            </a:r>
            <a:r>
              <a:rPr lang="en-US" sz="6300" dirty="0" err="1">
                <a:solidFill>
                  <a:srgbClr val="FFFFFF"/>
                </a:solidFill>
                <a:latin typeface="Forum" panose="020B0604020202020204" charset="0"/>
              </a:rPr>
              <a:t>mitas</a:t>
            </a:r>
            <a:r>
              <a:rPr lang="en-US" sz="6300" dirty="0">
                <a:solidFill>
                  <a:srgbClr val="FFFFFF"/>
                </a:solidFill>
                <a:latin typeface="Forum" panose="020B0604020202020204" charset="0"/>
              </a:rPr>
              <a:t> </a:t>
            </a:r>
            <a:r>
              <a:rPr lang="en-US" sz="6300" dirty="0" err="1">
                <a:solidFill>
                  <a:srgbClr val="FFFFFF"/>
                </a:solidFill>
                <a:latin typeface="Forum" panose="020B0604020202020204" charset="0"/>
              </a:rPr>
              <a:t>ar</a:t>
            </a:r>
            <a:r>
              <a:rPr lang="en-US" sz="6300" dirty="0">
                <a:solidFill>
                  <a:srgbClr val="FFFFFF"/>
                </a:solidFill>
                <a:latin typeface="Forum" panose="020B0604020202020204" charset="0"/>
              </a:rPr>
              <a:t> </a:t>
            </a:r>
            <a:r>
              <a:rPr lang="en-US" sz="6300" dirty="0" err="1">
                <a:solidFill>
                  <a:srgbClr val="FFFFFF"/>
                </a:solidFill>
                <a:latin typeface="Forum" panose="020B0604020202020204" charset="0"/>
              </a:rPr>
              <a:t>realybė</a:t>
            </a:r>
            <a:r>
              <a:rPr lang="en-US" sz="6300" dirty="0">
                <a:solidFill>
                  <a:srgbClr val="FFFFFF"/>
                </a:solidFill>
                <a:latin typeface="Forum" panose="020B0604020202020204" charset="0"/>
              </a:rPr>
              <a:t>?</a:t>
            </a:r>
          </a:p>
          <a:p>
            <a:pPr algn="ctr">
              <a:lnSpc>
                <a:spcPts val="8189"/>
              </a:lnSpc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  <a:latin typeface="Arimo Bold"/>
            </a:endParaRPr>
          </a:p>
          <a:p>
            <a:pPr algn="ctr">
              <a:lnSpc>
                <a:spcPts val="8189"/>
              </a:lnSpc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  <a:latin typeface="Arimo Bold"/>
            </a:endParaRPr>
          </a:p>
          <a:p>
            <a:pPr algn="ctr">
              <a:lnSpc>
                <a:spcPts val="8189"/>
              </a:lnSpc>
              <a:spcBef>
                <a:spcPct val="0"/>
              </a:spcBef>
            </a:pPr>
            <a:endParaRPr lang="en-US" sz="1200" dirty="0">
              <a:solidFill>
                <a:srgbClr val="FFFFFF"/>
              </a:solidFill>
              <a:latin typeface="Arimo Bold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569353" y="9324974"/>
            <a:ext cx="3517048" cy="351660"/>
            <a:chOff x="0" y="648174"/>
            <a:chExt cx="3917800" cy="468880"/>
          </a:xfrm>
        </p:grpSpPr>
        <p:sp>
          <p:nvSpPr>
            <p:cNvPr id="8" name="TextBox 8"/>
            <p:cNvSpPr txBox="1"/>
            <p:nvPr/>
          </p:nvSpPr>
          <p:spPr>
            <a:xfrm>
              <a:off x="0" y="648174"/>
              <a:ext cx="3917800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2100" dirty="0">
                  <a:solidFill>
                    <a:srgbClr val="FFFFFF"/>
                  </a:solidFill>
                  <a:latin typeface="TT Drugs Bold"/>
                </a:rPr>
                <a:t>vincas</a:t>
              </a:r>
              <a:r>
                <a:rPr lang="lt-LT" sz="2100" dirty="0">
                  <a:solidFill>
                    <a:srgbClr val="FFFFFF"/>
                  </a:solidFill>
                  <a:latin typeface="TT Drugs Bold"/>
                </a:rPr>
                <a:t>.</a:t>
              </a:r>
              <a:r>
                <a:rPr lang="en-US" sz="2100" dirty="0" err="1">
                  <a:solidFill>
                    <a:srgbClr val="FFFFFF"/>
                  </a:solidFill>
                  <a:latin typeface="TT Drugs Bold"/>
                </a:rPr>
                <a:t>jurgutis@eimin.lt</a:t>
              </a:r>
              <a:endParaRPr lang="en-US" sz="2100" dirty="0">
                <a:solidFill>
                  <a:srgbClr val="FFFFFF"/>
                </a:solidFill>
                <a:latin typeface="TT Drugs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45" y="761454"/>
              <a:ext cx="3884910" cy="35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60"/>
                </a:lnSpc>
              </a:pPr>
              <a:endParaRPr lang="en-US" sz="1800" dirty="0">
                <a:solidFill>
                  <a:srgbClr val="FFFFFF"/>
                </a:solidFill>
                <a:latin typeface="TT Drug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r="7812" b="28379"/>
          <a:stretch>
            <a:fillRect/>
          </a:stretch>
        </p:blipFill>
        <p:spPr>
          <a:xfrm>
            <a:off x="16414793" y="8831700"/>
            <a:ext cx="1873207" cy="1455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18682" y="6184773"/>
            <a:ext cx="7917043" cy="7890069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653475" y="1920231"/>
            <a:ext cx="7120686" cy="6446538"/>
            <a:chOff x="0" y="0"/>
            <a:chExt cx="5580380" cy="5052060"/>
          </a:xfrm>
        </p:grpSpPr>
        <p:sp>
          <p:nvSpPr>
            <p:cNvPr id="4" name="Freeform 4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5176" r="-15176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817909" y="4229602"/>
            <a:ext cx="12470091" cy="3903199"/>
            <a:chOff x="0" y="-9525"/>
            <a:chExt cx="16626788" cy="5204265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6626788" cy="2496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320"/>
                </a:lnSpc>
              </a:pPr>
              <a:r>
                <a:rPr lang="en-US" sz="6100" dirty="0">
                  <a:solidFill>
                    <a:srgbClr val="0F2A37"/>
                  </a:solidFill>
                  <a:latin typeface="Forum"/>
                </a:rPr>
                <a:t>2019 M. TURIZMO I</a:t>
              </a:r>
              <a:r>
                <a:rPr lang="lt-LT" sz="6100" dirty="0">
                  <a:solidFill>
                    <a:srgbClr val="0F2A37"/>
                  </a:solidFill>
                  <a:latin typeface="Forum"/>
                </a:rPr>
                <a:t>ŠŠŪKIS PASAULYJE – PER DAUG TURISTŲ </a:t>
              </a:r>
              <a:endParaRPr lang="en-US" sz="100" dirty="0">
                <a:solidFill>
                  <a:srgbClr val="0F2A37"/>
                </a:solidFill>
                <a:latin typeface="Arimo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35359"/>
              <a:ext cx="16626788" cy="590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678485"/>
              <a:ext cx="16626788" cy="516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96806">
            <a:off x="-1814263" y="3834819"/>
            <a:ext cx="8632651" cy="89457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16803">
            <a:off x="1467894" y="-2128150"/>
            <a:ext cx="6599197" cy="68385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11361" y="-3479972"/>
            <a:ext cx="7917043" cy="78900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b="28379"/>
          <a:stretch>
            <a:fillRect/>
          </a:stretch>
        </p:blipFill>
        <p:spPr>
          <a:xfrm>
            <a:off x="16394949" y="8831700"/>
            <a:ext cx="2031958" cy="1455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63641" y="-5410873"/>
            <a:ext cx="20247151" cy="11723142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167026" y="692299"/>
            <a:ext cx="11525888" cy="4981968"/>
            <a:chOff x="0" y="0"/>
            <a:chExt cx="12407900" cy="5363210"/>
          </a:xfrm>
        </p:grpSpPr>
        <p:sp>
          <p:nvSpPr>
            <p:cNvPr id="4" name="Freeform 4"/>
            <p:cNvSpPr/>
            <p:nvPr/>
          </p:nvSpPr>
          <p:spPr>
            <a:xfrm>
              <a:off x="-1188720" y="-1299210"/>
              <a:ext cx="14579600" cy="7821930"/>
            </a:xfrm>
            <a:custGeom>
              <a:avLst/>
              <a:gdLst/>
              <a:ahLst/>
              <a:cxnLst/>
              <a:rect l="l" t="t" r="r" b="b"/>
              <a:pathLst>
                <a:path w="14579600" h="7821930">
                  <a:moveTo>
                    <a:pt x="1446530" y="2216150"/>
                  </a:moveTo>
                  <a:cubicBezTo>
                    <a:pt x="2578100" y="0"/>
                    <a:pt x="6996430" y="2960370"/>
                    <a:pt x="8751570" y="1879600"/>
                  </a:cubicBezTo>
                  <a:cubicBezTo>
                    <a:pt x="11271250" y="328930"/>
                    <a:pt x="14579600" y="2044700"/>
                    <a:pt x="13321030" y="5191760"/>
                  </a:cubicBezTo>
                  <a:cubicBezTo>
                    <a:pt x="12679680" y="6795770"/>
                    <a:pt x="9763759" y="5523230"/>
                    <a:pt x="8426450" y="6164580"/>
                  </a:cubicBezTo>
                  <a:cubicBezTo>
                    <a:pt x="4964430" y="7821930"/>
                    <a:pt x="0" y="5048250"/>
                    <a:pt x="1446531" y="2216150"/>
                  </a:cubicBezTo>
                  <a:close/>
                </a:path>
              </a:pathLst>
            </a:custGeom>
            <a:blipFill>
              <a:blip r:embed="rId4"/>
              <a:stretch>
                <a:fillRect t="-27220" b="-27220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63641" y="0"/>
            <a:ext cx="422102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239623">
            <a:off x="15316924" y="-1365101"/>
            <a:ext cx="5493058" cy="41148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40897" y="7187412"/>
            <a:ext cx="9694267" cy="273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</a:pPr>
            <a:r>
              <a:rPr lang="en-US" sz="6600" dirty="0">
                <a:solidFill>
                  <a:srgbClr val="0F2A37"/>
                </a:solidFill>
                <a:latin typeface="Forum" panose="020B0604020202020204" charset="0"/>
              </a:rPr>
              <a:t>LIETUVAI IRGI PER DAUG? </a:t>
            </a:r>
          </a:p>
          <a:p>
            <a:pPr>
              <a:lnSpc>
                <a:spcPts val="7920"/>
              </a:lnSpc>
            </a:pPr>
            <a:r>
              <a:rPr lang="en-US" sz="3000" dirty="0">
                <a:solidFill>
                  <a:srgbClr val="0F2A37"/>
                </a:solidFill>
                <a:latin typeface="Forum" panose="020B0604020202020204" charset="0"/>
              </a:rPr>
              <a:t> 2019 M. AUGIMAS + 10,6 %  </a:t>
            </a:r>
          </a:p>
          <a:p>
            <a:pPr>
              <a:lnSpc>
                <a:spcPts val="7200"/>
              </a:lnSpc>
            </a:pPr>
            <a:endParaRPr lang="en-US" sz="600" dirty="0">
              <a:solidFill>
                <a:srgbClr val="0F2A37"/>
              </a:solidFill>
              <a:latin typeface="Arim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736626" y="6531945"/>
            <a:ext cx="7952263" cy="4244634"/>
            <a:chOff x="0" y="0"/>
            <a:chExt cx="10603018" cy="5659512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"/>
              <a:ext cx="10603018" cy="4857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3000" dirty="0">
                  <a:solidFill>
                    <a:srgbClr val="0F2A37"/>
                  </a:solidFill>
                  <a:latin typeface="Forum" panose="020B0604020202020204" charset="0"/>
                </a:rPr>
                <a:t>1,93 </a:t>
              </a:r>
              <a:r>
                <a:rPr lang="en-US" sz="3000" dirty="0" err="1">
                  <a:solidFill>
                    <a:srgbClr val="0F2A37"/>
                  </a:solidFill>
                  <a:latin typeface="Forum" panose="020B0604020202020204" charset="0"/>
                </a:rPr>
                <a:t>mln</a:t>
              </a:r>
              <a:r>
                <a:rPr lang="en-US" sz="3000" dirty="0">
                  <a:solidFill>
                    <a:srgbClr val="0F2A37"/>
                  </a:solidFill>
                  <a:latin typeface="Forum" panose="020B0604020202020204" charset="0"/>
                </a:rPr>
                <a:t>. </a:t>
              </a:r>
              <a:r>
                <a:rPr lang="en-US" sz="3000" dirty="0" err="1">
                  <a:solidFill>
                    <a:srgbClr val="0F2A37"/>
                  </a:solidFill>
                  <a:latin typeface="Forum" panose="020B0604020202020204" charset="0"/>
                </a:rPr>
                <a:t>užsienio</a:t>
              </a:r>
              <a:r>
                <a:rPr lang="en-US" sz="3000" dirty="0">
                  <a:solidFill>
                    <a:srgbClr val="0F2A37"/>
                  </a:solidFill>
                  <a:latin typeface="Forum" panose="020B0604020202020204" charset="0"/>
                </a:rPr>
                <a:t> </a:t>
              </a:r>
              <a:r>
                <a:rPr lang="en-US" sz="3000" dirty="0" err="1">
                  <a:solidFill>
                    <a:srgbClr val="0F2A37"/>
                  </a:solidFill>
                  <a:latin typeface="Forum" panose="020B0604020202020204" charset="0"/>
                </a:rPr>
                <a:t>turistų</a:t>
              </a:r>
              <a:r>
                <a:rPr lang="en-US" sz="3000" dirty="0">
                  <a:solidFill>
                    <a:srgbClr val="0F2A37"/>
                  </a:solidFill>
                  <a:latin typeface="Forum" panose="020B0604020202020204" charset="0"/>
                </a:rPr>
                <a:t> </a:t>
              </a:r>
            </a:p>
            <a:p>
              <a:pPr>
                <a:lnSpc>
                  <a:spcPts val="3640"/>
                </a:lnSpc>
              </a:pPr>
              <a:r>
                <a:rPr lang="en-US" sz="3000" dirty="0">
                  <a:solidFill>
                    <a:srgbClr val="0F2A37"/>
                  </a:solidFill>
                  <a:latin typeface="Forum" panose="020B0604020202020204" charset="0"/>
                </a:rPr>
                <a:t>+ 11 %</a:t>
              </a:r>
            </a:p>
            <a:p>
              <a:pPr>
                <a:lnSpc>
                  <a:spcPts val="3640"/>
                </a:lnSpc>
              </a:pPr>
              <a:endParaRPr lang="en-US" sz="3000" dirty="0">
                <a:solidFill>
                  <a:srgbClr val="0F2A37"/>
                </a:solidFill>
                <a:latin typeface="Forum" panose="020B0604020202020204" charset="0"/>
              </a:endParaRPr>
            </a:p>
            <a:p>
              <a:pPr>
                <a:lnSpc>
                  <a:spcPts val="3640"/>
                </a:lnSpc>
              </a:pPr>
              <a:endParaRPr lang="en-US" sz="3000" dirty="0">
                <a:solidFill>
                  <a:srgbClr val="0F2A37"/>
                </a:solidFill>
                <a:latin typeface="Forum" panose="020B0604020202020204" charset="0"/>
              </a:endParaRPr>
            </a:p>
            <a:p>
              <a:pPr>
                <a:lnSpc>
                  <a:spcPts val="3640"/>
                </a:lnSpc>
              </a:pPr>
              <a:r>
                <a:rPr lang="en-US" sz="3000" dirty="0">
                  <a:solidFill>
                    <a:srgbClr val="0F2A37"/>
                  </a:solidFill>
                  <a:latin typeface="Forum" panose="020B0604020202020204" charset="0"/>
                </a:rPr>
                <a:t>2,06 </a:t>
              </a:r>
              <a:r>
                <a:rPr lang="en-US" sz="3000" dirty="0" err="1">
                  <a:solidFill>
                    <a:srgbClr val="0F2A37"/>
                  </a:solidFill>
                  <a:latin typeface="Forum" panose="020B0604020202020204" charset="0"/>
                </a:rPr>
                <a:t>mln</a:t>
              </a:r>
              <a:r>
                <a:rPr lang="en-US" sz="3000" dirty="0">
                  <a:solidFill>
                    <a:srgbClr val="0F2A37"/>
                  </a:solidFill>
                  <a:latin typeface="Forum" panose="020B0604020202020204" charset="0"/>
                </a:rPr>
                <a:t>. </a:t>
              </a:r>
              <a:r>
                <a:rPr lang="en-US" sz="3000" dirty="0" err="1">
                  <a:solidFill>
                    <a:srgbClr val="0F2A37"/>
                  </a:solidFill>
                  <a:latin typeface="Forum" panose="020B0604020202020204" charset="0"/>
                </a:rPr>
                <a:t>Lietuvos</a:t>
              </a:r>
              <a:r>
                <a:rPr lang="en-US" sz="3000" dirty="0">
                  <a:solidFill>
                    <a:srgbClr val="0F2A37"/>
                  </a:solidFill>
                  <a:latin typeface="Forum" panose="020B0604020202020204" charset="0"/>
                </a:rPr>
                <a:t> </a:t>
              </a:r>
              <a:r>
                <a:rPr lang="en-US" sz="3000" dirty="0" err="1">
                  <a:solidFill>
                    <a:srgbClr val="0F2A37"/>
                  </a:solidFill>
                  <a:latin typeface="Forum" panose="020B0604020202020204" charset="0"/>
                </a:rPr>
                <a:t>gyventojų</a:t>
              </a:r>
              <a:endParaRPr lang="en-US" sz="3000" dirty="0">
                <a:solidFill>
                  <a:srgbClr val="0F2A37"/>
                </a:solidFill>
                <a:latin typeface="Forum" panose="020B0604020202020204" charset="0"/>
              </a:endParaRPr>
            </a:p>
            <a:p>
              <a:pPr>
                <a:lnSpc>
                  <a:spcPts val="3640"/>
                </a:lnSpc>
              </a:pPr>
              <a:r>
                <a:rPr lang="en-US" sz="3000" dirty="0">
                  <a:solidFill>
                    <a:srgbClr val="0F2A37"/>
                  </a:solidFill>
                  <a:latin typeface="Forum" panose="020B0604020202020204" charset="0"/>
                </a:rPr>
                <a:t>+ 10,3 %</a:t>
              </a:r>
            </a:p>
            <a:p>
              <a:pPr>
                <a:lnSpc>
                  <a:spcPts val="3640"/>
                </a:lnSpc>
              </a:pPr>
              <a:endParaRPr lang="en-US" sz="2800" dirty="0">
                <a:solidFill>
                  <a:srgbClr val="0F2A37"/>
                </a:solidFill>
                <a:latin typeface="TT Drugs Bold"/>
              </a:endParaRPr>
            </a:p>
            <a:p>
              <a:pPr>
                <a:lnSpc>
                  <a:spcPts val="3640"/>
                </a:lnSpc>
              </a:pPr>
              <a:endParaRPr lang="en-US" sz="2800" dirty="0">
                <a:solidFill>
                  <a:srgbClr val="0F2A37"/>
                </a:solidFill>
                <a:latin typeface="TT Drugs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150877"/>
              <a:ext cx="10603018" cy="508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b="28379"/>
          <a:stretch>
            <a:fillRect/>
          </a:stretch>
        </p:blipFill>
        <p:spPr>
          <a:xfrm>
            <a:off x="16414793" y="8831700"/>
            <a:ext cx="2031958" cy="1455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86797" y="-1703392"/>
            <a:ext cx="14573795" cy="8438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85719" y="6409396"/>
            <a:ext cx="3329892" cy="3877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22651" y="4420103"/>
            <a:ext cx="1587553" cy="15009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10204" y="4158696"/>
            <a:ext cx="818743" cy="7740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24662" y="5655721"/>
            <a:ext cx="1008571" cy="9535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15612" y="2702880"/>
            <a:ext cx="1678586" cy="17172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90685" y="6438832"/>
            <a:ext cx="1119519" cy="114528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56200" y="1295576"/>
            <a:ext cx="7487800" cy="6799739"/>
            <a:chOff x="0" y="-28575"/>
            <a:chExt cx="9983733" cy="906631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704549"/>
              <a:ext cx="9983733" cy="1203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80"/>
                </a:lnSpc>
              </a:pPr>
              <a:r>
                <a:rPr lang="en-US" sz="5600" dirty="0">
                  <a:solidFill>
                    <a:srgbClr val="FFFFFF"/>
                  </a:solidFill>
                  <a:latin typeface="Forum"/>
                </a:rPr>
                <a:t>COVID-19 „REFORMA“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232125"/>
              <a:ext cx="9983733" cy="363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Kritęs</a:t>
              </a:r>
              <a:r>
                <a:rPr lang="en-US" sz="280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turistų</a:t>
              </a:r>
              <a:r>
                <a:rPr lang="en-US" sz="280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srautų</a:t>
              </a:r>
              <a:r>
                <a:rPr lang="en-US" sz="280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skaičius</a:t>
              </a:r>
              <a:r>
                <a:rPr lang="en-US" sz="280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prilygsta</a:t>
              </a:r>
              <a:r>
                <a:rPr lang="en-US" sz="2800" dirty="0">
                  <a:solidFill>
                    <a:srgbClr val="FFFFFF"/>
                  </a:solidFill>
                  <a:latin typeface="TT Drugs Bold"/>
                </a:rPr>
                <a:t> 2012 m. </a:t>
              </a: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rezultatams</a:t>
              </a:r>
              <a:endParaRPr lang="en-US" sz="2800" dirty="0">
                <a:solidFill>
                  <a:srgbClr val="FFFFFF"/>
                </a:solidFill>
                <a:latin typeface="TT Drugs Bold"/>
              </a:endParaRPr>
            </a:p>
            <a:p>
              <a:pPr>
                <a:lnSpc>
                  <a:spcPts val="3640"/>
                </a:lnSpc>
              </a:pPr>
              <a:endParaRPr lang="en-US" sz="2800" dirty="0">
                <a:solidFill>
                  <a:srgbClr val="FFFFFF"/>
                </a:solidFill>
                <a:latin typeface="TT Drugs Bold"/>
              </a:endParaRPr>
            </a:p>
            <a:p>
              <a:pPr>
                <a:lnSpc>
                  <a:spcPts val="3640"/>
                </a:lnSpc>
              </a:pP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Bendras</a:t>
              </a:r>
              <a:r>
                <a:rPr lang="en-US" sz="280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turistų</a:t>
              </a:r>
              <a:r>
                <a:rPr lang="en-US" sz="280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srautas</a:t>
              </a:r>
              <a:r>
                <a:rPr lang="en-US" sz="2800" dirty="0">
                  <a:solidFill>
                    <a:srgbClr val="FFFFFF"/>
                  </a:solidFill>
                  <a:latin typeface="TT Drugs Bold"/>
                </a:rPr>
                <a:t> 2020 m. </a:t>
              </a: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Lietuvoje</a:t>
              </a:r>
              <a:r>
                <a:rPr lang="en-US" sz="2800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800" dirty="0" err="1">
                  <a:solidFill>
                    <a:srgbClr val="FFFFFF"/>
                  </a:solidFill>
                  <a:latin typeface="TT Drugs Bold"/>
                </a:rPr>
                <a:t>smuko</a:t>
              </a:r>
              <a:r>
                <a:rPr lang="en-US" sz="2800" dirty="0">
                  <a:solidFill>
                    <a:srgbClr val="FFFFFF"/>
                  </a:solidFill>
                  <a:latin typeface="TT Drugs Bold"/>
                </a:rPr>
                <a:t> 46 proc.</a:t>
              </a:r>
            </a:p>
            <a:p>
              <a:pPr>
                <a:lnSpc>
                  <a:spcPts val="3640"/>
                </a:lnSpc>
              </a:pPr>
              <a:endParaRPr lang="en-US" sz="2800" dirty="0">
                <a:solidFill>
                  <a:srgbClr val="FFFFFF"/>
                </a:solidFill>
                <a:latin typeface="TT Drugs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9983733" cy="590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276578"/>
              <a:ext cx="9983733" cy="1761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99" dirty="0" err="1">
                  <a:solidFill>
                    <a:srgbClr val="FFFFFF"/>
                  </a:solidFill>
                  <a:latin typeface="TT Drugs Bold"/>
                </a:rPr>
                <a:t>Vietos</a:t>
              </a:r>
              <a:r>
                <a:rPr lang="en-US" sz="2799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TT Drugs Bold"/>
                </a:rPr>
                <a:t>turizmas</a:t>
              </a:r>
              <a:r>
                <a:rPr lang="en-US" sz="2799" dirty="0">
                  <a:solidFill>
                    <a:srgbClr val="FFFFFF"/>
                  </a:solidFill>
                  <a:latin typeface="TT Drugs Bold"/>
                </a:rPr>
                <a:t> per 2019 </a:t>
              </a:r>
              <a:r>
                <a:rPr lang="en-US" sz="2799" dirty="0" err="1">
                  <a:solidFill>
                    <a:srgbClr val="FFFFFF"/>
                  </a:solidFill>
                  <a:latin typeface="TT Drugs Bold"/>
                </a:rPr>
                <a:t>metus</a:t>
              </a:r>
              <a:r>
                <a:rPr lang="en-US" sz="2799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TT Drugs Bold"/>
                </a:rPr>
                <a:t>smuko</a:t>
              </a:r>
              <a:r>
                <a:rPr lang="en-US" sz="2799" dirty="0">
                  <a:solidFill>
                    <a:srgbClr val="FFFFFF"/>
                  </a:solidFill>
                  <a:latin typeface="TT Drugs Bold"/>
                </a:rPr>
                <a:t> 21 proc. </a:t>
              </a:r>
              <a:r>
                <a:rPr lang="en-US" sz="2799" dirty="0" err="1">
                  <a:solidFill>
                    <a:srgbClr val="FFFFFF"/>
                  </a:solidFill>
                  <a:latin typeface="TT Drugs Bold"/>
                </a:rPr>
                <a:t>ir</a:t>
              </a:r>
              <a:r>
                <a:rPr lang="en-US" sz="2799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TT Drugs Bold"/>
                </a:rPr>
                <a:t>pasiekė</a:t>
              </a:r>
              <a:r>
                <a:rPr lang="en-US" sz="2799" dirty="0">
                  <a:solidFill>
                    <a:srgbClr val="FFFFFF"/>
                  </a:solidFill>
                  <a:latin typeface="TT Drugs Bold"/>
                </a:rPr>
                <a:t> 2017 </a:t>
              </a:r>
              <a:r>
                <a:rPr lang="en-US" sz="2799" dirty="0" err="1">
                  <a:solidFill>
                    <a:srgbClr val="FFFFFF"/>
                  </a:solidFill>
                  <a:latin typeface="TT Drugs Bold"/>
                </a:rPr>
                <a:t>metų</a:t>
              </a:r>
              <a:r>
                <a:rPr lang="en-US" sz="2799" dirty="0">
                  <a:solidFill>
                    <a:srgbClr val="FFFFFF"/>
                  </a:solidFill>
                  <a:latin typeface="TT Drugs Bold"/>
                </a:rPr>
                <a:t> </a:t>
              </a:r>
              <a:r>
                <a:rPr lang="en-US" sz="2799" dirty="0" err="1">
                  <a:solidFill>
                    <a:srgbClr val="FFFFFF"/>
                  </a:solidFill>
                  <a:latin typeface="TT Drugs Bold"/>
                </a:rPr>
                <a:t>rodiklius</a:t>
              </a:r>
              <a:endParaRPr lang="en-US" sz="2799" dirty="0">
                <a:solidFill>
                  <a:srgbClr val="FFFFFF"/>
                </a:solidFill>
                <a:latin typeface="TT Drugs Bold"/>
              </a:endParaRPr>
            </a:p>
            <a:p>
              <a:pPr>
                <a:lnSpc>
                  <a:spcPts val="3120"/>
                </a:lnSpc>
              </a:pPr>
              <a:endParaRPr lang="en-US" sz="2799" dirty="0">
                <a:solidFill>
                  <a:srgbClr val="FFFFFF"/>
                </a:solidFill>
                <a:latin typeface="TT Drugs Bold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28379"/>
          <a:stretch>
            <a:fillRect/>
          </a:stretch>
        </p:blipFill>
        <p:spPr>
          <a:xfrm>
            <a:off x="16434637" y="8831700"/>
            <a:ext cx="2031958" cy="1455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77910" y="457991"/>
            <a:ext cx="15817261" cy="2839008"/>
            <a:chOff x="0" y="0"/>
            <a:chExt cx="21089681" cy="3785344"/>
          </a:xfrm>
        </p:grpSpPr>
        <p:sp>
          <p:nvSpPr>
            <p:cNvPr id="3" name="TextBox 3"/>
            <p:cNvSpPr txBox="1"/>
            <p:nvPr/>
          </p:nvSpPr>
          <p:spPr>
            <a:xfrm>
              <a:off x="0" y="3054750"/>
              <a:ext cx="17859016" cy="7305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22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1089681" cy="284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7"/>
                </a:lnSpc>
              </a:pPr>
              <a:r>
                <a:rPr lang="en-US" sz="6997" dirty="0">
                  <a:solidFill>
                    <a:srgbClr val="04345C"/>
                  </a:solidFill>
                  <a:latin typeface="Forum"/>
                </a:rPr>
                <a:t>TURISTŲ SRAUTŲ POKYTIS 1989 - 2020 M.</a:t>
              </a:r>
            </a:p>
            <a:p>
              <a:pPr>
                <a:lnSpc>
                  <a:spcPts val="8397"/>
                </a:lnSpc>
              </a:pPr>
              <a:endParaRPr lang="en-US" sz="6997" dirty="0">
                <a:solidFill>
                  <a:srgbClr val="04345C"/>
                </a:solidFill>
                <a:latin typeface="Forum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5401" y="1985464"/>
            <a:ext cx="15556066" cy="7577636"/>
            <a:chOff x="0" y="0"/>
            <a:chExt cx="20579649" cy="10190745"/>
          </a:xfrm>
        </p:grpSpPr>
        <p:sp>
          <p:nvSpPr>
            <p:cNvPr id="6" name="TextBox 6"/>
            <p:cNvSpPr txBox="1"/>
            <p:nvPr/>
          </p:nvSpPr>
          <p:spPr>
            <a:xfrm rot="-2700000">
              <a:off x="921806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1989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2700000">
              <a:off x="1528341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1990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-2700000">
              <a:off x="2134876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1991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2700000">
              <a:off x="2741410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1992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-2700000">
              <a:off x="3347945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 dirty="0">
                  <a:solidFill>
                    <a:srgbClr val="000000"/>
                  </a:solidFill>
                  <a:latin typeface="Open Sans Light Bold"/>
                </a:rPr>
                <a:t>1993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-2700000">
              <a:off x="3954480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1994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-2700000">
              <a:off x="4561015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1995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-2700000">
              <a:off x="5167550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1996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 rot="-2700000">
              <a:off x="5774085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1997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-2700000">
              <a:off x="6380620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1998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-2700000">
              <a:off x="6987154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1999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-2700000">
              <a:off x="7593689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2000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-2700000">
              <a:off x="8200224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2001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 rot="-2700000">
              <a:off x="8806759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2002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-2700000">
              <a:off x="9413294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2003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 rot="-2700000">
              <a:off x="10019829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2004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 rot="-2700000">
              <a:off x="10626363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2005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 rot="-2700000">
              <a:off x="11232898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2006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 rot="-2700000">
              <a:off x="11839433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2007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 rot="-2700000">
              <a:off x="12445968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2008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 rot="-2700000">
              <a:off x="13052503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2009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 rot="-2700000">
              <a:off x="13659038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2010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 rot="-2700000">
              <a:off x="14265573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2011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 rot="-2700000">
              <a:off x="14872107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2012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 rot="-2700000">
              <a:off x="15478642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2013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 rot="-2700000">
              <a:off x="16085177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2014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 rot="-2700000">
              <a:off x="16691712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2015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 rot="-2700000">
              <a:off x="17298247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2016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 rot="-2700000">
              <a:off x="17904782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2017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 rot="-2700000">
              <a:off x="18511317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2018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 rot="-2700000">
              <a:off x="19117851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2019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 rot="-2700000">
              <a:off x="19724386" y="9522507"/>
              <a:ext cx="801848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2020</a:t>
              </a:r>
            </a:p>
          </p:txBody>
        </p: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170534" y="206327"/>
              <a:ext cx="19409115" cy="8889607"/>
              <a:chOff x="0" y="0"/>
              <a:chExt cx="22460112" cy="102870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-6350"/>
                <a:ext cx="2246011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2460113" h="12700">
                    <a:moveTo>
                      <a:pt x="0" y="0"/>
                    </a:moveTo>
                    <a:lnTo>
                      <a:pt x="22460113" y="0"/>
                    </a:lnTo>
                    <a:lnTo>
                      <a:pt x="2246011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0" y="3422650"/>
                <a:ext cx="2246011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2460113" h="12700">
                    <a:moveTo>
                      <a:pt x="0" y="0"/>
                    </a:moveTo>
                    <a:lnTo>
                      <a:pt x="22460113" y="0"/>
                    </a:lnTo>
                    <a:lnTo>
                      <a:pt x="2246011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1" name="Freeform 41"/>
              <p:cNvSpPr/>
              <p:nvPr/>
            </p:nvSpPr>
            <p:spPr>
              <a:xfrm>
                <a:off x="0" y="6851650"/>
                <a:ext cx="2246011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2460113" h="12700">
                    <a:moveTo>
                      <a:pt x="0" y="0"/>
                    </a:moveTo>
                    <a:lnTo>
                      <a:pt x="22460113" y="0"/>
                    </a:lnTo>
                    <a:lnTo>
                      <a:pt x="2246011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0" y="10280650"/>
                <a:ext cx="22460113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22460113" h="12700">
                    <a:moveTo>
                      <a:pt x="0" y="0"/>
                    </a:moveTo>
                    <a:lnTo>
                      <a:pt x="22460113" y="0"/>
                    </a:lnTo>
                    <a:lnTo>
                      <a:pt x="22460113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43" name="TextBox 43"/>
            <p:cNvSpPr txBox="1"/>
            <p:nvPr/>
          </p:nvSpPr>
          <p:spPr>
            <a:xfrm>
              <a:off x="0" y="-38100"/>
              <a:ext cx="994936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1,500 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2925102"/>
              <a:ext cx="994936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1,000 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302322" y="5888305"/>
              <a:ext cx="692614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500 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03246" y="8851507"/>
              <a:ext cx="291690" cy="45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903"/>
                </a:lnSpc>
              </a:pPr>
              <a:r>
                <a:rPr lang="en-US" sz="2073">
                  <a:solidFill>
                    <a:srgbClr val="000000"/>
                  </a:solidFill>
                  <a:latin typeface="Open Sans Light Bold"/>
                </a:rPr>
                <a:t>0 </a:t>
              </a:r>
            </a:p>
          </p:txBody>
        </p: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1170534" y="206327"/>
              <a:ext cx="19409115" cy="8889607"/>
              <a:chOff x="0" y="0"/>
              <a:chExt cx="22460112" cy="102870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287439" y="7274129"/>
                <a:ext cx="794962" cy="147721"/>
              </a:xfrm>
              <a:custGeom>
                <a:avLst/>
                <a:gdLst/>
                <a:ahLst/>
                <a:cxnLst/>
                <a:rect l="l" t="t" r="r" b="b"/>
                <a:pathLst>
                  <a:path w="794962" h="147721">
                    <a:moveTo>
                      <a:pt x="127000" y="84505"/>
                    </a:moveTo>
                    <a:cubicBezTo>
                      <a:pt x="126844" y="49546"/>
                      <a:pt x="98460" y="21288"/>
                      <a:pt x="63500" y="21288"/>
                    </a:cubicBezTo>
                    <a:cubicBezTo>
                      <a:pt x="28541" y="21288"/>
                      <a:pt x="157" y="49546"/>
                      <a:pt x="0" y="84505"/>
                    </a:cubicBezTo>
                    <a:cubicBezTo>
                      <a:pt x="157" y="119464"/>
                      <a:pt x="28541" y="147721"/>
                      <a:pt x="63500" y="147721"/>
                    </a:cubicBezTo>
                    <a:cubicBezTo>
                      <a:pt x="98460" y="147721"/>
                      <a:pt x="126844" y="119464"/>
                      <a:pt x="127000" y="84505"/>
                    </a:cubicBezTo>
                    <a:close/>
                    <a:moveTo>
                      <a:pt x="61273" y="56017"/>
                    </a:moveTo>
                    <a:cubicBezTo>
                      <a:pt x="45595" y="57313"/>
                      <a:pt x="33913" y="71037"/>
                      <a:pt x="35139" y="86722"/>
                    </a:cubicBezTo>
                    <a:cubicBezTo>
                      <a:pt x="36365" y="102406"/>
                      <a:pt x="50038" y="114149"/>
                      <a:pt x="65727" y="112993"/>
                    </a:cubicBezTo>
                    <a:lnTo>
                      <a:pt x="767606" y="58129"/>
                    </a:lnTo>
                    <a:cubicBezTo>
                      <a:pt x="783282" y="56831"/>
                      <a:pt x="794962" y="43107"/>
                      <a:pt x="793736" y="27425"/>
                    </a:cubicBezTo>
                    <a:cubicBezTo>
                      <a:pt x="792510" y="11742"/>
                      <a:pt x="778840" y="0"/>
                      <a:pt x="763152" y="1153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49" name="Freeform 49"/>
              <p:cNvSpPr/>
              <p:nvPr/>
            </p:nvSpPr>
            <p:spPr>
              <a:xfrm>
                <a:off x="989318" y="7066251"/>
                <a:ext cx="797103" cy="300735"/>
              </a:xfrm>
              <a:custGeom>
                <a:avLst/>
                <a:gdLst/>
                <a:ahLst/>
                <a:cxnLst/>
                <a:rect l="l" t="t" r="r" b="b"/>
                <a:pathLst>
                  <a:path w="797103" h="300735">
                    <a:moveTo>
                      <a:pt x="127000" y="237519"/>
                    </a:moveTo>
                    <a:cubicBezTo>
                      <a:pt x="126843" y="202560"/>
                      <a:pt x="98459" y="174302"/>
                      <a:pt x="63500" y="174302"/>
                    </a:cubicBezTo>
                    <a:cubicBezTo>
                      <a:pt x="28540" y="174302"/>
                      <a:pt x="156" y="202560"/>
                      <a:pt x="0" y="237519"/>
                    </a:cubicBezTo>
                    <a:cubicBezTo>
                      <a:pt x="156" y="272478"/>
                      <a:pt x="28540" y="300735"/>
                      <a:pt x="63500" y="300735"/>
                    </a:cubicBezTo>
                    <a:cubicBezTo>
                      <a:pt x="98459" y="300735"/>
                      <a:pt x="126843" y="272478"/>
                      <a:pt x="127000" y="237519"/>
                    </a:cubicBezTo>
                    <a:close/>
                    <a:moveTo>
                      <a:pt x="55462" y="210098"/>
                    </a:moveTo>
                    <a:cubicBezTo>
                      <a:pt x="40385" y="214591"/>
                      <a:pt x="31776" y="230425"/>
                      <a:pt x="36201" y="245521"/>
                    </a:cubicBezTo>
                    <a:cubicBezTo>
                      <a:pt x="40626" y="260618"/>
                      <a:pt x="56421" y="269298"/>
                      <a:pt x="71538" y="264940"/>
                    </a:cubicBezTo>
                    <a:lnTo>
                      <a:pt x="773416" y="59200"/>
                    </a:lnTo>
                    <a:cubicBezTo>
                      <a:pt x="788493" y="54707"/>
                      <a:pt x="797102" y="38873"/>
                      <a:pt x="792677" y="23777"/>
                    </a:cubicBezTo>
                    <a:cubicBezTo>
                      <a:pt x="788252" y="8680"/>
                      <a:pt x="772457" y="0"/>
                      <a:pt x="757340" y="4358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50" name="Freeform 50"/>
              <p:cNvSpPr/>
              <p:nvPr/>
            </p:nvSpPr>
            <p:spPr>
              <a:xfrm>
                <a:off x="1691196" y="6805228"/>
                <a:ext cx="797523" cy="356019"/>
              </a:xfrm>
              <a:custGeom>
                <a:avLst/>
                <a:gdLst/>
                <a:ahLst/>
                <a:cxnLst/>
                <a:rect l="l" t="t" r="r" b="b"/>
                <a:pathLst>
                  <a:path w="797523" h="356019">
                    <a:moveTo>
                      <a:pt x="127000" y="292802"/>
                    </a:moveTo>
                    <a:cubicBezTo>
                      <a:pt x="126844" y="257843"/>
                      <a:pt x="98460" y="229586"/>
                      <a:pt x="63500" y="229586"/>
                    </a:cubicBezTo>
                    <a:cubicBezTo>
                      <a:pt x="28541" y="229586"/>
                      <a:pt x="157" y="257843"/>
                      <a:pt x="0" y="292802"/>
                    </a:cubicBezTo>
                    <a:cubicBezTo>
                      <a:pt x="157" y="327761"/>
                      <a:pt x="28541" y="356019"/>
                      <a:pt x="63500" y="356019"/>
                    </a:cubicBezTo>
                    <a:cubicBezTo>
                      <a:pt x="98460" y="356019"/>
                      <a:pt x="126844" y="327761"/>
                      <a:pt x="127000" y="292802"/>
                    </a:cubicBezTo>
                    <a:close/>
                    <a:moveTo>
                      <a:pt x="53554" y="266014"/>
                    </a:moveTo>
                    <a:cubicBezTo>
                      <a:pt x="38816" y="271546"/>
                      <a:pt x="31328" y="287955"/>
                      <a:pt x="36807" y="302713"/>
                    </a:cubicBezTo>
                    <a:cubicBezTo>
                      <a:pt x="42287" y="317471"/>
                      <a:pt x="58670" y="325017"/>
                      <a:pt x="73446" y="319590"/>
                    </a:cubicBezTo>
                    <a:lnTo>
                      <a:pt x="775325" y="58986"/>
                    </a:lnTo>
                    <a:cubicBezTo>
                      <a:pt x="790049" y="53445"/>
                      <a:pt x="797523" y="37044"/>
                      <a:pt x="792048" y="22296"/>
                    </a:cubicBezTo>
                    <a:cubicBezTo>
                      <a:pt x="786572" y="7548"/>
                      <a:pt x="770205" y="0"/>
                      <a:pt x="755433" y="5410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51" name="Freeform 51"/>
              <p:cNvSpPr/>
              <p:nvPr/>
            </p:nvSpPr>
            <p:spPr>
              <a:xfrm>
                <a:off x="2393075" y="6697106"/>
                <a:ext cx="795914" cy="203536"/>
              </a:xfrm>
              <a:custGeom>
                <a:avLst/>
                <a:gdLst/>
                <a:ahLst/>
                <a:cxnLst/>
                <a:rect l="l" t="t" r="r" b="b"/>
                <a:pathLst>
                  <a:path w="795914" h="203536">
                    <a:moveTo>
                      <a:pt x="127000" y="140320"/>
                    </a:moveTo>
                    <a:cubicBezTo>
                      <a:pt x="126843" y="105361"/>
                      <a:pt x="98459" y="77104"/>
                      <a:pt x="63500" y="77104"/>
                    </a:cubicBezTo>
                    <a:cubicBezTo>
                      <a:pt x="28540" y="77104"/>
                      <a:pt x="156" y="105361"/>
                      <a:pt x="0" y="140320"/>
                    </a:cubicBezTo>
                    <a:cubicBezTo>
                      <a:pt x="156" y="175279"/>
                      <a:pt x="28540" y="203536"/>
                      <a:pt x="63500" y="203536"/>
                    </a:cubicBezTo>
                    <a:cubicBezTo>
                      <a:pt x="98459" y="203536"/>
                      <a:pt x="126843" y="175279"/>
                      <a:pt x="127000" y="140320"/>
                    </a:cubicBezTo>
                    <a:close/>
                    <a:moveTo>
                      <a:pt x="59086" y="112088"/>
                    </a:moveTo>
                    <a:cubicBezTo>
                      <a:pt x="43554" y="114587"/>
                      <a:pt x="32964" y="129171"/>
                      <a:pt x="35393" y="144714"/>
                    </a:cubicBezTo>
                    <a:cubicBezTo>
                      <a:pt x="37823" y="160258"/>
                      <a:pt x="52360" y="170913"/>
                      <a:pt x="67914" y="168552"/>
                    </a:cubicBezTo>
                    <a:lnTo>
                      <a:pt x="769792" y="58824"/>
                    </a:lnTo>
                    <a:cubicBezTo>
                      <a:pt x="785324" y="56325"/>
                      <a:pt x="795914" y="41742"/>
                      <a:pt x="793484" y="26198"/>
                    </a:cubicBezTo>
                    <a:cubicBezTo>
                      <a:pt x="791054" y="10655"/>
                      <a:pt x="776518" y="0"/>
                      <a:pt x="760965" y="2360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52" name="Freeform 52"/>
              <p:cNvSpPr/>
              <p:nvPr/>
            </p:nvSpPr>
            <p:spPr>
              <a:xfrm>
                <a:off x="3094953" y="6455588"/>
                <a:ext cx="797417" cy="335326"/>
              </a:xfrm>
              <a:custGeom>
                <a:avLst/>
                <a:gdLst/>
                <a:ahLst/>
                <a:cxnLst/>
                <a:rect l="l" t="t" r="r" b="b"/>
                <a:pathLst>
                  <a:path w="797417" h="335326">
                    <a:moveTo>
                      <a:pt x="127000" y="272110"/>
                    </a:moveTo>
                    <a:cubicBezTo>
                      <a:pt x="126844" y="237151"/>
                      <a:pt x="98460" y="208894"/>
                      <a:pt x="63500" y="208894"/>
                    </a:cubicBezTo>
                    <a:cubicBezTo>
                      <a:pt x="28541" y="208894"/>
                      <a:pt x="157" y="237151"/>
                      <a:pt x="0" y="272110"/>
                    </a:cubicBezTo>
                    <a:cubicBezTo>
                      <a:pt x="157" y="307069"/>
                      <a:pt x="28541" y="335326"/>
                      <a:pt x="63500" y="335326"/>
                    </a:cubicBezTo>
                    <a:cubicBezTo>
                      <a:pt x="98460" y="335326"/>
                      <a:pt x="126844" y="307069"/>
                      <a:pt x="127000" y="272110"/>
                    </a:cubicBezTo>
                    <a:close/>
                    <a:moveTo>
                      <a:pt x="54254" y="245072"/>
                    </a:moveTo>
                    <a:cubicBezTo>
                      <a:pt x="39391" y="250229"/>
                      <a:pt x="31492" y="266430"/>
                      <a:pt x="36583" y="281315"/>
                    </a:cubicBezTo>
                    <a:cubicBezTo>
                      <a:pt x="41674" y="296201"/>
                      <a:pt x="57838" y="304171"/>
                      <a:pt x="72747" y="299148"/>
                    </a:cubicBezTo>
                    <a:lnTo>
                      <a:pt x="774625" y="59117"/>
                    </a:lnTo>
                    <a:cubicBezTo>
                      <a:pt x="789504" y="53972"/>
                      <a:pt x="797418" y="37761"/>
                      <a:pt x="792323" y="22865"/>
                    </a:cubicBezTo>
                    <a:cubicBezTo>
                      <a:pt x="787229" y="7969"/>
                      <a:pt x="771046" y="0"/>
                      <a:pt x="756132" y="5042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53" name="Freeform 53"/>
              <p:cNvSpPr/>
              <p:nvPr/>
            </p:nvSpPr>
            <p:spPr>
              <a:xfrm>
                <a:off x="3796832" y="6424451"/>
                <a:ext cx="796583" cy="252211"/>
              </a:xfrm>
              <a:custGeom>
                <a:avLst/>
                <a:gdLst/>
                <a:ahLst/>
                <a:cxnLst/>
                <a:rect l="l" t="t" r="r" b="b"/>
                <a:pathLst>
                  <a:path w="796583" h="252211">
                    <a:moveTo>
                      <a:pt x="127000" y="63217"/>
                    </a:moveTo>
                    <a:cubicBezTo>
                      <a:pt x="126844" y="28258"/>
                      <a:pt x="98459" y="0"/>
                      <a:pt x="63500" y="0"/>
                    </a:cubicBezTo>
                    <a:cubicBezTo>
                      <a:pt x="28540" y="0"/>
                      <a:pt x="156" y="28258"/>
                      <a:pt x="0" y="63217"/>
                    </a:cubicBezTo>
                    <a:cubicBezTo>
                      <a:pt x="156" y="98176"/>
                      <a:pt x="28540" y="126434"/>
                      <a:pt x="63500" y="126434"/>
                    </a:cubicBezTo>
                    <a:cubicBezTo>
                      <a:pt x="98459" y="126434"/>
                      <a:pt x="126844" y="98176"/>
                      <a:pt x="127000" y="63217"/>
                    </a:cubicBezTo>
                    <a:close/>
                    <a:moveTo>
                      <a:pt x="69765" y="35337"/>
                    </a:moveTo>
                    <a:cubicBezTo>
                      <a:pt x="54401" y="31956"/>
                      <a:pt x="39194" y="41630"/>
                      <a:pt x="35744" y="56980"/>
                    </a:cubicBezTo>
                    <a:cubicBezTo>
                      <a:pt x="32295" y="72329"/>
                      <a:pt x="41901" y="87579"/>
                      <a:pt x="57234" y="91097"/>
                    </a:cubicBezTo>
                    <a:lnTo>
                      <a:pt x="759113" y="248831"/>
                    </a:lnTo>
                    <a:cubicBezTo>
                      <a:pt x="774477" y="252211"/>
                      <a:pt x="789684" y="242537"/>
                      <a:pt x="793134" y="227189"/>
                    </a:cubicBezTo>
                    <a:cubicBezTo>
                      <a:pt x="796583" y="211839"/>
                      <a:pt x="786977" y="196590"/>
                      <a:pt x="771644" y="193071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54" name="Freeform 54"/>
              <p:cNvSpPr/>
              <p:nvPr/>
            </p:nvSpPr>
            <p:spPr>
              <a:xfrm>
                <a:off x="4498710" y="6394045"/>
                <a:ext cx="797225" cy="314573"/>
              </a:xfrm>
              <a:custGeom>
                <a:avLst/>
                <a:gdLst/>
                <a:ahLst/>
                <a:cxnLst/>
                <a:rect l="l" t="t" r="r" b="b"/>
                <a:pathLst>
                  <a:path w="797225" h="314573">
                    <a:moveTo>
                      <a:pt x="127000" y="251357"/>
                    </a:moveTo>
                    <a:cubicBezTo>
                      <a:pt x="126844" y="216398"/>
                      <a:pt x="98460" y="188141"/>
                      <a:pt x="63500" y="188141"/>
                    </a:cubicBezTo>
                    <a:cubicBezTo>
                      <a:pt x="28541" y="188141"/>
                      <a:pt x="156" y="216398"/>
                      <a:pt x="0" y="251357"/>
                    </a:cubicBezTo>
                    <a:cubicBezTo>
                      <a:pt x="156" y="286316"/>
                      <a:pt x="28541" y="314573"/>
                      <a:pt x="63500" y="314573"/>
                    </a:cubicBezTo>
                    <a:cubicBezTo>
                      <a:pt x="98460" y="314573"/>
                      <a:pt x="126844" y="286316"/>
                      <a:pt x="127000" y="251357"/>
                    </a:cubicBezTo>
                    <a:close/>
                    <a:moveTo>
                      <a:pt x="54973" y="224084"/>
                    </a:moveTo>
                    <a:cubicBezTo>
                      <a:pt x="39967" y="228838"/>
                      <a:pt x="31631" y="244830"/>
                      <a:pt x="36328" y="259853"/>
                    </a:cubicBezTo>
                    <a:cubicBezTo>
                      <a:pt x="41026" y="274876"/>
                      <a:pt x="56988" y="283271"/>
                      <a:pt x="72028" y="278630"/>
                    </a:cubicBezTo>
                    <a:lnTo>
                      <a:pt x="773906" y="59174"/>
                    </a:lnTo>
                    <a:cubicBezTo>
                      <a:pt x="788900" y="54412"/>
                      <a:pt x="797225" y="38427"/>
                      <a:pt x="792530" y="23412"/>
                    </a:cubicBezTo>
                    <a:cubicBezTo>
                      <a:pt x="787835" y="8397"/>
                      <a:pt x="771887" y="0"/>
                      <a:pt x="756851" y="4628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55" name="Freeform 55"/>
              <p:cNvSpPr/>
              <p:nvPr/>
            </p:nvSpPr>
            <p:spPr>
              <a:xfrm>
                <a:off x="5200589" y="6216138"/>
                <a:ext cx="796824" cy="273025"/>
              </a:xfrm>
              <a:custGeom>
                <a:avLst/>
                <a:gdLst/>
                <a:ahLst/>
                <a:cxnLst/>
                <a:rect l="l" t="t" r="r" b="b"/>
                <a:pathLst>
                  <a:path w="796824" h="273025">
                    <a:moveTo>
                      <a:pt x="127000" y="209808"/>
                    </a:moveTo>
                    <a:cubicBezTo>
                      <a:pt x="126844" y="174849"/>
                      <a:pt x="98459" y="146591"/>
                      <a:pt x="63500" y="146591"/>
                    </a:cubicBezTo>
                    <a:cubicBezTo>
                      <a:pt x="28540" y="146591"/>
                      <a:pt x="156" y="174849"/>
                      <a:pt x="0" y="209808"/>
                    </a:cubicBezTo>
                    <a:cubicBezTo>
                      <a:pt x="156" y="244767"/>
                      <a:pt x="28540" y="273025"/>
                      <a:pt x="63500" y="273025"/>
                    </a:cubicBezTo>
                    <a:cubicBezTo>
                      <a:pt x="98459" y="273025"/>
                      <a:pt x="126844" y="244767"/>
                      <a:pt x="127000" y="209808"/>
                    </a:cubicBezTo>
                    <a:close/>
                    <a:moveTo>
                      <a:pt x="56464" y="182113"/>
                    </a:moveTo>
                    <a:cubicBezTo>
                      <a:pt x="41234" y="186055"/>
                      <a:pt x="32055" y="201565"/>
                      <a:pt x="35928" y="216812"/>
                    </a:cubicBezTo>
                    <a:cubicBezTo>
                      <a:pt x="39802" y="232060"/>
                      <a:pt x="55271" y="241309"/>
                      <a:pt x="70536" y="237503"/>
                    </a:cubicBezTo>
                    <a:lnTo>
                      <a:pt x="772414" y="59195"/>
                    </a:lnTo>
                    <a:cubicBezTo>
                      <a:pt x="787644" y="55254"/>
                      <a:pt x="796824" y="39743"/>
                      <a:pt x="792950" y="24496"/>
                    </a:cubicBezTo>
                    <a:cubicBezTo>
                      <a:pt x="789076" y="9248"/>
                      <a:pt x="773607" y="0"/>
                      <a:pt x="758343" y="3805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56" name="Freeform 56"/>
              <p:cNvSpPr/>
              <p:nvPr/>
            </p:nvSpPr>
            <p:spPr>
              <a:xfrm>
                <a:off x="5902467" y="6107318"/>
                <a:ext cx="795915" cy="203537"/>
              </a:xfrm>
              <a:custGeom>
                <a:avLst/>
                <a:gdLst/>
                <a:ahLst/>
                <a:cxnLst/>
                <a:rect l="l" t="t" r="r" b="b"/>
                <a:pathLst>
                  <a:path w="795915" h="203537">
                    <a:moveTo>
                      <a:pt x="127000" y="140320"/>
                    </a:moveTo>
                    <a:cubicBezTo>
                      <a:pt x="126844" y="105361"/>
                      <a:pt x="98460" y="77103"/>
                      <a:pt x="63500" y="77103"/>
                    </a:cubicBezTo>
                    <a:cubicBezTo>
                      <a:pt x="28541" y="77103"/>
                      <a:pt x="156" y="105361"/>
                      <a:pt x="0" y="140320"/>
                    </a:cubicBezTo>
                    <a:cubicBezTo>
                      <a:pt x="156" y="175279"/>
                      <a:pt x="28541" y="203537"/>
                      <a:pt x="63500" y="203537"/>
                    </a:cubicBezTo>
                    <a:cubicBezTo>
                      <a:pt x="98460" y="203537"/>
                      <a:pt x="126844" y="175279"/>
                      <a:pt x="127000" y="140320"/>
                    </a:cubicBezTo>
                    <a:close/>
                    <a:moveTo>
                      <a:pt x="59087" y="112088"/>
                    </a:moveTo>
                    <a:cubicBezTo>
                      <a:pt x="43555" y="114587"/>
                      <a:pt x="32964" y="129171"/>
                      <a:pt x="35394" y="144714"/>
                    </a:cubicBezTo>
                    <a:cubicBezTo>
                      <a:pt x="37824" y="160257"/>
                      <a:pt x="52360" y="170912"/>
                      <a:pt x="67914" y="168552"/>
                    </a:cubicBezTo>
                    <a:lnTo>
                      <a:pt x="769792" y="58824"/>
                    </a:lnTo>
                    <a:cubicBezTo>
                      <a:pt x="785325" y="56325"/>
                      <a:pt x="795915" y="41741"/>
                      <a:pt x="793485" y="26198"/>
                    </a:cubicBezTo>
                    <a:cubicBezTo>
                      <a:pt x="791055" y="10655"/>
                      <a:pt x="776519" y="0"/>
                      <a:pt x="760965" y="2360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57" name="Freeform 57"/>
              <p:cNvSpPr/>
              <p:nvPr/>
            </p:nvSpPr>
            <p:spPr>
              <a:xfrm>
                <a:off x="6604346" y="5955860"/>
                <a:ext cx="796497" cy="245267"/>
              </a:xfrm>
              <a:custGeom>
                <a:avLst/>
                <a:gdLst/>
                <a:ahLst/>
                <a:cxnLst/>
                <a:rect l="l" t="t" r="r" b="b"/>
                <a:pathLst>
                  <a:path w="796497" h="245267">
                    <a:moveTo>
                      <a:pt x="127000" y="182050"/>
                    </a:moveTo>
                    <a:cubicBezTo>
                      <a:pt x="126843" y="147091"/>
                      <a:pt x="98460" y="118833"/>
                      <a:pt x="63500" y="118833"/>
                    </a:cubicBezTo>
                    <a:cubicBezTo>
                      <a:pt x="28540" y="118833"/>
                      <a:pt x="156" y="147091"/>
                      <a:pt x="0" y="182050"/>
                    </a:cubicBezTo>
                    <a:cubicBezTo>
                      <a:pt x="156" y="217009"/>
                      <a:pt x="28540" y="245267"/>
                      <a:pt x="63500" y="245267"/>
                    </a:cubicBezTo>
                    <a:cubicBezTo>
                      <a:pt x="98460" y="245267"/>
                      <a:pt x="126843" y="217009"/>
                      <a:pt x="127000" y="182050"/>
                    </a:cubicBezTo>
                    <a:close/>
                    <a:moveTo>
                      <a:pt x="57495" y="154113"/>
                    </a:moveTo>
                    <a:cubicBezTo>
                      <a:pt x="42129" y="157488"/>
                      <a:pt x="32381" y="172648"/>
                      <a:pt x="35687" y="188028"/>
                    </a:cubicBezTo>
                    <a:cubicBezTo>
                      <a:pt x="38993" y="203409"/>
                      <a:pt x="54110" y="213224"/>
                      <a:pt x="69505" y="209987"/>
                    </a:cubicBezTo>
                    <a:lnTo>
                      <a:pt x="771384" y="59111"/>
                    </a:lnTo>
                    <a:cubicBezTo>
                      <a:pt x="786749" y="55736"/>
                      <a:pt x="796497" y="40576"/>
                      <a:pt x="793190" y="25195"/>
                    </a:cubicBezTo>
                    <a:cubicBezTo>
                      <a:pt x="789884" y="9815"/>
                      <a:pt x="774768" y="0"/>
                      <a:pt x="759373" y="3237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58" name="Freeform 58"/>
              <p:cNvSpPr/>
              <p:nvPr/>
            </p:nvSpPr>
            <p:spPr>
              <a:xfrm>
                <a:off x="7306225" y="5591014"/>
                <a:ext cx="797874" cy="459237"/>
              </a:xfrm>
              <a:custGeom>
                <a:avLst/>
                <a:gdLst/>
                <a:ahLst/>
                <a:cxnLst/>
                <a:rect l="l" t="t" r="r" b="b"/>
                <a:pathLst>
                  <a:path w="797874" h="459237">
                    <a:moveTo>
                      <a:pt x="127000" y="396020"/>
                    </a:moveTo>
                    <a:cubicBezTo>
                      <a:pt x="126843" y="361061"/>
                      <a:pt x="98459" y="332803"/>
                      <a:pt x="63500" y="332803"/>
                    </a:cubicBezTo>
                    <a:cubicBezTo>
                      <a:pt x="28540" y="332803"/>
                      <a:pt x="156" y="361061"/>
                      <a:pt x="0" y="396020"/>
                    </a:cubicBezTo>
                    <a:cubicBezTo>
                      <a:pt x="156" y="430979"/>
                      <a:pt x="28540" y="459237"/>
                      <a:pt x="63500" y="459237"/>
                    </a:cubicBezTo>
                    <a:cubicBezTo>
                      <a:pt x="98459" y="459237"/>
                      <a:pt x="126843" y="430979"/>
                      <a:pt x="127000" y="396020"/>
                    </a:cubicBezTo>
                    <a:close/>
                    <a:moveTo>
                      <a:pt x="50359" y="370646"/>
                    </a:moveTo>
                    <a:cubicBezTo>
                      <a:pt x="36422" y="377943"/>
                      <a:pt x="31004" y="395132"/>
                      <a:pt x="38238" y="409102"/>
                    </a:cubicBezTo>
                    <a:cubicBezTo>
                      <a:pt x="45473" y="423072"/>
                      <a:pt x="62638" y="428566"/>
                      <a:pt x="76640" y="421395"/>
                    </a:cubicBezTo>
                    <a:lnTo>
                      <a:pt x="778518" y="57920"/>
                    </a:lnTo>
                    <a:cubicBezTo>
                      <a:pt x="792455" y="50623"/>
                      <a:pt x="797873" y="33434"/>
                      <a:pt x="790639" y="19464"/>
                    </a:cubicBezTo>
                    <a:cubicBezTo>
                      <a:pt x="783404" y="5494"/>
                      <a:pt x="766240" y="0"/>
                      <a:pt x="752237" y="7171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59" name="Freeform 59"/>
              <p:cNvSpPr/>
              <p:nvPr/>
            </p:nvSpPr>
            <p:spPr>
              <a:xfrm>
                <a:off x="8008103" y="5560343"/>
                <a:ext cx="794128" cy="126433"/>
              </a:xfrm>
              <a:custGeom>
                <a:avLst/>
                <a:gdLst/>
                <a:ahLst/>
                <a:cxnLst/>
                <a:rect l="l" t="t" r="r" b="b"/>
                <a:pathLst>
                  <a:path w="794128" h="126433">
                    <a:moveTo>
                      <a:pt x="127000" y="63217"/>
                    </a:moveTo>
                    <a:cubicBezTo>
                      <a:pt x="126843" y="28258"/>
                      <a:pt x="98460" y="0"/>
                      <a:pt x="63500" y="0"/>
                    </a:cubicBezTo>
                    <a:cubicBezTo>
                      <a:pt x="28540" y="0"/>
                      <a:pt x="156" y="28258"/>
                      <a:pt x="0" y="63217"/>
                    </a:cubicBezTo>
                    <a:cubicBezTo>
                      <a:pt x="156" y="98176"/>
                      <a:pt x="28540" y="126434"/>
                      <a:pt x="63500" y="126434"/>
                    </a:cubicBezTo>
                    <a:cubicBezTo>
                      <a:pt x="98460" y="126434"/>
                      <a:pt x="126843" y="98176"/>
                      <a:pt x="127000" y="63217"/>
                    </a:cubicBezTo>
                    <a:close/>
                    <a:moveTo>
                      <a:pt x="64059" y="34647"/>
                    </a:moveTo>
                    <a:cubicBezTo>
                      <a:pt x="48329" y="34410"/>
                      <a:pt x="35366" y="46932"/>
                      <a:pt x="35058" y="62661"/>
                    </a:cubicBezTo>
                    <a:cubicBezTo>
                      <a:pt x="34750" y="78390"/>
                      <a:pt x="47215" y="91409"/>
                      <a:pt x="62942" y="91786"/>
                    </a:cubicBezTo>
                    <a:lnTo>
                      <a:pt x="764820" y="105503"/>
                    </a:lnTo>
                    <a:cubicBezTo>
                      <a:pt x="780550" y="105739"/>
                      <a:pt x="793513" y="93217"/>
                      <a:pt x="793821" y="77489"/>
                    </a:cubicBezTo>
                    <a:cubicBezTo>
                      <a:pt x="794128" y="61760"/>
                      <a:pt x="781664" y="48741"/>
                      <a:pt x="765937" y="48363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60" name="Freeform 60"/>
              <p:cNvSpPr/>
              <p:nvPr/>
            </p:nvSpPr>
            <p:spPr>
              <a:xfrm>
                <a:off x="8709982" y="5469123"/>
                <a:ext cx="796315" cy="231370"/>
              </a:xfrm>
              <a:custGeom>
                <a:avLst/>
                <a:gdLst/>
                <a:ahLst/>
                <a:cxnLst/>
                <a:rect l="l" t="t" r="r" b="b"/>
                <a:pathLst>
                  <a:path w="796315" h="231370">
                    <a:moveTo>
                      <a:pt x="127000" y="168153"/>
                    </a:moveTo>
                    <a:cubicBezTo>
                      <a:pt x="126843" y="133194"/>
                      <a:pt x="98459" y="104936"/>
                      <a:pt x="63500" y="104936"/>
                    </a:cubicBezTo>
                    <a:cubicBezTo>
                      <a:pt x="28540" y="104936"/>
                      <a:pt x="156" y="133194"/>
                      <a:pt x="0" y="168153"/>
                    </a:cubicBezTo>
                    <a:cubicBezTo>
                      <a:pt x="156" y="203112"/>
                      <a:pt x="28540" y="231370"/>
                      <a:pt x="63500" y="231370"/>
                    </a:cubicBezTo>
                    <a:cubicBezTo>
                      <a:pt x="98459" y="231370"/>
                      <a:pt x="126843" y="203112"/>
                      <a:pt x="127000" y="168153"/>
                    </a:cubicBezTo>
                    <a:close/>
                    <a:moveTo>
                      <a:pt x="58019" y="140109"/>
                    </a:moveTo>
                    <a:cubicBezTo>
                      <a:pt x="42593" y="143195"/>
                      <a:pt x="32563" y="158169"/>
                      <a:pt x="35580" y="173609"/>
                    </a:cubicBezTo>
                    <a:cubicBezTo>
                      <a:pt x="38597" y="189049"/>
                      <a:pt x="53526" y="199145"/>
                      <a:pt x="68980" y="196197"/>
                    </a:cubicBezTo>
                    <a:lnTo>
                      <a:pt x="770859" y="59038"/>
                    </a:lnTo>
                    <a:cubicBezTo>
                      <a:pt x="786285" y="55951"/>
                      <a:pt x="796314" y="40977"/>
                      <a:pt x="793298" y="25537"/>
                    </a:cubicBezTo>
                    <a:cubicBezTo>
                      <a:pt x="790280" y="10097"/>
                      <a:pt x="775351" y="0"/>
                      <a:pt x="759897" y="2948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61" name="Freeform 61"/>
              <p:cNvSpPr/>
              <p:nvPr/>
            </p:nvSpPr>
            <p:spPr>
              <a:xfrm>
                <a:off x="9411860" y="5436899"/>
                <a:ext cx="795095" cy="154712"/>
              </a:xfrm>
              <a:custGeom>
                <a:avLst/>
                <a:gdLst/>
                <a:ahLst/>
                <a:cxnLst/>
                <a:rect l="l" t="t" r="r" b="b"/>
                <a:pathLst>
                  <a:path w="795095" h="154712">
                    <a:moveTo>
                      <a:pt x="127000" y="63217"/>
                    </a:moveTo>
                    <a:cubicBezTo>
                      <a:pt x="126843" y="28258"/>
                      <a:pt x="98460" y="0"/>
                      <a:pt x="63500" y="0"/>
                    </a:cubicBezTo>
                    <a:cubicBezTo>
                      <a:pt x="28540" y="0"/>
                      <a:pt x="156" y="28258"/>
                      <a:pt x="0" y="63217"/>
                    </a:cubicBezTo>
                    <a:cubicBezTo>
                      <a:pt x="156" y="98176"/>
                      <a:pt x="28540" y="126434"/>
                      <a:pt x="63500" y="126434"/>
                    </a:cubicBezTo>
                    <a:cubicBezTo>
                      <a:pt x="98460" y="126434"/>
                      <a:pt x="126843" y="98176"/>
                      <a:pt x="127000" y="63217"/>
                    </a:cubicBezTo>
                    <a:close/>
                    <a:moveTo>
                      <a:pt x="66003" y="34752"/>
                    </a:moveTo>
                    <a:cubicBezTo>
                      <a:pt x="50326" y="33444"/>
                      <a:pt x="36540" y="45054"/>
                      <a:pt x="35162" y="60725"/>
                    </a:cubicBezTo>
                    <a:cubicBezTo>
                      <a:pt x="33784" y="76396"/>
                      <a:pt x="45332" y="90234"/>
                      <a:pt x="60997" y="91682"/>
                    </a:cubicBezTo>
                    <a:lnTo>
                      <a:pt x="762876" y="153404"/>
                    </a:lnTo>
                    <a:cubicBezTo>
                      <a:pt x="778553" y="154712"/>
                      <a:pt x="792339" y="143102"/>
                      <a:pt x="793717" y="127431"/>
                    </a:cubicBezTo>
                    <a:cubicBezTo>
                      <a:pt x="795094" y="111759"/>
                      <a:pt x="783546" y="97922"/>
                      <a:pt x="767881" y="96474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62" name="Freeform 62"/>
              <p:cNvSpPr/>
              <p:nvPr/>
            </p:nvSpPr>
            <p:spPr>
              <a:xfrm>
                <a:off x="10113738" y="5042533"/>
                <a:ext cx="797720" cy="582522"/>
              </a:xfrm>
              <a:custGeom>
                <a:avLst/>
                <a:gdLst/>
                <a:ahLst/>
                <a:cxnLst/>
                <a:rect l="l" t="t" r="r" b="b"/>
                <a:pathLst>
                  <a:path w="797720" h="582522">
                    <a:moveTo>
                      <a:pt x="127000" y="519305"/>
                    </a:moveTo>
                    <a:cubicBezTo>
                      <a:pt x="126844" y="484346"/>
                      <a:pt x="98460" y="456088"/>
                      <a:pt x="63500" y="456088"/>
                    </a:cubicBezTo>
                    <a:cubicBezTo>
                      <a:pt x="28541" y="456088"/>
                      <a:pt x="157" y="484346"/>
                      <a:pt x="0" y="519305"/>
                    </a:cubicBezTo>
                    <a:cubicBezTo>
                      <a:pt x="157" y="554264"/>
                      <a:pt x="28541" y="582522"/>
                      <a:pt x="63500" y="582522"/>
                    </a:cubicBezTo>
                    <a:cubicBezTo>
                      <a:pt x="98460" y="582522"/>
                      <a:pt x="126844" y="554264"/>
                      <a:pt x="127000" y="519305"/>
                    </a:cubicBezTo>
                    <a:close/>
                    <a:moveTo>
                      <a:pt x="47212" y="495827"/>
                    </a:moveTo>
                    <a:cubicBezTo>
                      <a:pt x="34326" y="504852"/>
                      <a:pt x="31159" y="522594"/>
                      <a:pt x="40127" y="535520"/>
                    </a:cubicBezTo>
                    <a:cubicBezTo>
                      <a:pt x="49094" y="548446"/>
                      <a:pt x="66822" y="551693"/>
                      <a:pt x="79788" y="542783"/>
                    </a:cubicBezTo>
                    <a:lnTo>
                      <a:pt x="781667" y="55865"/>
                    </a:lnTo>
                    <a:cubicBezTo>
                      <a:pt x="794553" y="46840"/>
                      <a:pt x="797720" y="29098"/>
                      <a:pt x="788752" y="16172"/>
                    </a:cubicBezTo>
                    <a:cubicBezTo>
                      <a:pt x="779785" y="3246"/>
                      <a:pt x="762057" y="0"/>
                      <a:pt x="749091" y="8909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63" name="Freeform 63"/>
              <p:cNvSpPr/>
              <p:nvPr/>
            </p:nvSpPr>
            <p:spPr>
              <a:xfrm>
                <a:off x="10815617" y="4706375"/>
                <a:ext cx="797831" cy="431762"/>
              </a:xfrm>
              <a:custGeom>
                <a:avLst/>
                <a:gdLst/>
                <a:ahLst/>
                <a:cxnLst/>
                <a:rect l="l" t="t" r="r" b="b"/>
                <a:pathLst>
                  <a:path w="797831" h="431762">
                    <a:moveTo>
                      <a:pt x="127000" y="368545"/>
                    </a:moveTo>
                    <a:cubicBezTo>
                      <a:pt x="126843" y="333586"/>
                      <a:pt x="98459" y="305328"/>
                      <a:pt x="63500" y="305328"/>
                    </a:cubicBezTo>
                    <a:cubicBezTo>
                      <a:pt x="28540" y="305328"/>
                      <a:pt x="156" y="333586"/>
                      <a:pt x="0" y="368545"/>
                    </a:cubicBezTo>
                    <a:cubicBezTo>
                      <a:pt x="156" y="403504"/>
                      <a:pt x="28540" y="431762"/>
                      <a:pt x="63500" y="431762"/>
                    </a:cubicBezTo>
                    <a:cubicBezTo>
                      <a:pt x="98459" y="431762"/>
                      <a:pt x="126843" y="403504"/>
                      <a:pt x="127000" y="368545"/>
                    </a:cubicBezTo>
                    <a:close/>
                    <a:moveTo>
                      <a:pt x="51160" y="342772"/>
                    </a:moveTo>
                    <a:cubicBezTo>
                      <a:pt x="37001" y="349629"/>
                      <a:pt x="31048" y="366641"/>
                      <a:pt x="37841" y="380830"/>
                    </a:cubicBezTo>
                    <a:cubicBezTo>
                      <a:pt x="44636" y="395019"/>
                      <a:pt x="61621" y="401049"/>
                      <a:pt x="75840" y="394318"/>
                    </a:cubicBezTo>
                    <a:lnTo>
                      <a:pt x="777718" y="58276"/>
                    </a:lnTo>
                    <a:cubicBezTo>
                      <a:pt x="791877" y="51419"/>
                      <a:pt x="797831" y="34408"/>
                      <a:pt x="791037" y="20219"/>
                    </a:cubicBezTo>
                    <a:cubicBezTo>
                      <a:pt x="784243" y="6029"/>
                      <a:pt x="767258" y="0"/>
                      <a:pt x="753039" y="6730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64" name="Freeform 64"/>
              <p:cNvSpPr/>
              <p:nvPr/>
            </p:nvSpPr>
            <p:spPr>
              <a:xfrm>
                <a:off x="11517495" y="4389586"/>
                <a:ext cx="797779" cy="412509"/>
              </a:xfrm>
              <a:custGeom>
                <a:avLst/>
                <a:gdLst/>
                <a:ahLst/>
                <a:cxnLst/>
                <a:rect l="l" t="t" r="r" b="b"/>
                <a:pathLst>
                  <a:path w="797779" h="412509">
                    <a:moveTo>
                      <a:pt x="127000" y="349292"/>
                    </a:moveTo>
                    <a:cubicBezTo>
                      <a:pt x="126844" y="314333"/>
                      <a:pt x="98460" y="286076"/>
                      <a:pt x="63500" y="286076"/>
                    </a:cubicBezTo>
                    <a:cubicBezTo>
                      <a:pt x="28541" y="286076"/>
                      <a:pt x="157" y="314333"/>
                      <a:pt x="0" y="349292"/>
                    </a:cubicBezTo>
                    <a:cubicBezTo>
                      <a:pt x="157" y="384251"/>
                      <a:pt x="28541" y="412509"/>
                      <a:pt x="63500" y="412509"/>
                    </a:cubicBezTo>
                    <a:cubicBezTo>
                      <a:pt x="98460" y="412509"/>
                      <a:pt x="126844" y="384251"/>
                      <a:pt x="127000" y="349292"/>
                    </a:cubicBezTo>
                    <a:close/>
                    <a:moveTo>
                      <a:pt x="51744" y="323248"/>
                    </a:moveTo>
                    <a:cubicBezTo>
                      <a:pt x="37435" y="329784"/>
                      <a:pt x="31100" y="346657"/>
                      <a:pt x="37573" y="360996"/>
                    </a:cubicBezTo>
                    <a:cubicBezTo>
                      <a:pt x="44045" y="375335"/>
                      <a:pt x="60890" y="381745"/>
                      <a:pt x="75257" y="375336"/>
                    </a:cubicBezTo>
                    <a:lnTo>
                      <a:pt x="777136" y="58497"/>
                    </a:lnTo>
                    <a:cubicBezTo>
                      <a:pt x="791445" y="51960"/>
                      <a:pt x="797780" y="35087"/>
                      <a:pt x="791307" y="20748"/>
                    </a:cubicBezTo>
                    <a:cubicBezTo>
                      <a:pt x="784834" y="6409"/>
                      <a:pt x="767989" y="0"/>
                      <a:pt x="753622" y="6408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65" name="Freeform 65"/>
              <p:cNvSpPr/>
              <p:nvPr/>
            </p:nvSpPr>
            <p:spPr>
              <a:xfrm>
                <a:off x="12219374" y="3988291"/>
                <a:ext cx="797882" cy="496964"/>
              </a:xfrm>
              <a:custGeom>
                <a:avLst/>
                <a:gdLst/>
                <a:ahLst/>
                <a:cxnLst/>
                <a:rect l="l" t="t" r="r" b="b"/>
                <a:pathLst>
                  <a:path w="797882" h="496964">
                    <a:moveTo>
                      <a:pt x="127000" y="433747"/>
                    </a:moveTo>
                    <a:cubicBezTo>
                      <a:pt x="126844" y="398788"/>
                      <a:pt x="98460" y="370531"/>
                      <a:pt x="63500" y="370531"/>
                    </a:cubicBezTo>
                    <a:cubicBezTo>
                      <a:pt x="28540" y="370531"/>
                      <a:pt x="157" y="398788"/>
                      <a:pt x="0" y="433747"/>
                    </a:cubicBezTo>
                    <a:cubicBezTo>
                      <a:pt x="157" y="468706"/>
                      <a:pt x="28540" y="496964"/>
                      <a:pt x="63500" y="496964"/>
                    </a:cubicBezTo>
                    <a:cubicBezTo>
                      <a:pt x="98460" y="496964"/>
                      <a:pt x="126844" y="468706"/>
                      <a:pt x="127000" y="433747"/>
                    </a:cubicBezTo>
                    <a:close/>
                    <a:moveTo>
                      <a:pt x="49320" y="408939"/>
                    </a:moveTo>
                    <a:cubicBezTo>
                      <a:pt x="35697" y="416807"/>
                      <a:pt x="30995" y="434206"/>
                      <a:pt x="38803" y="447864"/>
                    </a:cubicBezTo>
                    <a:cubicBezTo>
                      <a:pt x="46609" y="461522"/>
                      <a:pt x="63987" y="466301"/>
                      <a:pt x="77680" y="458556"/>
                    </a:cubicBezTo>
                    <a:lnTo>
                      <a:pt x="779559" y="57362"/>
                    </a:lnTo>
                    <a:cubicBezTo>
                      <a:pt x="793182" y="49494"/>
                      <a:pt x="797883" y="32095"/>
                      <a:pt x="790075" y="18437"/>
                    </a:cubicBezTo>
                    <a:cubicBezTo>
                      <a:pt x="782269" y="4779"/>
                      <a:pt x="764891" y="0"/>
                      <a:pt x="751198" y="7746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66" name="Freeform 66"/>
              <p:cNvSpPr/>
              <p:nvPr/>
            </p:nvSpPr>
            <p:spPr>
              <a:xfrm>
                <a:off x="12921253" y="3852693"/>
                <a:ext cx="796314" cy="231369"/>
              </a:xfrm>
              <a:custGeom>
                <a:avLst/>
                <a:gdLst/>
                <a:ahLst/>
                <a:cxnLst/>
                <a:rect l="l" t="t" r="r" b="b"/>
                <a:pathLst>
                  <a:path w="796314" h="231369">
                    <a:moveTo>
                      <a:pt x="127000" y="168152"/>
                    </a:moveTo>
                    <a:cubicBezTo>
                      <a:pt x="126844" y="133193"/>
                      <a:pt x="98459" y="104936"/>
                      <a:pt x="63500" y="104936"/>
                    </a:cubicBezTo>
                    <a:cubicBezTo>
                      <a:pt x="28540" y="104936"/>
                      <a:pt x="157" y="133193"/>
                      <a:pt x="0" y="168152"/>
                    </a:cubicBezTo>
                    <a:cubicBezTo>
                      <a:pt x="157" y="203111"/>
                      <a:pt x="28540" y="231369"/>
                      <a:pt x="63500" y="231369"/>
                    </a:cubicBezTo>
                    <a:cubicBezTo>
                      <a:pt x="98459" y="231369"/>
                      <a:pt x="126844" y="203111"/>
                      <a:pt x="127000" y="168152"/>
                    </a:cubicBezTo>
                    <a:close/>
                    <a:moveTo>
                      <a:pt x="58019" y="140108"/>
                    </a:moveTo>
                    <a:cubicBezTo>
                      <a:pt x="42593" y="143194"/>
                      <a:pt x="32563" y="158168"/>
                      <a:pt x="35580" y="173608"/>
                    </a:cubicBezTo>
                    <a:cubicBezTo>
                      <a:pt x="38597" y="189048"/>
                      <a:pt x="53526" y="199145"/>
                      <a:pt x="68980" y="196197"/>
                    </a:cubicBezTo>
                    <a:lnTo>
                      <a:pt x="770859" y="59037"/>
                    </a:lnTo>
                    <a:cubicBezTo>
                      <a:pt x="786284" y="55951"/>
                      <a:pt x="796314" y="40976"/>
                      <a:pt x="793297" y="25537"/>
                    </a:cubicBezTo>
                    <a:cubicBezTo>
                      <a:pt x="790281" y="10097"/>
                      <a:pt x="775351" y="0"/>
                      <a:pt x="759898" y="2948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67" name="Freeform 67"/>
              <p:cNvSpPr/>
              <p:nvPr/>
            </p:nvSpPr>
            <p:spPr>
              <a:xfrm>
                <a:off x="13623131" y="3820469"/>
                <a:ext cx="797461" cy="346357"/>
              </a:xfrm>
              <a:custGeom>
                <a:avLst/>
                <a:gdLst/>
                <a:ahLst/>
                <a:cxnLst/>
                <a:rect l="l" t="t" r="r" b="b"/>
                <a:pathLst>
                  <a:path w="797461" h="346357">
                    <a:moveTo>
                      <a:pt x="127000" y="63216"/>
                    </a:moveTo>
                    <a:cubicBezTo>
                      <a:pt x="126844" y="28257"/>
                      <a:pt x="98459" y="0"/>
                      <a:pt x="63500" y="0"/>
                    </a:cubicBezTo>
                    <a:cubicBezTo>
                      <a:pt x="28541" y="0"/>
                      <a:pt x="157" y="28257"/>
                      <a:pt x="0" y="63216"/>
                    </a:cubicBezTo>
                    <a:cubicBezTo>
                      <a:pt x="157" y="98176"/>
                      <a:pt x="28541" y="126433"/>
                      <a:pt x="63500" y="126433"/>
                    </a:cubicBezTo>
                    <a:cubicBezTo>
                      <a:pt x="98459" y="126433"/>
                      <a:pt x="126844" y="98176"/>
                      <a:pt x="127000" y="63216"/>
                    </a:cubicBezTo>
                    <a:close/>
                    <a:moveTo>
                      <a:pt x="73123" y="36310"/>
                    </a:moveTo>
                    <a:cubicBezTo>
                      <a:pt x="58287" y="31079"/>
                      <a:pt x="42012" y="38824"/>
                      <a:pt x="36714" y="53637"/>
                    </a:cubicBezTo>
                    <a:cubicBezTo>
                      <a:pt x="31417" y="68450"/>
                      <a:pt x="39088" y="84759"/>
                      <a:pt x="53878" y="90123"/>
                    </a:cubicBezTo>
                    <a:lnTo>
                      <a:pt x="755756" y="341125"/>
                    </a:lnTo>
                    <a:cubicBezTo>
                      <a:pt x="770592" y="346357"/>
                      <a:pt x="786867" y="338612"/>
                      <a:pt x="792164" y="323799"/>
                    </a:cubicBezTo>
                    <a:cubicBezTo>
                      <a:pt x="797462" y="308986"/>
                      <a:pt x="789791" y="292677"/>
                      <a:pt x="775001" y="287313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68" name="Freeform 68"/>
              <p:cNvSpPr/>
              <p:nvPr/>
            </p:nvSpPr>
            <p:spPr>
              <a:xfrm>
                <a:off x="14325009" y="3687236"/>
                <a:ext cx="797874" cy="510669"/>
              </a:xfrm>
              <a:custGeom>
                <a:avLst/>
                <a:gdLst/>
                <a:ahLst/>
                <a:cxnLst/>
                <a:rect l="l" t="t" r="r" b="b"/>
                <a:pathLst>
                  <a:path w="797874" h="510669">
                    <a:moveTo>
                      <a:pt x="127000" y="447452"/>
                    </a:moveTo>
                    <a:cubicBezTo>
                      <a:pt x="126844" y="412493"/>
                      <a:pt x="98459" y="384236"/>
                      <a:pt x="63500" y="384236"/>
                    </a:cubicBezTo>
                    <a:cubicBezTo>
                      <a:pt x="28541" y="384236"/>
                      <a:pt x="157" y="412493"/>
                      <a:pt x="0" y="447452"/>
                    </a:cubicBezTo>
                    <a:cubicBezTo>
                      <a:pt x="157" y="482411"/>
                      <a:pt x="28541" y="510669"/>
                      <a:pt x="63500" y="510669"/>
                    </a:cubicBezTo>
                    <a:cubicBezTo>
                      <a:pt x="98459" y="510669"/>
                      <a:pt x="126844" y="482411"/>
                      <a:pt x="127000" y="447452"/>
                    </a:cubicBezTo>
                    <a:close/>
                    <a:moveTo>
                      <a:pt x="48959" y="422854"/>
                    </a:moveTo>
                    <a:cubicBezTo>
                      <a:pt x="35452" y="430920"/>
                      <a:pt x="31006" y="448387"/>
                      <a:pt x="39012" y="461929"/>
                    </a:cubicBezTo>
                    <a:cubicBezTo>
                      <a:pt x="47018" y="475472"/>
                      <a:pt x="64465" y="479996"/>
                      <a:pt x="78042" y="472051"/>
                    </a:cubicBezTo>
                    <a:lnTo>
                      <a:pt x="779920" y="57142"/>
                    </a:lnTo>
                    <a:cubicBezTo>
                      <a:pt x="793426" y="49076"/>
                      <a:pt x="797874" y="31609"/>
                      <a:pt x="789868" y="18067"/>
                    </a:cubicBezTo>
                    <a:cubicBezTo>
                      <a:pt x="781863" y="4524"/>
                      <a:pt x="764416" y="0"/>
                      <a:pt x="750838" y="7945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69" name="Freeform 69"/>
              <p:cNvSpPr/>
              <p:nvPr/>
            </p:nvSpPr>
            <p:spPr>
              <a:xfrm>
                <a:off x="15026887" y="3368423"/>
                <a:ext cx="797785" cy="414573"/>
              </a:xfrm>
              <a:custGeom>
                <a:avLst/>
                <a:gdLst/>
                <a:ahLst/>
                <a:cxnLst/>
                <a:rect l="l" t="t" r="r" b="b"/>
                <a:pathLst>
                  <a:path w="797785" h="414573">
                    <a:moveTo>
                      <a:pt x="127000" y="351356"/>
                    </a:moveTo>
                    <a:cubicBezTo>
                      <a:pt x="126844" y="316397"/>
                      <a:pt x="98460" y="288139"/>
                      <a:pt x="63500" y="288139"/>
                    </a:cubicBezTo>
                    <a:cubicBezTo>
                      <a:pt x="28541" y="288139"/>
                      <a:pt x="157" y="316397"/>
                      <a:pt x="0" y="351356"/>
                    </a:cubicBezTo>
                    <a:cubicBezTo>
                      <a:pt x="157" y="386315"/>
                      <a:pt x="28541" y="414573"/>
                      <a:pt x="63500" y="414573"/>
                    </a:cubicBezTo>
                    <a:cubicBezTo>
                      <a:pt x="98460" y="414573"/>
                      <a:pt x="126844" y="386315"/>
                      <a:pt x="127000" y="351356"/>
                    </a:cubicBezTo>
                    <a:close/>
                    <a:moveTo>
                      <a:pt x="51681" y="325341"/>
                    </a:moveTo>
                    <a:cubicBezTo>
                      <a:pt x="37387" y="331912"/>
                      <a:pt x="31095" y="348801"/>
                      <a:pt x="37601" y="363124"/>
                    </a:cubicBezTo>
                    <a:cubicBezTo>
                      <a:pt x="44109" y="377446"/>
                      <a:pt x="60970" y="383815"/>
                      <a:pt x="75321" y="377372"/>
                    </a:cubicBezTo>
                    <a:lnTo>
                      <a:pt x="777199" y="58475"/>
                    </a:lnTo>
                    <a:cubicBezTo>
                      <a:pt x="791493" y="51903"/>
                      <a:pt x="797786" y="35015"/>
                      <a:pt x="791279" y="20692"/>
                    </a:cubicBezTo>
                    <a:cubicBezTo>
                      <a:pt x="784771" y="6369"/>
                      <a:pt x="767910" y="0"/>
                      <a:pt x="753559" y="6443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70" name="Freeform 70"/>
              <p:cNvSpPr/>
              <p:nvPr/>
            </p:nvSpPr>
            <p:spPr>
              <a:xfrm>
                <a:off x="15728767" y="3047463"/>
                <a:ext cx="797792" cy="416636"/>
              </a:xfrm>
              <a:custGeom>
                <a:avLst/>
                <a:gdLst/>
                <a:ahLst/>
                <a:cxnLst/>
                <a:rect l="l" t="t" r="r" b="b"/>
                <a:pathLst>
                  <a:path w="797792" h="416636">
                    <a:moveTo>
                      <a:pt x="127000" y="353419"/>
                    </a:moveTo>
                    <a:cubicBezTo>
                      <a:pt x="126843" y="318460"/>
                      <a:pt x="98459" y="290203"/>
                      <a:pt x="63500" y="290203"/>
                    </a:cubicBezTo>
                    <a:cubicBezTo>
                      <a:pt x="28541" y="290203"/>
                      <a:pt x="157" y="318460"/>
                      <a:pt x="0" y="353419"/>
                    </a:cubicBezTo>
                    <a:cubicBezTo>
                      <a:pt x="157" y="388378"/>
                      <a:pt x="28541" y="416636"/>
                      <a:pt x="63500" y="416636"/>
                    </a:cubicBezTo>
                    <a:cubicBezTo>
                      <a:pt x="98459" y="416636"/>
                      <a:pt x="126843" y="388378"/>
                      <a:pt x="127000" y="353419"/>
                    </a:cubicBezTo>
                    <a:close/>
                    <a:moveTo>
                      <a:pt x="51616" y="327432"/>
                    </a:moveTo>
                    <a:cubicBezTo>
                      <a:pt x="37337" y="334039"/>
                      <a:pt x="31085" y="350943"/>
                      <a:pt x="37629" y="365250"/>
                    </a:cubicBezTo>
                    <a:cubicBezTo>
                      <a:pt x="44171" y="379557"/>
                      <a:pt x="61048" y="385885"/>
                      <a:pt x="75383" y="379406"/>
                    </a:cubicBezTo>
                    <a:lnTo>
                      <a:pt x="777261" y="58452"/>
                    </a:lnTo>
                    <a:cubicBezTo>
                      <a:pt x="791539" y="51846"/>
                      <a:pt x="797792" y="34942"/>
                      <a:pt x="791249" y="20635"/>
                    </a:cubicBezTo>
                    <a:cubicBezTo>
                      <a:pt x="784707" y="6328"/>
                      <a:pt x="767831" y="0"/>
                      <a:pt x="753495" y="6478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71" name="Freeform 71"/>
              <p:cNvSpPr/>
              <p:nvPr/>
            </p:nvSpPr>
            <p:spPr>
              <a:xfrm>
                <a:off x="16430645" y="2707259"/>
                <a:ext cx="797840" cy="435885"/>
              </a:xfrm>
              <a:custGeom>
                <a:avLst/>
                <a:gdLst/>
                <a:ahLst/>
                <a:cxnLst/>
                <a:rect l="l" t="t" r="r" b="b"/>
                <a:pathLst>
                  <a:path w="797840" h="435885">
                    <a:moveTo>
                      <a:pt x="127000" y="372669"/>
                    </a:moveTo>
                    <a:cubicBezTo>
                      <a:pt x="126844" y="337710"/>
                      <a:pt x="98459" y="309452"/>
                      <a:pt x="63500" y="309452"/>
                    </a:cubicBezTo>
                    <a:cubicBezTo>
                      <a:pt x="28541" y="309452"/>
                      <a:pt x="157" y="337710"/>
                      <a:pt x="0" y="372669"/>
                    </a:cubicBezTo>
                    <a:cubicBezTo>
                      <a:pt x="157" y="407628"/>
                      <a:pt x="28541" y="435886"/>
                      <a:pt x="63500" y="435886"/>
                    </a:cubicBezTo>
                    <a:cubicBezTo>
                      <a:pt x="98459" y="435886"/>
                      <a:pt x="126844" y="407628"/>
                      <a:pt x="127000" y="372669"/>
                    </a:cubicBezTo>
                    <a:close/>
                    <a:moveTo>
                      <a:pt x="51037" y="346955"/>
                    </a:moveTo>
                    <a:cubicBezTo>
                      <a:pt x="36911" y="353879"/>
                      <a:pt x="31039" y="370919"/>
                      <a:pt x="37900" y="385076"/>
                    </a:cubicBezTo>
                    <a:cubicBezTo>
                      <a:pt x="44762" y="399233"/>
                      <a:pt x="61776" y="405181"/>
                      <a:pt x="75963" y="398383"/>
                    </a:cubicBezTo>
                    <a:lnTo>
                      <a:pt x="777841" y="58226"/>
                    </a:lnTo>
                    <a:cubicBezTo>
                      <a:pt x="791967" y="51302"/>
                      <a:pt x="797840" y="34262"/>
                      <a:pt x="790978" y="20106"/>
                    </a:cubicBezTo>
                    <a:cubicBezTo>
                      <a:pt x="784118" y="5949"/>
                      <a:pt x="767104" y="0"/>
                      <a:pt x="752917" y="6798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72" name="Freeform 72"/>
              <p:cNvSpPr/>
              <p:nvPr/>
            </p:nvSpPr>
            <p:spPr>
              <a:xfrm>
                <a:off x="17132523" y="2375350"/>
                <a:ext cx="797821" cy="427638"/>
              </a:xfrm>
              <a:custGeom>
                <a:avLst/>
                <a:gdLst/>
                <a:ahLst/>
                <a:cxnLst/>
                <a:rect l="l" t="t" r="r" b="b"/>
                <a:pathLst>
                  <a:path w="797821" h="427638">
                    <a:moveTo>
                      <a:pt x="127000" y="364421"/>
                    </a:moveTo>
                    <a:cubicBezTo>
                      <a:pt x="126844" y="329462"/>
                      <a:pt x="98459" y="301204"/>
                      <a:pt x="63500" y="301204"/>
                    </a:cubicBezTo>
                    <a:cubicBezTo>
                      <a:pt x="28541" y="301204"/>
                      <a:pt x="157" y="329462"/>
                      <a:pt x="0" y="364421"/>
                    </a:cubicBezTo>
                    <a:cubicBezTo>
                      <a:pt x="157" y="399380"/>
                      <a:pt x="28541" y="427638"/>
                      <a:pt x="63500" y="427638"/>
                    </a:cubicBezTo>
                    <a:cubicBezTo>
                      <a:pt x="98459" y="427638"/>
                      <a:pt x="126844" y="399380"/>
                      <a:pt x="127000" y="364421"/>
                    </a:cubicBezTo>
                    <a:close/>
                    <a:moveTo>
                      <a:pt x="51284" y="338589"/>
                    </a:moveTo>
                    <a:cubicBezTo>
                      <a:pt x="37093" y="345378"/>
                      <a:pt x="31057" y="362361"/>
                      <a:pt x="37784" y="376583"/>
                    </a:cubicBezTo>
                    <a:cubicBezTo>
                      <a:pt x="44509" y="390805"/>
                      <a:pt x="61465" y="396915"/>
                      <a:pt x="75717" y="390253"/>
                    </a:cubicBezTo>
                    <a:lnTo>
                      <a:pt x="777595" y="58326"/>
                    </a:lnTo>
                    <a:cubicBezTo>
                      <a:pt x="791786" y="51537"/>
                      <a:pt x="797821" y="34554"/>
                      <a:pt x="791095" y="20332"/>
                    </a:cubicBezTo>
                    <a:cubicBezTo>
                      <a:pt x="784369" y="6110"/>
                      <a:pt x="767414" y="0"/>
                      <a:pt x="753162" y="6662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73" name="Freeform 73"/>
              <p:cNvSpPr/>
              <p:nvPr/>
            </p:nvSpPr>
            <p:spPr>
              <a:xfrm>
                <a:off x="17834401" y="1979581"/>
                <a:ext cx="797886" cy="491479"/>
              </a:xfrm>
              <a:custGeom>
                <a:avLst/>
                <a:gdLst/>
                <a:ahLst/>
                <a:cxnLst/>
                <a:rect l="l" t="t" r="r" b="b"/>
                <a:pathLst>
                  <a:path w="797886" h="491479">
                    <a:moveTo>
                      <a:pt x="127000" y="428263"/>
                    </a:moveTo>
                    <a:cubicBezTo>
                      <a:pt x="126844" y="393303"/>
                      <a:pt x="98459" y="365046"/>
                      <a:pt x="63500" y="365046"/>
                    </a:cubicBezTo>
                    <a:cubicBezTo>
                      <a:pt x="28541" y="365046"/>
                      <a:pt x="157" y="393303"/>
                      <a:pt x="0" y="428263"/>
                    </a:cubicBezTo>
                    <a:cubicBezTo>
                      <a:pt x="157" y="463222"/>
                      <a:pt x="28541" y="491479"/>
                      <a:pt x="63500" y="491479"/>
                    </a:cubicBezTo>
                    <a:cubicBezTo>
                      <a:pt x="98459" y="491479"/>
                      <a:pt x="126844" y="463222"/>
                      <a:pt x="127000" y="428263"/>
                    </a:cubicBezTo>
                    <a:close/>
                    <a:moveTo>
                      <a:pt x="49467" y="403371"/>
                    </a:moveTo>
                    <a:cubicBezTo>
                      <a:pt x="35798" y="411159"/>
                      <a:pt x="30994" y="428530"/>
                      <a:pt x="38720" y="442234"/>
                    </a:cubicBezTo>
                    <a:cubicBezTo>
                      <a:pt x="46447" y="455938"/>
                      <a:pt x="63796" y="460819"/>
                      <a:pt x="77535" y="453154"/>
                    </a:cubicBezTo>
                    <a:lnTo>
                      <a:pt x="779413" y="57448"/>
                    </a:lnTo>
                    <a:cubicBezTo>
                      <a:pt x="793082" y="49661"/>
                      <a:pt x="797887" y="32289"/>
                      <a:pt x="790160" y="18586"/>
                    </a:cubicBezTo>
                    <a:cubicBezTo>
                      <a:pt x="782435" y="4882"/>
                      <a:pt x="765085" y="0"/>
                      <a:pt x="751347" y="7665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74" name="Freeform 74"/>
              <p:cNvSpPr/>
              <p:nvPr/>
            </p:nvSpPr>
            <p:spPr>
              <a:xfrm>
                <a:off x="18536281" y="1699338"/>
                <a:ext cx="797632" cy="376016"/>
              </a:xfrm>
              <a:custGeom>
                <a:avLst/>
                <a:gdLst/>
                <a:ahLst/>
                <a:cxnLst/>
                <a:rect l="l" t="t" r="r" b="b"/>
                <a:pathLst>
                  <a:path w="797632" h="376016">
                    <a:moveTo>
                      <a:pt x="127000" y="312799"/>
                    </a:moveTo>
                    <a:cubicBezTo>
                      <a:pt x="126843" y="277840"/>
                      <a:pt x="98459" y="249583"/>
                      <a:pt x="63500" y="249583"/>
                    </a:cubicBezTo>
                    <a:cubicBezTo>
                      <a:pt x="28541" y="249583"/>
                      <a:pt x="157" y="277840"/>
                      <a:pt x="0" y="312799"/>
                    </a:cubicBezTo>
                    <a:cubicBezTo>
                      <a:pt x="157" y="347759"/>
                      <a:pt x="28541" y="376016"/>
                      <a:pt x="63500" y="376016"/>
                    </a:cubicBezTo>
                    <a:cubicBezTo>
                      <a:pt x="98459" y="376016"/>
                      <a:pt x="126843" y="347759"/>
                      <a:pt x="127000" y="312799"/>
                    </a:cubicBezTo>
                    <a:close/>
                    <a:moveTo>
                      <a:pt x="52896" y="286265"/>
                    </a:moveTo>
                    <a:cubicBezTo>
                      <a:pt x="38314" y="292168"/>
                      <a:pt x="31246" y="308747"/>
                      <a:pt x="37083" y="323356"/>
                    </a:cubicBezTo>
                    <a:cubicBezTo>
                      <a:pt x="42921" y="337964"/>
                      <a:pt x="59469" y="345106"/>
                      <a:pt x="74104" y="339334"/>
                    </a:cubicBezTo>
                    <a:lnTo>
                      <a:pt x="775982" y="58842"/>
                    </a:lnTo>
                    <a:cubicBezTo>
                      <a:pt x="790564" y="52938"/>
                      <a:pt x="797632" y="36359"/>
                      <a:pt x="791795" y="21750"/>
                    </a:cubicBezTo>
                    <a:cubicBezTo>
                      <a:pt x="785957" y="7142"/>
                      <a:pt x="769409" y="0"/>
                      <a:pt x="754774" y="5772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75" name="Freeform 75"/>
              <p:cNvSpPr/>
              <p:nvPr/>
            </p:nvSpPr>
            <p:spPr>
              <a:xfrm>
                <a:off x="19238159" y="1079903"/>
                <a:ext cx="797114" cy="714959"/>
              </a:xfrm>
              <a:custGeom>
                <a:avLst/>
                <a:gdLst/>
                <a:ahLst/>
                <a:cxnLst/>
                <a:rect l="l" t="t" r="r" b="b"/>
                <a:pathLst>
                  <a:path w="797114" h="714959">
                    <a:moveTo>
                      <a:pt x="127000" y="651742"/>
                    </a:moveTo>
                    <a:cubicBezTo>
                      <a:pt x="126843" y="616783"/>
                      <a:pt x="98459" y="588525"/>
                      <a:pt x="63500" y="588525"/>
                    </a:cubicBezTo>
                    <a:cubicBezTo>
                      <a:pt x="28541" y="588525"/>
                      <a:pt x="157" y="616783"/>
                      <a:pt x="0" y="651742"/>
                    </a:cubicBezTo>
                    <a:cubicBezTo>
                      <a:pt x="157" y="686701"/>
                      <a:pt x="28541" y="714959"/>
                      <a:pt x="63500" y="714959"/>
                    </a:cubicBezTo>
                    <a:cubicBezTo>
                      <a:pt x="98459" y="714959"/>
                      <a:pt x="126843" y="686701"/>
                      <a:pt x="127000" y="651742"/>
                    </a:cubicBezTo>
                    <a:close/>
                    <a:moveTo>
                      <a:pt x="44583" y="630325"/>
                    </a:moveTo>
                    <a:cubicBezTo>
                      <a:pt x="32845" y="640794"/>
                      <a:pt x="31773" y="658780"/>
                      <a:pt x="42185" y="670569"/>
                    </a:cubicBezTo>
                    <a:cubicBezTo>
                      <a:pt x="52597" y="682357"/>
                      <a:pt x="70579" y="683515"/>
                      <a:pt x="82417" y="673159"/>
                    </a:cubicBezTo>
                    <a:lnTo>
                      <a:pt x="784296" y="53195"/>
                    </a:lnTo>
                    <a:cubicBezTo>
                      <a:pt x="796040" y="42728"/>
                      <a:pt x="797114" y="24737"/>
                      <a:pt x="786699" y="12946"/>
                    </a:cubicBezTo>
                    <a:cubicBezTo>
                      <a:pt x="776284" y="1155"/>
                      <a:pt x="758300" y="0"/>
                      <a:pt x="746461" y="10362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76" name="Freeform 76"/>
              <p:cNvSpPr/>
              <p:nvPr/>
            </p:nvSpPr>
            <p:spPr>
              <a:xfrm>
                <a:off x="19940037" y="566407"/>
                <a:ext cx="797629" cy="608491"/>
              </a:xfrm>
              <a:custGeom>
                <a:avLst/>
                <a:gdLst/>
                <a:ahLst/>
                <a:cxnLst/>
                <a:rect l="l" t="t" r="r" b="b"/>
                <a:pathLst>
                  <a:path w="797629" h="608491">
                    <a:moveTo>
                      <a:pt x="127000" y="545275"/>
                    </a:moveTo>
                    <a:cubicBezTo>
                      <a:pt x="126844" y="510316"/>
                      <a:pt x="98459" y="482058"/>
                      <a:pt x="63500" y="482058"/>
                    </a:cubicBezTo>
                    <a:cubicBezTo>
                      <a:pt x="28541" y="482058"/>
                      <a:pt x="157" y="510316"/>
                      <a:pt x="0" y="545275"/>
                    </a:cubicBezTo>
                    <a:cubicBezTo>
                      <a:pt x="157" y="580234"/>
                      <a:pt x="28541" y="608491"/>
                      <a:pt x="63500" y="608491"/>
                    </a:cubicBezTo>
                    <a:cubicBezTo>
                      <a:pt x="98459" y="608491"/>
                      <a:pt x="126844" y="580234"/>
                      <a:pt x="127000" y="545275"/>
                    </a:cubicBezTo>
                    <a:close/>
                    <a:moveTo>
                      <a:pt x="46639" y="522205"/>
                    </a:moveTo>
                    <a:cubicBezTo>
                      <a:pt x="33979" y="531544"/>
                      <a:pt x="31251" y="549359"/>
                      <a:pt x="40533" y="562061"/>
                    </a:cubicBezTo>
                    <a:cubicBezTo>
                      <a:pt x="49816" y="574762"/>
                      <a:pt x="67619" y="577571"/>
                      <a:pt x="80361" y="568345"/>
                    </a:cubicBezTo>
                    <a:lnTo>
                      <a:pt x="782241" y="55367"/>
                    </a:lnTo>
                    <a:cubicBezTo>
                      <a:pt x="794900" y="46027"/>
                      <a:pt x="797629" y="28211"/>
                      <a:pt x="788346" y="15510"/>
                    </a:cubicBezTo>
                    <a:cubicBezTo>
                      <a:pt x="779063" y="2809"/>
                      <a:pt x="761259" y="0"/>
                      <a:pt x="748517" y="9226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77" name="Freeform 77"/>
              <p:cNvSpPr/>
              <p:nvPr/>
            </p:nvSpPr>
            <p:spPr>
              <a:xfrm>
                <a:off x="20641917" y="337667"/>
                <a:ext cx="797302" cy="324253"/>
              </a:xfrm>
              <a:custGeom>
                <a:avLst/>
                <a:gdLst/>
                <a:ahLst/>
                <a:cxnLst/>
                <a:rect l="l" t="t" r="r" b="b"/>
                <a:pathLst>
                  <a:path w="797302" h="324253">
                    <a:moveTo>
                      <a:pt x="127000" y="261036"/>
                    </a:moveTo>
                    <a:cubicBezTo>
                      <a:pt x="126843" y="226077"/>
                      <a:pt x="98459" y="197820"/>
                      <a:pt x="63500" y="197820"/>
                    </a:cubicBezTo>
                    <a:cubicBezTo>
                      <a:pt x="28541" y="197820"/>
                      <a:pt x="156" y="226077"/>
                      <a:pt x="0" y="261036"/>
                    </a:cubicBezTo>
                    <a:cubicBezTo>
                      <a:pt x="156" y="295996"/>
                      <a:pt x="28541" y="324253"/>
                      <a:pt x="63500" y="324253"/>
                    </a:cubicBezTo>
                    <a:cubicBezTo>
                      <a:pt x="98459" y="324253"/>
                      <a:pt x="126843" y="295996"/>
                      <a:pt x="127000" y="261036"/>
                    </a:cubicBezTo>
                    <a:close/>
                    <a:moveTo>
                      <a:pt x="54634" y="233871"/>
                    </a:moveTo>
                    <a:cubicBezTo>
                      <a:pt x="39700" y="238819"/>
                      <a:pt x="31575" y="254907"/>
                      <a:pt x="36455" y="269862"/>
                    </a:cubicBezTo>
                    <a:cubicBezTo>
                      <a:pt x="41335" y="284818"/>
                      <a:pt x="57387" y="293015"/>
                      <a:pt x="72364" y="288201"/>
                    </a:cubicBezTo>
                    <a:lnTo>
                      <a:pt x="774242" y="59144"/>
                    </a:lnTo>
                    <a:cubicBezTo>
                      <a:pt x="789176" y="54197"/>
                      <a:pt x="797302" y="38109"/>
                      <a:pt x="792421" y="23153"/>
                    </a:cubicBezTo>
                    <a:cubicBezTo>
                      <a:pt x="787541" y="8198"/>
                      <a:pt x="771489" y="0"/>
                      <a:pt x="756512" y="4814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  <p:sp>
            <p:nvSpPr>
              <p:cNvPr id="78" name="Freeform 78"/>
              <p:cNvSpPr/>
              <p:nvPr/>
            </p:nvSpPr>
            <p:spPr>
              <a:xfrm>
                <a:off x="21343795" y="306430"/>
                <a:ext cx="828878" cy="7286185"/>
              </a:xfrm>
              <a:custGeom>
                <a:avLst/>
                <a:gdLst/>
                <a:ahLst/>
                <a:cxnLst/>
                <a:rect l="l" t="t" r="r" b="b"/>
                <a:pathLst>
                  <a:path w="828878" h="7286185">
                    <a:moveTo>
                      <a:pt x="127000" y="63216"/>
                    </a:moveTo>
                    <a:cubicBezTo>
                      <a:pt x="126843" y="28257"/>
                      <a:pt x="98459" y="0"/>
                      <a:pt x="63500" y="0"/>
                    </a:cubicBezTo>
                    <a:cubicBezTo>
                      <a:pt x="28541" y="0"/>
                      <a:pt x="156" y="28257"/>
                      <a:pt x="0" y="63216"/>
                    </a:cubicBezTo>
                    <a:cubicBezTo>
                      <a:pt x="156" y="98175"/>
                      <a:pt x="28541" y="126433"/>
                      <a:pt x="63500" y="126433"/>
                    </a:cubicBezTo>
                    <a:cubicBezTo>
                      <a:pt x="98459" y="126433"/>
                      <a:pt x="126843" y="98175"/>
                      <a:pt x="127000" y="63216"/>
                    </a:cubicBezTo>
                    <a:close/>
                    <a:moveTo>
                      <a:pt x="91938" y="60428"/>
                    </a:moveTo>
                    <a:cubicBezTo>
                      <a:pt x="90334" y="44779"/>
                      <a:pt x="76381" y="33370"/>
                      <a:pt x="60725" y="34905"/>
                    </a:cubicBezTo>
                    <a:cubicBezTo>
                      <a:pt x="45068" y="36439"/>
                      <a:pt x="33596" y="50341"/>
                      <a:pt x="35061" y="66004"/>
                    </a:cubicBezTo>
                    <a:lnTo>
                      <a:pt x="736939" y="7225756"/>
                    </a:lnTo>
                    <a:cubicBezTo>
                      <a:pt x="738544" y="7241405"/>
                      <a:pt x="752497" y="7252815"/>
                      <a:pt x="768153" y="7251280"/>
                    </a:cubicBezTo>
                    <a:cubicBezTo>
                      <a:pt x="783809" y="7249745"/>
                      <a:pt x="795282" y="7235844"/>
                      <a:pt x="793817" y="7220180"/>
                    </a:cubicBezTo>
                    <a:close/>
                    <a:moveTo>
                      <a:pt x="828878" y="7222969"/>
                    </a:moveTo>
                    <a:cubicBezTo>
                      <a:pt x="828721" y="7188009"/>
                      <a:pt x="800337" y="7159752"/>
                      <a:pt x="765378" y="7159752"/>
                    </a:cubicBezTo>
                    <a:cubicBezTo>
                      <a:pt x="730419" y="7159752"/>
                      <a:pt x="702035" y="7188009"/>
                      <a:pt x="701878" y="7222969"/>
                    </a:cubicBezTo>
                    <a:cubicBezTo>
                      <a:pt x="702035" y="7257928"/>
                      <a:pt x="730419" y="7286185"/>
                      <a:pt x="765378" y="7286185"/>
                    </a:cubicBezTo>
                    <a:cubicBezTo>
                      <a:pt x="800337" y="7286185"/>
                      <a:pt x="828721" y="7257928"/>
                      <a:pt x="828878" y="7222969"/>
                    </a:cubicBezTo>
                    <a:close/>
                  </a:path>
                </a:pathLst>
              </a:custGeom>
              <a:solidFill>
                <a:srgbClr val="0F2A37"/>
              </a:solidFill>
            </p:spPr>
          </p:sp>
        </p:grpSp>
      </p:grpSp>
      <p:sp>
        <p:nvSpPr>
          <p:cNvPr id="79" name="TextBox 79"/>
          <p:cNvSpPr txBox="1"/>
          <p:nvPr/>
        </p:nvSpPr>
        <p:spPr>
          <a:xfrm>
            <a:off x="137493" y="9836153"/>
            <a:ext cx="3599463" cy="28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1"/>
              </a:lnSpc>
              <a:spcBef>
                <a:spcPct val="0"/>
              </a:spcBef>
            </a:pPr>
            <a:r>
              <a:rPr lang="en-US" sz="1793" dirty="0">
                <a:solidFill>
                  <a:srgbClr val="04345C"/>
                </a:solidFill>
                <a:latin typeface="TT Drugs Bold"/>
              </a:rPr>
              <a:t>© </a:t>
            </a:r>
            <a:r>
              <a:rPr lang="en-US" sz="1793" dirty="0" err="1">
                <a:solidFill>
                  <a:srgbClr val="04345C"/>
                </a:solidFill>
                <a:latin typeface="TT Drugs Bold"/>
              </a:rPr>
              <a:t>Pasaulio</a:t>
            </a:r>
            <a:r>
              <a:rPr lang="en-US" sz="1793" dirty="0">
                <a:solidFill>
                  <a:srgbClr val="04345C"/>
                </a:solidFill>
                <a:latin typeface="TT Drugs Bold"/>
              </a:rPr>
              <a:t> </a:t>
            </a:r>
            <a:r>
              <a:rPr lang="en-US" sz="1793" dirty="0" err="1">
                <a:solidFill>
                  <a:srgbClr val="04345C"/>
                </a:solidFill>
                <a:latin typeface="TT Drugs Bold"/>
              </a:rPr>
              <a:t>turizmo</a:t>
            </a:r>
            <a:r>
              <a:rPr lang="en-US" sz="1793" dirty="0">
                <a:solidFill>
                  <a:srgbClr val="04345C"/>
                </a:solidFill>
                <a:latin typeface="TT Drugs Bold"/>
              </a:rPr>
              <a:t> </a:t>
            </a:r>
            <a:r>
              <a:rPr lang="en-US" sz="1793" dirty="0" err="1">
                <a:solidFill>
                  <a:srgbClr val="04345C"/>
                </a:solidFill>
                <a:latin typeface="TT Drugs Bold"/>
              </a:rPr>
              <a:t>organizacija</a:t>
            </a:r>
            <a:endParaRPr lang="en-US" sz="1793" dirty="0">
              <a:solidFill>
                <a:srgbClr val="04345C"/>
              </a:solidFill>
              <a:latin typeface="TT Drugs Bold"/>
            </a:endParaRPr>
          </a:p>
        </p:txBody>
      </p:sp>
      <p:sp>
        <p:nvSpPr>
          <p:cNvPr id="80" name="AutoShape 80"/>
          <p:cNvSpPr/>
          <p:nvPr/>
        </p:nvSpPr>
        <p:spPr>
          <a:xfrm rot="-5400000">
            <a:off x="7840866" y="4226198"/>
            <a:ext cx="1887244" cy="4305"/>
          </a:xfrm>
          <a:prstGeom prst="line">
            <a:avLst/>
          </a:prstGeom>
          <a:ln w="19050" cap="rnd">
            <a:solidFill>
              <a:srgbClr val="D41812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81" name="AutoShape 81"/>
          <p:cNvSpPr/>
          <p:nvPr/>
        </p:nvSpPr>
        <p:spPr>
          <a:xfrm rot="-5400000" flipV="1">
            <a:off x="10840076" y="3725018"/>
            <a:ext cx="1516328" cy="3396"/>
          </a:xfrm>
          <a:prstGeom prst="line">
            <a:avLst/>
          </a:prstGeom>
          <a:ln w="19050" cap="rnd">
            <a:solidFill>
              <a:srgbClr val="D41812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82" name="AutoShape 82"/>
          <p:cNvSpPr/>
          <p:nvPr/>
        </p:nvSpPr>
        <p:spPr>
          <a:xfrm rot="-10800000">
            <a:off x="14451509" y="5965953"/>
            <a:ext cx="1733096" cy="0"/>
          </a:xfrm>
          <a:prstGeom prst="line">
            <a:avLst/>
          </a:prstGeom>
          <a:ln w="19050" cap="rnd">
            <a:solidFill>
              <a:srgbClr val="D41812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83" name="TextBox 83"/>
          <p:cNvSpPr txBox="1"/>
          <p:nvPr/>
        </p:nvSpPr>
        <p:spPr>
          <a:xfrm>
            <a:off x="7928813" y="2626910"/>
            <a:ext cx="1895048" cy="48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"/>
              </a:lnSpc>
            </a:pPr>
            <a:r>
              <a:rPr lang="en-US" sz="1371" dirty="0">
                <a:solidFill>
                  <a:srgbClr val="D41812"/>
                </a:solidFill>
                <a:latin typeface="Open Sans Light Bold"/>
              </a:rPr>
              <a:t>SARS </a:t>
            </a:r>
            <a:r>
              <a:rPr lang="en-US" sz="1371" dirty="0" err="1">
                <a:solidFill>
                  <a:srgbClr val="D41812"/>
                </a:solidFill>
                <a:latin typeface="Open Sans Light Bold"/>
              </a:rPr>
              <a:t>epidemija</a:t>
            </a:r>
            <a:r>
              <a:rPr lang="en-US" sz="1371" dirty="0">
                <a:solidFill>
                  <a:srgbClr val="D41812"/>
                </a:solidFill>
                <a:latin typeface="Open Sans Light Bold"/>
              </a:rPr>
              <a:t> (2003)</a:t>
            </a:r>
          </a:p>
          <a:p>
            <a:pPr algn="ctr">
              <a:lnSpc>
                <a:spcPts val="1919"/>
              </a:lnSpc>
            </a:pPr>
            <a:r>
              <a:rPr lang="en-US" sz="1371" dirty="0">
                <a:solidFill>
                  <a:srgbClr val="D41812"/>
                </a:solidFill>
                <a:latin typeface="Open Sans Light Bold"/>
              </a:rPr>
              <a:t>- 2 </a:t>
            </a:r>
            <a:r>
              <a:rPr lang="en-US" sz="1371" dirty="0" err="1">
                <a:solidFill>
                  <a:srgbClr val="D41812"/>
                </a:solidFill>
                <a:latin typeface="Open Sans Light Bold"/>
              </a:rPr>
              <a:t>milijonai</a:t>
            </a:r>
            <a:r>
              <a:rPr lang="en-US" sz="1371" dirty="0">
                <a:solidFill>
                  <a:srgbClr val="D41812"/>
                </a:solidFill>
                <a:latin typeface="Open Sans Light Bold"/>
              </a:rPr>
              <a:t> | -0,4 %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0175705" y="2191694"/>
            <a:ext cx="2864158" cy="461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2"/>
              </a:lnSpc>
            </a:pPr>
            <a:r>
              <a:rPr lang="en-US" sz="1351">
                <a:solidFill>
                  <a:srgbClr val="D41812"/>
                </a:solidFill>
                <a:latin typeface="Open Sans Light Bold"/>
              </a:rPr>
              <a:t>Pasaulinė ekonominė krizė (2009)</a:t>
            </a:r>
          </a:p>
          <a:p>
            <a:pPr algn="ctr">
              <a:lnSpc>
                <a:spcPts val="1892"/>
              </a:lnSpc>
            </a:pPr>
            <a:r>
              <a:rPr lang="en-US" sz="1351">
                <a:solidFill>
                  <a:srgbClr val="D41812"/>
                </a:solidFill>
                <a:latin typeface="Open Sans Light Bold"/>
              </a:rPr>
              <a:t>- 37 milijonai | -4,0 %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9581925" y="5562086"/>
            <a:ext cx="5085435" cy="461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2"/>
              </a:lnSpc>
            </a:pPr>
            <a:r>
              <a:rPr lang="en-US" sz="1351" dirty="0">
                <a:solidFill>
                  <a:srgbClr val="D41812"/>
                </a:solidFill>
                <a:latin typeface="Open Sans Light Bold"/>
              </a:rPr>
              <a:t>Covid 19 </a:t>
            </a:r>
            <a:r>
              <a:rPr lang="en-US" sz="1351" dirty="0" err="1">
                <a:solidFill>
                  <a:srgbClr val="D41812"/>
                </a:solidFill>
                <a:latin typeface="Open Sans Light Bold"/>
              </a:rPr>
              <a:t>pandemija</a:t>
            </a:r>
            <a:r>
              <a:rPr lang="en-US" sz="1351" dirty="0">
                <a:solidFill>
                  <a:srgbClr val="D41812"/>
                </a:solidFill>
                <a:latin typeface="Open Sans Light Bold"/>
              </a:rPr>
              <a:t> (2020)</a:t>
            </a:r>
          </a:p>
          <a:p>
            <a:pPr algn="ctr">
              <a:lnSpc>
                <a:spcPts val="1892"/>
              </a:lnSpc>
            </a:pPr>
            <a:r>
              <a:rPr lang="en-US" sz="1351" dirty="0" err="1">
                <a:solidFill>
                  <a:srgbClr val="D41812"/>
                </a:solidFill>
                <a:latin typeface="Open Sans Light Bold"/>
              </a:rPr>
              <a:t>nuo</a:t>
            </a:r>
            <a:r>
              <a:rPr lang="en-US" sz="1351" dirty="0">
                <a:solidFill>
                  <a:srgbClr val="D41812"/>
                </a:solidFill>
                <a:latin typeface="Open Sans Light Bold"/>
              </a:rPr>
              <a:t> - 1 </a:t>
            </a:r>
            <a:r>
              <a:rPr lang="en-US" sz="1351" dirty="0" err="1">
                <a:solidFill>
                  <a:srgbClr val="D41812"/>
                </a:solidFill>
                <a:latin typeface="Open Sans Light Bold"/>
              </a:rPr>
              <a:t>mlrd</a:t>
            </a:r>
            <a:r>
              <a:rPr lang="en-US" sz="1351" dirty="0">
                <a:solidFill>
                  <a:srgbClr val="D41812"/>
                </a:solidFill>
                <a:latin typeface="Open Sans Light Bold"/>
              </a:rPr>
              <a:t>. </a:t>
            </a:r>
            <a:r>
              <a:rPr lang="en-US" sz="1351" dirty="0" err="1">
                <a:solidFill>
                  <a:srgbClr val="D41812"/>
                </a:solidFill>
                <a:latin typeface="Open Sans Light Bold"/>
              </a:rPr>
              <a:t>iki</a:t>
            </a:r>
            <a:r>
              <a:rPr lang="en-US" sz="1351" dirty="0">
                <a:solidFill>
                  <a:srgbClr val="D41812"/>
                </a:solidFill>
                <a:latin typeface="Open Sans Light Bold"/>
              </a:rPr>
              <a:t> - 1,1 </a:t>
            </a:r>
            <a:r>
              <a:rPr lang="en-US" sz="1351" dirty="0" err="1">
                <a:solidFill>
                  <a:srgbClr val="D41812"/>
                </a:solidFill>
                <a:latin typeface="Open Sans Light Bold"/>
              </a:rPr>
              <a:t>mlrd</a:t>
            </a:r>
            <a:r>
              <a:rPr lang="en-US" sz="1351" dirty="0">
                <a:solidFill>
                  <a:srgbClr val="D41812"/>
                </a:solidFill>
                <a:latin typeface="Open Sans Light Bold"/>
              </a:rPr>
              <a:t>. | </a:t>
            </a:r>
            <a:r>
              <a:rPr lang="en-US" sz="1351" dirty="0" err="1">
                <a:solidFill>
                  <a:srgbClr val="D41812"/>
                </a:solidFill>
                <a:latin typeface="Open Sans Light Bold"/>
              </a:rPr>
              <a:t>nuo</a:t>
            </a:r>
            <a:r>
              <a:rPr lang="en-US" sz="1351" dirty="0">
                <a:solidFill>
                  <a:srgbClr val="D41812"/>
                </a:solidFill>
                <a:latin typeface="Open Sans Light Bold"/>
              </a:rPr>
              <a:t> -70 %  </a:t>
            </a:r>
            <a:r>
              <a:rPr lang="en-US" sz="1351" dirty="0" err="1">
                <a:solidFill>
                  <a:srgbClr val="D41812"/>
                </a:solidFill>
                <a:latin typeface="Open Sans Light Bold"/>
              </a:rPr>
              <a:t>iki</a:t>
            </a:r>
            <a:r>
              <a:rPr lang="en-US" sz="1351" dirty="0">
                <a:solidFill>
                  <a:srgbClr val="D41812"/>
                </a:solidFill>
                <a:latin typeface="Open Sans Light Bold"/>
              </a:rPr>
              <a:t> -75 %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2563192" y="6355123"/>
            <a:ext cx="629438" cy="312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4"/>
              </a:lnSpc>
            </a:pPr>
            <a:r>
              <a:rPr lang="en-US" sz="1882" dirty="0">
                <a:solidFill>
                  <a:srgbClr val="034296"/>
                </a:solidFill>
                <a:latin typeface="Open Sans Light Bold"/>
              </a:rPr>
              <a:t>435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903514" y="5929229"/>
            <a:ext cx="597458" cy="312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4"/>
              </a:lnSpc>
            </a:pPr>
            <a:r>
              <a:rPr lang="en-US" sz="1882" dirty="0">
                <a:solidFill>
                  <a:srgbClr val="034296"/>
                </a:solidFill>
                <a:latin typeface="Open Sans Light Bold"/>
              </a:rPr>
              <a:t>531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7256561" y="5368666"/>
            <a:ext cx="447351" cy="321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4"/>
              </a:lnSpc>
            </a:pPr>
            <a:r>
              <a:rPr lang="en-US" sz="1882" dirty="0">
                <a:solidFill>
                  <a:srgbClr val="034296"/>
                </a:solidFill>
                <a:latin typeface="Open Sans Light Bold"/>
              </a:rPr>
              <a:t>680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9466510" y="4705432"/>
            <a:ext cx="512121" cy="312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4"/>
              </a:lnSpc>
            </a:pPr>
            <a:r>
              <a:rPr lang="en-US" sz="1882" dirty="0">
                <a:solidFill>
                  <a:srgbClr val="034296"/>
                </a:solidFill>
                <a:latin typeface="Open Sans Light Bold"/>
              </a:rPr>
              <a:t>809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1805145" y="4098211"/>
            <a:ext cx="448523" cy="312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4"/>
              </a:lnSpc>
            </a:pPr>
            <a:r>
              <a:rPr lang="en-US" sz="1882" dirty="0">
                <a:solidFill>
                  <a:srgbClr val="034296"/>
                </a:solidFill>
                <a:latin typeface="Open Sans Light Bold"/>
              </a:rPr>
              <a:t>957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3787261" y="2990198"/>
            <a:ext cx="823363" cy="312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4"/>
              </a:lnSpc>
            </a:pPr>
            <a:r>
              <a:rPr lang="en-US" sz="1882" dirty="0">
                <a:solidFill>
                  <a:srgbClr val="034296"/>
                </a:solidFill>
                <a:latin typeface="Open Sans Light Bold"/>
              </a:rPr>
              <a:t>1206.6</a:t>
            </a:r>
          </a:p>
        </p:txBody>
      </p:sp>
      <p:sp>
        <p:nvSpPr>
          <p:cNvPr id="92" name="TextBox 92"/>
          <p:cNvSpPr txBox="1"/>
          <p:nvPr/>
        </p:nvSpPr>
        <p:spPr>
          <a:xfrm rot="-5473012">
            <a:off x="-45226" y="5717151"/>
            <a:ext cx="1529252" cy="38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8"/>
              </a:lnSpc>
              <a:spcBef>
                <a:spcPct val="0"/>
              </a:spcBef>
            </a:pPr>
            <a:r>
              <a:rPr lang="en-US" sz="2398">
                <a:solidFill>
                  <a:srgbClr val="04345C"/>
                </a:solidFill>
                <a:latin typeface="TT Drugs Bold"/>
              </a:rPr>
              <a:t>MILIJONAI</a:t>
            </a:r>
          </a:p>
        </p:txBody>
      </p:sp>
      <p:pic>
        <p:nvPicPr>
          <p:cNvPr id="93" name="Picture 93"/>
          <p:cNvPicPr>
            <a:picLocks noChangeAspect="1"/>
          </p:cNvPicPr>
          <p:nvPr/>
        </p:nvPicPr>
        <p:blipFill>
          <a:blip r:embed="rId2"/>
          <a:srcRect b="28379"/>
          <a:stretch>
            <a:fillRect/>
          </a:stretch>
        </p:blipFill>
        <p:spPr>
          <a:xfrm>
            <a:off x="16851465" y="9146009"/>
            <a:ext cx="1593105" cy="11409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5744" y="2715277"/>
            <a:ext cx="17573030" cy="6979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9"/>
              </a:lnSpc>
              <a:spcBef>
                <a:spcPct val="0"/>
              </a:spcBef>
            </a:pPr>
            <a:r>
              <a:rPr lang="en-US" sz="2976" dirty="0">
                <a:solidFill>
                  <a:srgbClr val="2C1E20"/>
                </a:solidFill>
                <a:latin typeface="Forum Bold"/>
              </a:rPr>
              <a:t>I BENDROS VERSLUI PRIEMONĖS:</a:t>
            </a:r>
          </a:p>
          <a:p>
            <a:pPr marL="457200" indent="-457200">
              <a:lnSpc>
                <a:spcPts val="38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76" dirty="0">
                <a:solidFill>
                  <a:srgbClr val="2C1E20"/>
                </a:solidFill>
                <a:latin typeface="Forum Bold"/>
              </a:rPr>
              <a:t>,,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Subsidijos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nuo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COVID-19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nukentėjusioms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įmonėms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“ (150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mln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.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eurų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);</a:t>
            </a:r>
          </a:p>
          <a:p>
            <a:pPr marL="457200" indent="-457200">
              <a:lnSpc>
                <a:spcPts val="38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76" dirty="0">
                <a:solidFill>
                  <a:srgbClr val="2C1E20"/>
                </a:solidFill>
                <a:latin typeface="Forum Bold"/>
              </a:rPr>
              <a:t>„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Tiesioginės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COVID-19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paskolos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“ (30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mln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.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eurų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);</a:t>
            </a:r>
          </a:p>
          <a:p>
            <a:pPr marL="457200" indent="-457200">
              <a:lnSpc>
                <a:spcPts val="38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76" dirty="0">
                <a:solidFill>
                  <a:srgbClr val="2C1E20"/>
                </a:solidFill>
                <a:latin typeface="Forum Bold"/>
              </a:rPr>
              <a:t>,,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Subsidijos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labiausiai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nuo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COVID-19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nukentėjusioms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įmonėms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“ (70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mln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.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eurų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);</a:t>
            </a:r>
          </a:p>
          <a:p>
            <a:pPr marL="457200" indent="-457200">
              <a:lnSpc>
                <a:spcPts val="38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76" dirty="0">
                <a:solidFill>
                  <a:srgbClr val="2C1E20"/>
                </a:solidFill>
                <a:latin typeface="Forum Bold"/>
              </a:rPr>
              <a:t>,,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Subsidijos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nuo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COVID-19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nukentėjusiems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individualią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veiklą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vykdantiems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asmenims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“ (20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mln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.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eurų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);</a:t>
            </a:r>
          </a:p>
          <a:p>
            <a:pPr marL="457200" indent="-457200">
              <a:lnSpc>
                <a:spcPts val="38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76" dirty="0">
                <a:solidFill>
                  <a:srgbClr val="2C1E20"/>
                </a:solidFill>
                <a:latin typeface="Forum Bold"/>
              </a:rPr>
              <a:t>,,COVID-19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tyrimų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kompensavimas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smulkiojo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ir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vidutinio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verslo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subjektams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“ (30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mln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.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eurų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).</a:t>
            </a:r>
          </a:p>
          <a:p>
            <a:pPr>
              <a:lnSpc>
                <a:spcPts val="3869"/>
              </a:lnSpc>
              <a:spcBef>
                <a:spcPct val="0"/>
              </a:spcBef>
            </a:pPr>
            <a:endParaRPr lang="en-US" sz="2976" dirty="0">
              <a:solidFill>
                <a:srgbClr val="2C1E20"/>
              </a:solidFill>
              <a:latin typeface="Forum Bold"/>
            </a:endParaRPr>
          </a:p>
          <a:p>
            <a:pPr>
              <a:lnSpc>
                <a:spcPts val="3869"/>
              </a:lnSpc>
              <a:spcBef>
                <a:spcPct val="0"/>
              </a:spcBef>
            </a:pPr>
            <a:endParaRPr lang="en-US" sz="2976" dirty="0">
              <a:solidFill>
                <a:srgbClr val="2C1E20"/>
              </a:solidFill>
              <a:latin typeface="Forum Bold"/>
            </a:endParaRPr>
          </a:p>
          <a:p>
            <a:pPr>
              <a:lnSpc>
                <a:spcPts val="3869"/>
              </a:lnSpc>
              <a:spcBef>
                <a:spcPct val="0"/>
              </a:spcBef>
            </a:pPr>
            <a:r>
              <a:rPr lang="en-US" sz="2976" dirty="0">
                <a:solidFill>
                  <a:srgbClr val="2C1E20"/>
                </a:solidFill>
                <a:latin typeface="Forum Bold"/>
              </a:rPr>
              <a:t>II PRIEMONĖS TURIZMO SEKTORIUI:</a:t>
            </a:r>
          </a:p>
          <a:p>
            <a:pPr marL="457200" indent="-457200">
              <a:lnSpc>
                <a:spcPts val="38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Kompensavimas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apgyvendinimo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paslaugų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teikėjams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už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turistams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suteiktą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trečiąją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nakvynę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(1  00 000 Eur);</a:t>
            </a:r>
          </a:p>
          <a:p>
            <a:pPr marL="457200" indent="-457200">
              <a:lnSpc>
                <a:spcPts val="38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76" dirty="0">
                <a:solidFill>
                  <a:srgbClr val="2C1E20"/>
                </a:solidFill>
                <a:latin typeface="Forum Bold"/>
              </a:rPr>
              <a:t>„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Viešosios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turizmo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ir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poilsio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infrastruktūros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turistų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lankytinose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vietose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projektų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finansavimas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“ (4 250 000 Eur);</a:t>
            </a:r>
          </a:p>
          <a:p>
            <a:pPr marL="457200" indent="-457200">
              <a:lnSpc>
                <a:spcPts val="38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76" dirty="0">
                <a:solidFill>
                  <a:srgbClr val="2C1E20"/>
                </a:solidFill>
                <a:latin typeface="Forum Bold"/>
              </a:rPr>
              <a:t>„Turizmo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paslaugų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ir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produktų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inovacijos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“ ( 750 000 Eur);</a:t>
            </a:r>
          </a:p>
          <a:p>
            <a:pPr marL="457200" indent="-457200">
              <a:lnSpc>
                <a:spcPts val="386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Kelionių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organizatorių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ir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turizmo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asociacijų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dalyvavimo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tarptautinėje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veikloje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išlaidų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</a:t>
            </a:r>
            <a:r>
              <a:rPr lang="en-US" sz="2976" dirty="0" err="1">
                <a:solidFill>
                  <a:srgbClr val="2C1E20"/>
                </a:solidFill>
                <a:latin typeface="Forum Bold"/>
              </a:rPr>
              <a:t>kompensavimo</a:t>
            </a:r>
            <a:r>
              <a:rPr lang="en-US" sz="2976" dirty="0">
                <a:solidFill>
                  <a:srgbClr val="2C1E20"/>
                </a:solidFill>
                <a:latin typeface="Forum Bold"/>
              </a:rPr>
              <a:t> (280 000 Eur).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831942"/>
            <a:ext cx="1809877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  <a:spcBef>
                <a:spcPct val="0"/>
              </a:spcBef>
            </a:pPr>
            <a:r>
              <a:rPr lang="en-US" sz="6000">
                <a:solidFill>
                  <a:srgbClr val="2C1E20"/>
                </a:solidFill>
                <a:latin typeface="Forum Bold"/>
              </a:rPr>
              <a:t>PARAMA TURIZMUI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6803">
            <a:off x="13255161" y="-1558631"/>
            <a:ext cx="6599197" cy="6838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16803">
            <a:off x="-1826191" y="6626708"/>
            <a:ext cx="6599197" cy="68385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5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368279">
            <a:off x="-3865226" y="-3741945"/>
            <a:ext cx="7407523" cy="74838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b="28379"/>
          <a:stretch>
            <a:fillRect/>
          </a:stretch>
        </p:blipFill>
        <p:spPr>
          <a:xfrm>
            <a:off x="16899193" y="55111"/>
            <a:ext cx="1388807" cy="9946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8327" y="-258468"/>
            <a:ext cx="19970096" cy="110754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0938" y="821778"/>
            <a:ext cx="15366123" cy="86434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b="28379"/>
          <a:stretch>
            <a:fillRect/>
          </a:stretch>
        </p:blipFill>
        <p:spPr>
          <a:xfrm>
            <a:off x="16474325" y="8831700"/>
            <a:ext cx="2031958" cy="14553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5102" y="2108686"/>
            <a:ext cx="10946570" cy="5908605"/>
            <a:chOff x="0" y="0"/>
            <a:chExt cx="14595426" cy="7878141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14595426" cy="7878141"/>
              <a:chOff x="0" y="0"/>
              <a:chExt cx="20212192" cy="1090988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7680027"/>
                <a:ext cx="1229485" cy="3229863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3229863">
                    <a:moveTo>
                      <a:pt x="0" y="3229862"/>
                    </a:moveTo>
                    <a:lnTo>
                      <a:pt x="0" y="98359"/>
                    </a:lnTo>
                    <a:lnTo>
                      <a:pt x="0" y="98359"/>
                    </a:lnTo>
                    <a:cubicBezTo>
                      <a:pt x="0" y="72272"/>
                      <a:pt x="10363" y="47254"/>
                      <a:pt x="28809" y="28809"/>
                    </a:cubicBezTo>
                    <a:cubicBezTo>
                      <a:pt x="47254" y="10363"/>
                      <a:pt x="72272" y="0"/>
                      <a:pt x="98359" y="0"/>
                    </a:cubicBezTo>
                    <a:lnTo>
                      <a:pt x="1131126" y="0"/>
                    </a:lnTo>
                    <a:cubicBezTo>
                      <a:pt x="1157213" y="0"/>
                      <a:pt x="1182231" y="10363"/>
                      <a:pt x="1200677" y="28809"/>
                    </a:cubicBezTo>
                    <a:cubicBezTo>
                      <a:pt x="1219122" y="47254"/>
                      <a:pt x="1229485" y="72272"/>
                      <a:pt x="1229485" y="98359"/>
                    </a:cubicBezTo>
                    <a:lnTo>
                      <a:pt x="1229485" y="3229862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4118234" y="4998921"/>
                <a:ext cx="1229485" cy="5910968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5910968">
                    <a:moveTo>
                      <a:pt x="0" y="5910968"/>
                    </a:moveTo>
                    <a:lnTo>
                      <a:pt x="0" y="98359"/>
                    </a:lnTo>
                    <a:cubicBezTo>
                      <a:pt x="0" y="72273"/>
                      <a:pt x="10362" y="47255"/>
                      <a:pt x="28809" y="28809"/>
                    </a:cubicBezTo>
                    <a:cubicBezTo>
                      <a:pt x="47254" y="10363"/>
                      <a:pt x="72273" y="0"/>
                      <a:pt x="98359" y="0"/>
                    </a:cubicBezTo>
                    <a:lnTo>
                      <a:pt x="1131126" y="0"/>
                    </a:lnTo>
                    <a:cubicBezTo>
                      <a:pt x="1157213" y="0"/>
                      <a:pt x="1182231" y="10363"/>
                      <a:pt x="1200677" y="28809"/>
                    </a:cubicBezTo>
                    <a:cubicBezTo>
                      <a:pt x="1219123" y="47255"/>
                      <a:pt x="1229485" y="72273"/>
                      <a:pt x="1229485" y="98359"/>
                    </a:cubicBezTo>
                    <a:lnTo>
                      <a:pt x="1229485" y="5910968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8236468" y="562469"/>
                <a:ext cx="1229485" cy="10347420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10347420">
                    <a:moveTo>
                      <a:pt x="0" y="10347420"/>
                    </a:moveTo>
                    <a:lnTo>
                      <a:pt x="0" y="98359"/>
                    </a:lnTo>
                    <a:cubicBezTo>
                      <a:pt x="0" y="72273"/>
                      <a:pt x="10363" y="47255"/>
                      <a:pt x="28809" y="28809"/>
                    </a:cubicBezTo>
                    <a:cubicBezTo>
                      <a:pt x="47254" y="10363"/>
                      <a:pt x="72272" y="0"/>
                      <a:pt x="98359" y="0"/>
                    </a:cubicBezTo>
                    <a:lnTo>
                      <a:pt x="1131126" y="0"/>
                    </a:lnTo>
                    <a:cubicBezTo>
                      <a:pt x="1157213" y="0"/>
                      <a:pt x="1182231" y="10363"/>
                      <a:pt x="1200676" y="28809"/>
                    </a:cubicBezTo>
                    <a:cubicBezTo>
                      <a:pt x="1219122" y="47255"/>
                      <a:pt x="1229485" y="72273"/>
                      <a:pt x="1229485" y="98359"/>
                    </a:cubicBezTo>
                    <a:lnTo>
                      <a:pt x="1229485" y="1034742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12354702" y="10909889"/>
                <a:ext cx="1229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9485">
                    <a:moveTo>
                      <a:pt x="0" y="0"/>
                    </a:moveTo>
                    <a:lnTo>
                      <a:pt x="0" y="0"/>
                    </a:lnTo>
                    <a:lnTo>
                      <a:pt x="1229486" y="0"/>
                    </a:lnTo>
                    <a:lnTo>
                      <a:pt x="1229486" y="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16472936" y="10909889"/>
                <a:ext cx="1229486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9486">
                    <a:moveTo>
                      <a:pt x="0" y="0"/>
                    </a:moveTo>
                    <a:lnTo>
                      <a:pt x="0" y="0"/>
                    </a:lnTo>
                    <a:lnTo>
                      <a:pt x="1229486" y="0"/>
                    </a:lnTo>
                    <a:lnTo>
                      <a:pt x="1229486" y="0"/>
                    </a:lnTo>
                    <a:close/>
                  </a:path>
                </a:pathLst>
              </a:custGeom>
              <a:solidFill>
                <a:srgbClr val="6CE5E8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1254885" y="9953558"/>
                <a:ext cx="1229485" cy="956331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956331">
                    <a:moveTo>
                      <a:pt x="0" y="956331"/>
                    </a:moveTo>
                    <a:lnTo>
                      <a:pt x="0" y="98359"/>
                    </a:lnTo>
                    <a:cubicBezTo>
                      <a:pt x="0" y="72273"/>
                      <a:pt x="10363" y="47255"/>
                      <a:pt x="28809" y="28809"/>
                    </a:cubicBezTo>
                    <a:cubicBezTo>
                      <a:pt x="47255" y="10363"/>
                      <a:pt x="72273" y="0"/>
                      <a:pt x="98359" y="0"/>
                    </a:cubicBezTo>
                    <a:lnTo>
                      <a:pt x="1131127" y="0"/>
                    </a:lnTo>
                    <a:cubicBezTo>
                      <a:pt x="1157213" y="0"/>
                      <a:pt x="1182231" y="10363"/>
                      <a:pt x="1200677" y="28809"/>
                    </a:cubicBezTo>
                    <a:cubicBezTo>
                      <a:pt x="1219123" y="47255"/>
                      <a:pt x="1229485" y="72273"/>
                      <a:pt x="1229485" y="98359"/>
                    </a:cubicBezTo>
                    <a:lnTo>
                      <a:pt x="1229485" y="956331"/>
                    </a:lnTo>
                    <a:close/>
                  </a:path>
                </a:pathLst>
              </a:custGeom>
              <a:solidFill>
                <a:srgbClr val="38B6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5373119" y="9686326"/>
                <a:ext cx="1229485" cy="1223563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1223563">
                    <a:moveTo>
                      <a:pt x="0" y="1223563"/>
                    </a:moveTo>
                    <a:lnTo>
                      <a:pt x="0" y="98358"/>
                    </a:lnTo>
                    <a:cubicBezTo>
                      <a:pt x="1" y="44037"/>
                      <a:pt x="44037" y="0"/>
                      <a:pt x="98359" y="0"/>
                    </a:cubicBezTo>
                    <a:lnTo>
                      <a:pt x="1131127" y="0"/>
                    </a:lnTo>
                    <a:cubicBezTo>
                      <a:pt x="1185448" y="0"/>
                      <a:pt x="1229485" y="44037"/>
                      <a:pt x="1229485" y="98358"/>
                    </a:cubicBezTo>
                    <a:lnTo>
                      <a:pt x="1229485" y="1223563"/>
                    </a:lnTo>
                    <a:close/>
                  </a:path>
                </a:pathLst>
              </a:custGeom>
              <a:solidFill>
                <a:srgbClr val="38B6FF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9491353" y="9059859"/>
                <a:ext cx="1229485" cy="1850030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1850030">
                    <a:moveTo>
                      <a:pt x="0" y="1850030"/>
                    </a:moveTo>
                    <a:lnTo>
                      <a:pt x="0" y="98360"/>
                    </a:lnTo>
                    <a:cubicBezTo>
                      <a:pt x="0" y="72273"/>
                      <a:pt x="10363" y="47255"/>
                      <a:pt x="28809" y="28809"/>
                    </a:cubicBezTo>
                    <a:cubicBezTo>
                      <a:pt x="47255" y="10363"/>
                      <a:pt x="72273" y="0"/>
                      <a:pt x="98359" y="0"/>
                    </a:cubicBezTo>
                    <a:lnTo>
                      <a:pt x="1131127" y="0"/>
                    </a:lnTo>
                    <a:cubicBezTo>
                      <a:pt x="1157213" y="0"/>
                      <a:pt x="1182231" y="10363"/>
                      <a:pt x="1200677" y="28809"/>
                    </a:cubicBezTo>
                    <a:cubicBezTo>
                      <a:pt x="1219123" y="47255"/>
                      <a:pt x="1229486" y="72273"/>
                      <a:pt x="1229486" y="98360"/>
                    </a:cubicBezTo>
                    <a:lnTo>
                      <a:pt x="1229486" y="1850030"/>
                    </a:lnTo>
                    <a:close/>
                  </a:path>
                </a:pathLst>
              </a:custGeom>
              <a:solidFill>
                <a:srgbClr val="38B6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13609588" y="10909889"/>
                <a:ext cx="1229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9485">
                    <a:moveTo>
                      <a:pt x="0" y="0"/>
                    </a:moveTo>
                    <a:lnTo>
                      <a:pt x="0" y="0"/>
                    </a:lnTo>
                    <a:lnTo>
                      <a:pt x="1229485" y="0"/>
                    </a:lnTo>
                    <a:lnTo>
                      <a:pt x="1229485" y="0"/>
                    </a:lnTo>
                    <a:close/>
                  </a:path>
                </a:pathLst>
              </a:custGeom>
              <a:solidFill>
                <a:srgbClr val="38B6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7727822" y="10909889"/>
                <a:ext cx="12294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9485">
                    <a:moveTo>
                      <a:pt x="0" y="0"/>
                    </a:moveTo>
                    <a:lnTo>
                      <a:pt x="0" y="0"/>
                    </a:lnTo>
                    <a:lnTo>
                      <a:pt x="1229484" y="0"/>
                    </a:lnTo>
                    <a:lnTo>
                      <a:pt x="1229484" y="0"/>
                    </a:lnTo>
                    <a:close/>
                  </a:path>
                </a:pathLst>
              </a:custGeom>
              <a:solidFill>
                <a:srgbClr val="38B6FF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2509770" y="10909615"/>
                <a:ext cx="1229485" cy="274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274">
                    <a:moveTo>
                      <a:pt x="0" y="274"/>
                    </a:moveTo>
                    <a:lnTo>
                      <a:pt x="0" y="274"/>
                    </a:lnTo>
                    <a:cubicBezTo>
                      <a:pt x="0" y="183"/>
                      <a:pt x="0" y="92"/>
                      <a:pt x="1" y="0"/>
                    </a:cubicBezTo>
                    <a:lnTo>
                      <a:pt x="1229485" y="0"/>
                    </a:lnTo>
                    <a:cubicBezTo>
                      <a:pt x="1229485" y="92"/>
                      <a:pt x="1229485" y="183"/>
                      <a:pt x="1229485" y="274"/>
                    </a:cubicBezTo>
                    <a:lnTo>
                      <a:pt x="1229485" y="274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6628004" y="10909671"/>
                <a:ext cx="1229485" cy="219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219">
                    <a:moveTo>
                      <a:pt x="0" y="218"/>
                    </a:moveTo>
                    <a:lnTo>
                      <a:pt x="0" y="218"/>
                    </a:lnTo>
                    <a:cubicBezTo>
                      <a:pt x="0" y="145"/>
                      <a:pt x="1" y="72"/>
                      <a:pt x="1" y="0"/>
                    </a:cubicBezTo>
                    <a:lnTo>
                      <a:pt x="1229485" y="0"/>
                    </a:lnTo>
                    <a:cubicBezTo>
                      <a:pt x="1229485" y="72"/>
                      <a:pt x="1229485" y="145"/>
                      <a:pt x="1229485" y="218"/>
                    </a:cubicBezTo>
                    <a:lnTo>
                      <a:pt x="1229485" y="218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0746239" y="10909616"/>
                <a:ext cx="1229485" cy="273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273">
                    <a:moveTo>
                      <a:pt x="0" y="273"/>
                    </a:moveTo>
                    <a:lnTo>
                      <a:pt x="0" y="273"/>
                    </a:lnTo>
                    <a:cubicBezTo>
                      <a:pt x="0" y="182"/>
                      <a:pt x="0" y="91"/>
                      <a:pt x="0" y="0"/>
                    </a:cubicBezTo>
                    <a:lnTo>
                      <a:pt x="1229484" y="0"/>
                    </a:lnTo>
                    <a:cubicBezTo>
                      <a:pt x="1229484" y="91"/>
                      <a:pt x="1229484" y="182"/>
                      <a:pt x="1229484" y="273"/>
                    </a:cubicBezTo>
                    <a:lnTo>
                      <a:pt x="1229484" y="273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4864473" y="10896753"/>
                <a:ext cx="122948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13136">
                    <a:moveTo>
                      <a:pt x="0" y="13136"/>
                    </a:moveTo>
                    <a:lnTo>
                      <a:pt x="0" y="6786"/>
                    </a:lnTo>
                    <a:cubicBezTo>
                      <a:pt x="0" y="3038"/>
                      <a:pt x="3038" y="0"/>
                      <a:pt x="6785" y="0"/>
                    </a:cubicBezTo>
                    <a:lnTo>
                      <a:pt x="1222699" y="0"/>
                    </a:lnTo>
                    <a:cubicBezTo>
                      <a:pt x="1226446" y="0"/>
                      <a:pt x="1229484" y="3038"/>
                      <a:pt x="1229484" y="6786"/>
                    </a:cubicBezTo>
                    <a:lnTo>
                      <a:pt x="1229484" y="13136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8982706" y="10896753"/>
                <a:ext cx="122948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1229485" h="13136">
                    <a:moveTo>
                      <a:pt x="0" y="13136"/>
                    </a:moveTo>
                    <a:lnTo>
                      <a:pt x="0" y="6786"/>
                    </a:lnTo>
                    <a:cubicBezTo>
                      <a:pt x="0" y="4986"/>
                      <a:pt x="715" y="3260"/>
                      <a:pt x="1988" y="1987"/>
                    </a:cubicBezTo>
                    <a:cubicBezTo>
                      <a:pt x="3261" y="714"/>
                      <a:pt x="4988" y="0"/>
                      <a:pt x="6788" y="0"/>
                    </a:cubicBezTo>
                    <a:lnTo>
                      <a:pt x="1222699" y="0"/>
                    </a:lnTo>
                    <a:cubicBezTo>
                      <a:pt x="1226447" y="0"/>
                      <a:pt x="1229485" y="3038"/>
                      <a:pt x="1229485" y="6786"/>
                    </a:cubicBezTo>
                    <a:lnTo>
                      <a:pt x="1229485" y="13136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2361926" y="8677442"/>
            <a:ext cx="221933" cy="195223"/>
            <a:chOff x="0" y="0"/>
            <a:chExt cx="2175743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75743" cy="1913890"/>
            </a:xfrm>
            <a:custGeom>
              <a:avLst/>
              <a:gdLst/>
              <a:ahLst/>
              <a:cxnLst/>
              <a:rect l="l" t="t" r="r" b="b"/>
              <a:pathLst>
                <a:path w="2175743" h="1913890">
                  <a:moveTo>
                    <a:pt x="0" y="0"/>
                  </a:moveTo>
                  <a:lnTo>
                    <a:pt x="2175743" y="0"/>
                  </a:lnTo>
                  <a:lnTo>
                    <a:pt x="21757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6CE5E8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-763421" y="8606143"/>
            <a:ext cx="889776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Forum Bold"/>
              </a:rPr>
              <a:t>Vietiniai turistai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814629" y="8698803"/>
            <a:ext cx="221933" cy="195223"/>
            <a:chOff x="0" y="0"/>
            <a:chExt cx="2175743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75743" cy="1913890"/>
            </a:xfrm>
            <a:custGeom>
              <a:avLst/>
              <a:gdLst/>
              <a:ahLst/>
              <a:cxnLst/>
              <a:rect l="l" t="t" r="r" b="b"/>
              <a:pathLst>
                <a:path w="2175743" h="1913890">
                  <a:moveTo>
                    <a:pt x="0" y="0"/>
                  </a:moveTo>
                  <a:lnTo>
                    <a:pt x="2175743" y="0"/>
                  </a:lnTo>
                  <a:lnTo>
                    <a:pt x="21757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38400" y="55136"/>
            <a:ext cx="21777944" cy="1260947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709349" y="689610"/>
            <a:ext cx="16549951" cy="84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>
                <a:solidFill>
                  <a:srgbClr val="FFFFFF"/>
                </a:solidFill>
                <a:latin typeface="Forum Bold"/>
              </a:rPr>
              <a:t>2021 M. I PUSMEČIO REZULTATAI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87508" y="8628597"/>
            <a:ext cx="8897765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200">
                <a:solidFill>
                  <a:srgbClr val="FFFFFF"/>
                </a:solidFill>
                <a:latin typeface="Forum Bold"/>
              </a:rPr>
              <a:t>Užsieniečiai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61457" y="5707589"/>
            <a:ext cx="745480" cy="4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481">
                <a:solidFill>
                  <a:srgbClr val="FFFFFF"/>
                </a:solidFill>
                <a:latin typeface="Forum"/>
              </a:rPr>
              <a:t>58982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138513" y="7062262"/>
            <a:ext cx="660946" cy="4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481">
                <a:solidFill>
                  <a:srgbClr val="FFFFFF"/>
                </a:solidFill>
                <a:latin typeface="Forum"/>
              </a:rPr>
              <a:t>17464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12114" y="4316375"/>
            <a:ext cx="883685" cy="422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481" dirty="0">
                <a:solidFill>
                  <a:srgbClr val="FFFFFF"/>
                </a:solidFill>
                <a:latin typeface="Forum"/>
              </a:rPr>
              <a:t>108131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358639" y="6919476"/>
            <a:ext cx="696962" cy="4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481">
                <a:solidFill>
                  <a:srgbClr val="FFFFFF"/>
                </a:solidFill>
                <a:latin typeface="Forum"/>
              </a:rPr>
              <a:t>22383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827283" y="1931753"/>
            <a:ext cx="784622" cy="4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481">
                <a:solidFill>
                  <a:srgbClr val="FFFFFF"/>
                </a:solidFill>
                <a:latin typeface="Forum"/>
              </a:rPr>
              <a:t>189431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20984" y="6517974"/>
            <a:ext cx="697855" cy="4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481">
                <a:solidFill>
                  <a:srgbClr val="FFFFFF"/>
                </a:solidFill>
                <a:latin typeface="Forum"/>
              </a:rPr>
              <a:t>33874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01392" y="8075244"/>
            <a:ext cx="1179202" cy="434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481" dirty="0" err="1">
                <a:solidFill>
                  <a:srgbClr val="FFFFFF"/>
                </a:solidFill>
                <a:latin typeface="Forum"/>
              </a:rPr>
              <a:t>Balandis</a:t>
            </a:r>
            <a:endParaRPr lang="en-US" sz="2481" dirty="0">
              <a:solidFill>
                <a:srgbClr val="FFFFFF"/>
              </a:solidFill>
              <a:latin typeface="Forum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920636" y="8075244"/>
            <a:ext cx="969318" cy="4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481" dirty="0" err="1">
                <a:solidFill>
                  <a:srgbClr val="FFFFFF"/>
                </a:solidFill>
                <a:latin typeface="Forum"/>
              </a:rPr>
              <a:t>Gegužė</a:t>
            </a:r>
            <a:endParaRPr lang="en-US" sz="2481" dirty="0">
              <a:solidFill>
                <a:srgbClr val="FFFFFF"/>
              </a:solidFill>
              <a:latin typeface="Forum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174350" y="8075243"/>
            <a:ext cx="1053107" cy="422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481" dirty="0" err="1">
                <a:solidFill>
                  <a:srgbClr val="FFFFFF"/>
                </a:solidFill>
                <a:latin typeface="Forum"/>
              </a:rPr>
              <a:t>Birželis</a:t>
            </a:r>
            <a:endParaRPr lang="en-US" sz="2481" dirty="0">
              <a:solidFill>
                <a:srgbClr val="FFFFFF"/>
              </a:solidFill>
              <a:latin typeface="Forum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8866021" y="2107412"/>
            <a:ext cx="8403422" cy="5873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3598" lvl="1" indent="-381799">
              <a:lnSpc>
                <a:spcPts val="4597"/>
              </a:lnSpc>
              <a:buFont typeface="Arial"/>
              <a:buChar char="•"/>
            </a:pPr>
            <a:r>
              <a:rPr lang="en-US" sz="3536" dirty="0">
                <a:solidFill>
                  <a:srgbClr val="FFFFFF"/>
                </a:solidFill>
                <a:latin typeface="Forum Bold"/>
              </a:rPr>
              <a:t>- 30 %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turistų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skaičius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kritimas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;</a:t>
            </a:r>
          </a:p>
          <a:p>
            <a:pPr>
              <a:lnSpc>
                <a:spcPts val="4597"/>
              </a:lnSpc>
            </a:pPr>
            <a:endParaRPr lang="en-US" sz="3536" dirty="0">
              <a:solidFill>
                <a:srgbClr val="FFFFFF"/>
              </a:solidFill>
              <a:latin typeface="Forum Bold"/>
            </a:endParaRPr>
          </a:p>
          <a:p>
            <a:pPr marL="763598" lvl="1" indent="-381799">
              <a:lnSpc>
                <a:spcPts val="4597"/>
              </a:lnSpc>
              <a:buFont typeface="Arial"/>
              <a:buChar char="•"/>
            </a:pP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Birželį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-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liepą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atvyko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73.7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tūkst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.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turistų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;</a:t>
            </a:r>
          </a:p>
          <a:p>
            <a:pPr>
              <a:lnSpc>
                <a:spcPts val="4597"/>
              </a:lnSpc>
            </a:pPr>
            <a:endParaRPr lang="en-US" sz="3536" dirty="0">
              <a:solidFill>
                <a:srgbClr val="FFFFFF"/>
              </a:solidFill>
              <a:latin typeface="Forum Bold"/>
            </a:endParaRPr>
          </a:p>
          <a:p>
            <a:pPr marL="763598" lvl="1" indent="-381799">
              <a:lnSpc>
                <a:spcPts val="4597"/>
              </a:lnSpc>
              <a:buFont typeface="Arial"/>
              <a:buChar char="•"/>
            </a:pP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Augimas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iš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Švedijos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ir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Izraelio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;</a:t>
            </a:r>
          </a:p>
          <a:p>
            <a:pPr>
              <a:lnSpc>
                <a:spcPts val="4597"/>
              </a:lnSpc>
            </a:pPr>
            <a:endParaRPr lang="en-US" sz="3536" dirty="0">
              <a:solidFill>
                <a:srgbClr val="FFFFFF"/>
              </a:solidFill>
              <a:latin typeface="Forum Bold"/>
            </a:endParaRPr>
          </a:p>
          <a:p>
            <a:pPr marL="763598" lvl="1" indent="-381799">
              <a:lnSpc>
                <a:spcPts val="4597"/>
              </a:lnSpc>
              <a:buFont typeface="Arial"/>
              <a:buChar char="•"/>
            </a:pPr>
            <a:r>
              <a:rPr lang="en-US" sz="3536" dirty="0">
                <a:solidFill>
                  <a:srgbClr val="FFFFFF"/>
                </a:solidFill>
                <a:latin typeface="Forum Bold"/>
              </a:rPr>
              <a:t>83 %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apsistojusiųjų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viešbučiuose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–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vietiniai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turistai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;</a:t>
            </a:r>
          </a:p>
          <a:p>
            <a:pPr>
              <a:lnSpc>
                <a:spcPts val="4597"/>
              </a:lnSpc>
            </a:pPr>
            <a:endParaRPr lang="en-US" sz="3536" dirty="0">
              <a:solidFill>
                <a:srgbClr val="FFFFFF"/>
              </a:solidFill>
              <a:latin typeface="Forum Bold"/>
            </a:endParaRPr>
          </a:p>
          <a:p>
            <a:pPr marL="763598" lvl="1" indent="-381799">
              <a:lnSpc>
                <a:spcPts val="4597"/>
              </a:lnSpc>
              <a:buFont typeface="Arial"/>
              <a:buChar char="•"/>
            </a:pP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Viešnagės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trukmė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</a:t>
            </a:r>
            <a:r>
              <a:rPr lang="en-US" sz="3536" dirty="0" err="1">
                <a:solidFill>
                  <a:srgbClr val="FFFFFF"/>
                </a:solidFill>
                <a:latin typeface="Forum Bold"/>
              </a:rPr>
              <a:t>pailgėjo</a:t>
            </a:r>
            <a:r>
              <a:rPr lang="en-US" sz="3536" dirty="0">
                <a:solidFill>
                  <a:srgbClr val="FFFFFF"/>
                </a:solidFill>
                <a:latin typeface="Forum Bold"/>
              </a:rPr>
              <a:t> +12 %.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rcRect b="28379"/>
          <a:stretch>
            <a:fillRect/>
          </a:stretch>
        </p:blipFill>
        <p:spPr>
          <a:xfrm>
            <a:off x="16375105" y="8831700"/>
            <a:ext cx="2031958" cy="1455300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3612831" y="9898887"/>
            <a:ext cx="2077749" cy="203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  <a:spcBef>
                <a:spcPct val="0"/>
              </a:spcBef>
            </a:pPr>
            <a:r>
              <a:rPr lang="en-US" sz="1341" dirty="0">
                <a:solidFill>
                  <a:srgbClr val="FFFFFF"/>
                </a:solidFill>
                <a:latin typeface="TT Drugs Bold"/>
              </a:rPr>
              <a:t>© </a:t>
            </a:r>
            <a:r>
              <a:rPr lang="en-US" sz="1341" dirty="0" err="1">
                <a:solidFill>
                  <a:srgbClr val="FFFFFF"/>
                </a:solidFill>
                <a:latin typeface="TT Drugs Bold"/>
              </a:rPr>
              <a:t>Keliauk</a:t>
            </a:r>
            <a:r>
              <a:rPr lang="en-US" sz="1341" dirty="0">
                <a:solidFill>
                  <a:srgbClr val="FFFFFF"/>
                </a:solidFill>
                <a:latin typeface="TT Drugs Bold"/>
              </a:rPr>
              <a:t> </a:t>
            </a:r>
            <a:r>
              <a:rPr lang="en-US" sz="1341" dirty="0" err="1">
                <a:solidFill>
                  <a:srgbClr val="FFFFFF"/>
                </a:solidFill>
                <a:latin typeface="TT Drugs Bold"/>
              </a:rPr>
              <a:t>Lietuvoje</a:t>
            </a:r>
            <a:endParaRPr lang="en-US" sz="1341" dirty="0">
              <a:solidFill>
                <a:srgbClr val="FFFFFF"/>
              </a:solidFill>
              <a:latin typeface="TT Drugs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-1404965" y="9889362"/>
            <a:ext cx="6289734" cy="22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"/>
              </a:lnSpc>
              <a:spcBef>
                <a:spcPct val="0"/>
              </a:spcBef>
            </a:pPr>
            <a:r>
              <a:rPr lang="en-US" sz="1340">
                <a:solidFill>
                  <a:srgbClr val="FFFFFF"/>
                </a:solidFill>
                <a:latin typeface="TT Drugs Bold"/>
              </a:rPr>
              <a:t>© Lietuvos statistikos departamentas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663</Words>
  <Application>Microsoft Office PowerPoint</Application>
  <PresentationFormat>Pasirinktinai</PresentationFormat>
  <Paragraphs>160</Paragraphs>
  <Slides>21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10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21</vt:i4>
      </vt:variant>
    </vt:vector>
  </HeadingPairs>
  <TitlesOfParts>
    <vt:vector size="32" baseType="lpstr">
      <vt:lpstr>TT Drugs</vt:lpstr>
      <vt:lpstr>Forum Bold</vt:lpstr>
      <vt:lpstr>Open Sans Light Bold</vt:lpstr>
      <vt:lpstr>TT Drugs Bold</vt:lpstr>
      <vt:lpstr>Arimo</vt:lpstr>
      <vt:lpstr>Arial</vt:lpstr>
      <vt:lpstr>Forum</vt:lpstr>
      <vt:lpstr>Arimo Bold</vt:lpstr>
      <vt:lpstr>Cardo Bold</vt:lpstr>
      <vt:lpstr>Calibri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Lietuva – turizmo šalis: mitas ar realybė?</dc:title>
  <dc:creator>Asociacija</dc:creator>
  <cp:lastModifiedBy>Lina Nosevic</cp:lastModifiedBy>
  <cp:revision>3</cp:revision>
  <dcterms:created xsi:type="dcterms:W3CDTF">2006-08-16T00:00:00Z</dcterms:created>
  <dcterms:modified xsi:type="dcterms:W3CDTF">2021-10-21T13:51:55Z</dcterms:modified>
  <dc:identifier>DAEtPvF3ZVw</dc:identifier>
</cp:coreProperties>
</file>